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45"/>
  </p:notesMasterIdLst>
  <p:handoutMasterIdLst>
    <p:handoutMasterId r:id="rId46"/>
  </p:handoutMasterIdLst>
  <p:sldIdLst>
    <p:sldId id="273" r:id="rId2"/>
    <p:sldId id="337" r:id="rId3"/>
    <p:sldId id="288" r:id="rId4"/>
    <p:sldId id="330" r:id="rId5"/>
    <p:sldId id="309" r:id="rId6"/>
    <p:sldId id="331" r:id="rId7"/>
    <p:sldId id="290" r:id="rId8"/>
    <p:sldId id="333" r:id="rId9"/>
    <p:sldId id="292" r:id="rId10"/>
    <p:sldId id="295" r:id="rId11"/>
    <p:sldId id="296" r:id="rId12"/>
    <p:sldId id="297" r:id="rId13"/>
    <p:sldId id="298" r:id="rId14"/>
    <p:sldId id="302" r:id="rId15"/>
    <p:sldId id="329" r:id="rId16"/>
    <p:sldId id="327" r:id="rId17"/>
    <p:sldId id="328" r:id="rId18"/>
    <p:sldId id="341" r:id="rId19"/>
    <p:sldId id="342" r:id="rId20"/>
    <p:sldId id="343" r:id="rId21"/>
    <p:sldId id="344" r:id="rId22"/>
    <p:sldId id="345" r:id="rId23"/>
    <p:sldId id="346" r:id="rId24"/>
    <p:sldId id="347" r:id="rId25"/>
    <p:sldId id="348" r:id="rId26"/>
    <p:sldId id="350" r:id="rId27"/>
    <p:sldId id="334" r:id="rId28"/>
    <p:sldId id="335" r:id="rId29"/>
    <p:sldId id="336" r:id="rId30"/>
    <p:sldId id="325" r:id="rId31"/>
    <p:sldId id="321" r:id="rId32"/>
    <p:sldId id="303" r:id="rId33"/>
    <p:sldId id="320" r:id="rId34"/>
    <p:sldId id="338" r:id="rId35"/>
    <p:sldId id="304" r:id="rId36"/>
    <p:sldId id="339" r:id="rId37"/>
    <p:sldId id="322" r:id="rId38"/>
    <p:sldId id="323" r:id="rId39"/>
    <p:sldId id="305" r:id="rId40"/>
    <p:sldId id="324" r:id="rId41"/>
    <p:sldId id="340" r:id="rId42"/>
    <p:sldId id="307" r:id="rId43"/>
    <p:sldId id="349" r:id="rId44"/>
  </p:sldIdLst>
  <p:sldSz cx="9144000" cy="6858000" type="screen4x3"/>
  <p:notesSz cx="6797675" cy="9926638"/>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AA1"/>
    <a:srgbClr val="82C836"/>
    <a:srgbClr val="1D4697"/>
    <a:srgbClr val="78B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50" autoAdjust="0"/>
    <p:restoredTop sz="94660"/>
  </p:normalViewPr>
  <p:slideViewPr>
    <p:cSldViewPr>
      <p:cViewPr>
        <p:scale>
          <a:sx n="81" d="100"/>
          <a:sy n="81" d="100"/>
        </p:scale>
        <p:origin x="-1008" y="-36"/>
      </p:cViewPr>
      <p:guideLst>
        <p:guide orient="horz" pos="2160"/>
        <p:guide pos="2880"/>
      </p:guideLst>
    </p:cSldViewPr>
  </p:slideViewPr>
  <p:notesTextViewPr>
    <p:cViewPr>
      <p:scale>
        <a:sx n="1" d="1"/>
        <a:sy n="1" d="1"/>
      </p:scale>
      <p:origin x="0" y="0"/>
    </p:cViewPr>
  </p:notesTextViewPr>
  <p:sorterViewPr>
    <p:cViewPr>
      <p:scale>
        <a:sx n="100" d="100"/>
        <a:sy n="100" d="100"/>
      </p:scale>
      <p:origin x="0" y="25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712" cy="496729"/>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sz="quarter" idx="1"/>
          </p:nvPr>
        </p:nvSpPr>
        <p:spPr>
          <a:xfrm>
            <a:off x="3850375" y="0"/>
            <a:ext cx="2945712" cy="496729"/>
          </a:xfrm>
          <a:prstGeom prst="rect">
            <a:avLst/>
          </a:prstGeom>
        </p:spPr>
        <p:txBody>
          <a:bodyPr vert="horz" lIns="91440" tIns="45720" rIns="91440" bIns="45720" rtlCol="0"/>
          <a:lstStyle>
            <a:lvl1pPr algn="r">
              <a:defRPr sz="1200"/>
            </a:lvl1pPr>
          </a:lstStyle>
          <a:p>
            <a:fld id="{4082EC55-0D39-44A4-861D-DD1A022AD8CB}" type="datetimeFigureOut">
              <a:rPr lang="ro-RO" smtClean="0"/>
              <a:t>21.01.2015</a:t>
            </a:fld>
            <a:endParaRPr lang="ro-RO"/>
          </a:p>
        </p:txBody>
      </p:sp>
      <p:sp>
        <p:nvSpPr>
          <p:cNvPr id="4" name="Footer Placeholder 3"/>
          <p:cNvSpPr>
            <a:spLocks noGrp="1"/>
          </p:cNvSpPr>
          <p:nvPr>
            <p:ph type="ftr" sz="quarter" idx="2"/>
          </p:nvPr>
        </p:nvSpPr>
        <p:spPr>
          <a:xfrm>
            <a:off x="0" y="9428323"/>
            <a:ext cx="2945712" cy="496728"/>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p:cNvSpPr>
            <a:spLocks noGrp="1"/>
          </p:cNvSpPr>
          <p:nvPr>
            <p:ph type="sldNum" sz="quarter" idx="3"/>
          </p:nvPr>
        </p:nvSpPr>
        <p:spPr>
          <a:xfrm>
            <a:off x="3850375" y="9428323"/>
            <a:ext cx="2945712" cy="496728"/>
          </a:xfrm>
          <a:prstGeom prst="rect">
            <a:avLst/>
          </a:prstGeom>
        </p:spPr>
        <p:txBody>
          <a:bodyPr vert="horz" lIns="91440" tIns="45720" rIns="91440" bIns="45720" rtlCol="0" anchor="b"/>
          <a:lstStyle>
            <a:lvl1pPr algn="r">
              <a:defRPr sz="1200"/>
            </a:lvl1pPr>
          </a:lstStyle>
          <a:p>
            <a:fld id="{3244C1AA-DE58-406D-8CAD-A459CE5277C8}" type="slidenum">
              <a:rPr lang="ro-RO" smtClean="0"/>
              <a:t>‹#›</a:t>
            </a:fld>
            <a:endParaRPr lang="ro-RO"/>
          </a:p>
        </p:txBody>
      </p:sp>
    </p:spTree>
    <p:extLst>
      <p:ext uri="{BB962C8B-B14F-4D97-AF65-F5344CB8AC3E}">
        <p14:creationId xmlns:p14="http://schemas.microsoft.com/office/powerpoint/2010/main" val="16944671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712" cy="496729"/>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50375" y="0"/>
            <a:ext cx="2945712" cy="496729"/>
          </a:xfrm>
          <a:prstGeom prst="rect">
            <a:avLst/>
          </a:prstGeom>
        </p:spPr>
        <p:txBody>
          <a:bodyPr vert="horz" lIns="91440" tIns="45720" rIns="91440" bIns="45720" rtlCol="0"/>
          <a:lstStyle>
            <a:lvl1pPr algn="r">
              <a:defRPr sz="1200"/>
            </a:lvl1pPr>
          </a:lstStyle>
          <a:p>
            <a:fld id="{056C6A8A-ED79-4181-96AA-FB6E8F03C4D0}" type="datetimeFigureOut">
              <a:rPr lang="ro-RO" smtClean="0"/>
              <a:t>21.01.2015</a:t>
            </a:fld>
            <a:endParaRPr lang="ro-RO"/>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79292" y="4714955"/>
            <a:ext cx="5439092" cy="446738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9428323"/>
            <a:ext cx="2945712" cy="496728"/>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50375" y="9428323"/>
            <a:ext cx="2945712" cy="496728"/>
          </a:xfrm>
          <a:prstGeom prst="rect">
            <a:avLst/>
          </a:prstGeom>
        </p:spPr>
        <p:txBody>
          <a:bodyPr vert="horz" lIns="91440" tIns="45720" rIns="91440" bIns="45720" rtlCol="0" anchor="b"/>
          <a:lstStyle>
            <a:lvl1pPr algn="r">
              <a:defRPr sz="1200"/>
            </a:lvl1pPr>
          </a:lstStyle>
          <a:p>
            <a:fld id="{F699701C-AAD8-4BFE-9A62-0C1EA738F13F}" type="slidenum">
              <a:rPr lang="ro-RO" smtClean="0"/>
              <a:t>‹#›</a:t>
            </a:fld>
            <a:endParaRPr lang="ro-RO"/>
          </a:p>
        </p:txBody>
      </p:sp>
    </p:spTree>
    <p:extLst>
      <p:ext uri="{BB962C8B-B14F-4D97-AF65-F5344CB8AC3E}">
        <p14:creationId xmlns:p14="http://schemas.microsoft.com/office/powerpoint/2010/main" val="22998681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F699701C-AAD8-4BFE-9A62-0C1EA738F13F}" type="slidenum">
              <a:rPr lang="ro-RO" smtClean="0"/>
              <a:t>3</a:t>
            </a:fld>
            <a:endParaRPr lang="ro-RO"/>
          </a:p>
        </p:txBody>
      </p:sp>
      <p:sp>
        <p:nvSpPr>
          <p:cNvPr id="5" name="Footer Placeholder 4"/>
          <p:cNvSpPr>
            <a:spLocks noGrp="1"/>
          </p:cNvSpPr>
          <p:nvPr>
            <p:ph type="ftr" sz="quarter" idx="11"/>
          </p:nvPr>
        </p:nvSpPr>
        <p:spPr/>
        <p:txBody>
          <a:bodyPr/>
          <a:lstStyle/>
          <a:p>
            <a:endParaRPr lang="ro-RO"/>
          </a:p>
        </p:txBody>
      </p:sp>
    </p:spTree>
    <p:extLst>
      <p:ext uri="{BB962C8B-B14F-4D97-AF65-F5344CB8AC3E}">
        <p14:creationId xmlns:p14="http://schemas.microsoft.com/office/powerpoint/2010/main" val="327935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F699701C-AAD8-4BFE-9A62-0C1EA738F13F}" type="slidenum">
              <a:rPr lang="ro-RO" smtClean="0"/>
              <a:t>4</a:t>
            </a:fld>
            <a:endParaRPr lang="ro-RO"/>
          </a:p>
        </p:txBody>
      </p:sp>
      <p:sp>
        <p:nvSpPr>
          <p:cNvPr id="5" name="Footer Placeholder 4"/>
          <p:cNvSpPr>
            <a:spLocks noGrp="1"/>
          </p:cNvSpPr>
          <p:nvPr>
            <p:ph type="ftr" sz="quarter" idx="11"/>
          </p:nvPr>
        </p:nvSpPr>
        <p:spPr/>
        <p:txBody>
          <a:bodyPr/>
          <a:lstStyle/>
          <a:p>
            <a:endParaRPr lang="ro-RO"/>
          </a:p>
        </p:txBody>
      </p:sp>
    </p:spTree>
    <p:extLst>
      <p:ext uri="{BB962C8B-B14F-4D97-AF65-F5344CB8AC3E}">
        <p14:creationId xmlns:p14="http://schemas.microsoft.com/office/powerpoint/2010/main" val="3279358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F699701C-AAD8-4BFE-9A62-0C1EA738F13F}" type="slidenum">
              <a:rPr lang="ro-RO" smtClean="0"/>
              <a:t>5</a:t>
            </a:fld>
            <a:endParaRPr lang="ro-RO"/>
          </a:p>
        </p:txBody>
      </p:sp>
      <p:sp>
        <p:nvSpPr>
          <p:cNvPr id="5" name="Footer Placeholder 4"/>
          <p:cNvSpPr>
            <a:spLocks noGrp="1"/>
          </p:cNvSpPr>
          <p:nvPr>
            <p:ph type="ftr" sz="quarter" idx="11"/>
          </p:nvPr>
        </p:nvSpPr>
        <p:spPr/>
        <p:txBody>
          <a:bodyPr/>
          <a:lstStyle/>
          <a:p>
            <a:endParaRPr lang="ro-RO"/>
          </a:p>
        </p:txBody>
      </p:sp>
    </p:spTree>
    <p:extLst>
      <p:ext uri="{BB962C8B-B14F-4D97-AF65-F5344CB8AC3E}">
        <p14:creationId xmlns:p14="http://schemas.microsoft.com/office/powerpoint/2010/main" val="424852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F699701C-AAD8-4BFE-9A62-0C1EA738F13F}" type="slidenum">
              <a:rPr lang="ro-RO" smtClean="0"/>
              <a:t>6</a:t>
            </a:fld>
            <a:endParaRPr lang="ro-RO"/>
          </a:p>
        </p:txBody>
      </p:sp>
      <p:sp>
        <p:nvSpPr>
          <p:cNvPr id="5" name="Footer Placeholder 4"/>
          <p:cNvSpPr>
            <a:spLocks noGrp="1"/>
          </p:cNvSpPr>
          <p:nvPr>
            <p:ph type="ftr" sz="quarter" idx="11"/>
          </p:nvPr>
        </p:nvSpPr>
        <p:spPr/>
        <p:txBody>
          <a:bodyPr/>
          <a:lstStyle/>
          <a:p>
            <a:endParaRPr lang="ro-RO"/>
          </a:p>
        </p:txBody>
      </p:sp>
    </p:spTree>
    <p:extLst>
      <p:ext uri="{BB962C8B-B14F-4D97-AF65-F5344CB8AC3E}">
        <p14:creationId xmlns:p14="http://schemas.microsoft.com/office/powerpoint/2010/main" val="4248526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F699701C-AAD8-4BFE-9A62-0C1EA738F13F}" type="slidenum">
              <a:rPr lang="ro-RO" smtClean="0"/>
              <a:t>10</a:t>
            </a:fld>
            <a:endParaRPr lang="ro-RO"/>
          </a:p>
        </p:txBody>
      </p:sp>
      <p:sp>
        <p:nvSpPr>
          <p:cNvPr id="5" name="Footer Placeholder 4"/>
          <p:cNvSpPr>
            <a:spLocks noGrp="1"/>
          </p:cNvSpPr>
          <p:nvPr>
            <p:ph type="ftr" sz="quarter" idx="11"/>
          </p:nvPr>
        </p:nvSpPr>
        <p:spPr/>
        <p:txBody>
          <a:bodyPr/>
          <a:lstStyle/>
          <a:p>
            <a:endParaRPr lang="ro-RO"/>
          </a:p>
        </p:txBody>
      </p:sp>
    </p:spTree>
    <p:extLst>
      <p:ext uri="{BB962C8B-B14F-4D97-AF65-F5344CB8AC3E}">
        <p14:creationId xmlns:p14="http://schemas.microsoft.com/office/powerpoint/2010/main" val="159513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3A82EC-9325-479C-A04A-2131D36D2CA4}" type="datetime1">
              <a:rPr lang="ro-RO" smtClean="0"/>
              <a:t>21.01.2015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B3F2014-9949-416B-9F83-F7228D2D6A4C}" type="slidenum">
              <a:rPr lang="ro-RO" smtClean="0"/>
              <a:t>‹#›</a:t>
            </a:fld>
            <a:endParaRPr lang="ro-RO"/>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D69B9-5C44-4F0D-9EF9-9864D85A8A28}" type="datetime1">
              <a:rPr lang="ro-RO" smtClean="0"/>
              <a:t>21.01.2015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B3F2014-9949-416B-9F83-F7228D2D6A4C}"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47B3AB-94C4-44DE-AD64-DA98F7A26C99}" type="datetime1">
              <a:rPr lang="ro-RO" smtClean="0"/>
              <a:t>21.01.2015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B3F2014-9949-416B-9F83-F7228D2D6A4C}"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22123-9DD4-4C7A-AC22-19E8D1E59AD5}" type="datetime1">
              <a:rPr lang="ro-RO" smtClean="0"/>
              <a:t>21.01.2015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B3F2014-9949-416B-9F83-F7228D2D6A4C}"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4B4918-307A-4E67-8B38-2A17066D2AE8}" type="datetime1">
              <a:rPr lang="ro-RO" smtClean="0"/>
              <a:t>21.01.2015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B3F2014-9949-416B-9F83-F7228D2D6A4C}" type="slidenum">
              <a:rPr lang="ro-RO" smtClean="0"/>
              <a:t>‹#›</a:t>
            </a:fld>
            <a:endParaRPr lang="ro-RO"/>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3A34BF-0907-41D8-9219-4E63C7273337}" type="datetime1">
              <a:rPr lang="ro-RO" smtClean="0"/>
              <a:t>21.01.2015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B3F2014-9949-416B-9F83-F7228D2D6A4C}"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0EDDA9-B9AC-4418-A1B2-B336E8CA1828}" type="datetime1">
              <a:rPr lang="ro-RO" smtClean="0"/>
              <a:t>21.01.2015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9B3F2014-9949-416B-9F83-F7228D2D6A4C}" type="slidenum">
              <a:rPr lang="ro-RO" smtClean="0"/>
              <a:t>‹#›</a:t>
            </a:fld>
            <a:endParaRPr lang="ro-RO"/>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D138D5-C207-41CB-BBDB-44C63D81FC52}" type="datetime1">
              <a:rPr lang="ro-RO" smtClean="0"/>
              <a:t>21.01.2015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9B3F2014-9949-416B-9F83-F7228D2D6A4C}"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101EF-0A5E-40C0-B4E2-BA3598CCF8D2}" type="datetime1">
              <a:rPr lang="ro-RO" smtClean="0"/>
              <a:t>21.01.2015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9B3F2014-9949-416B-9F83-F7228D2D6A4C}"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E12E4-839F-4693-A98E-D25404082C09}" type="datetime1">
              <a:rPr lang="ro-RO" smtClean="0"/>
              <a:t>21.01.2015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B3F2014-9949-416B-9F83-F7228D2D6A4C}" type="slidenum">
              <a:rPr lang="ro-RO" smtClean="0"/>
              <a:t>‹#›</a:t>
            </a:fld>
            <a:endParaRPr lang="ro-RO"/>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AA972-E22C-4345-9E38-B9731F3E0021}" type="datetime1">
              <a:rPr lang="ro-RO" smtClean="0"/>
              <a:t>21.01.2015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B3F2014-9949-416B-9F83-F7228D2D6A4C}"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486A7F8-51A0-415F-88C6-BF5051B911CC}" type="datetime1">
              <a:rPr lang="ro-RO" smtClean="0"/>
              <a:t>21.01.2015</a:t>
            </a:fld>
            <a:endParaRPr lang="ro-RO"/>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o-RO"/>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B3F2014-9949-416B-9F83-F7228D2D6A4C}"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467544" y="1916832"/>
            <a:ext cx="8385019" cy="4248471"/>
          </a:xfrm>
        </p:spPr>
        <p:txBody>
          <a:bodyPr numCol="1" anchor="t">
            <a:normAutofit/>
          </a:bodyPr>
          <a:lstStyle/>
          <a:p>
            <a:pPr>
              <a:spcBef>
                <a:spcPts val="600"/>
              </a:spcBef>
              <a:spcAft>
                <a:spcPts val="600"/>
              </a:spcAft>
              <a:tabLst>
                <a:tab pos="88900" algn="l"/>
              </a:tabLst>
            </a:pP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endParaRPr lang="ro-RO" sz="1800" dirty="0">
              <a:solidFill>
                <a:schemeClr val="tx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r>
              <a:rPr lang="ro-RO" b="1" dirty="0" smtClean="0">
                <a:solidFill>
                  <a:prstClr val="black"/>
                </a:solidFill>
                <a:latin typeface="Calibri" pitchFamily="34" charset="0"/>
                <a:cs typeface="Arial" pitchFamily="34" charset="0"/>
              </a:rPr>
              <a:t/>
            </a:r>
            <a:br>
              <a:rPr lang="ro-RO" b="1" dirty="0" smtClean="0">
                <a:solidFill>
                  <a:prstClr val="black"/>
                </a:solidFill>
                <a:latin typeface="Calibri" pitchFamily="34" charset="0"/>
                <a:cs typeface="Arial" pitchFamily="34" charset="0"/>
              </a:rPr>
            </a:br>
            <a:endParaRPr lang="ro-RO" b="1" dirty="0">
              <a:solidFill>
                <a:schemeClr val="tx1"/>
              </a:solidFill>
              <a:latin typeface="Calibri" pitchFamily="34" charset="0"/>
              <a:cs typeface="Calibri" pitchFamily="34" charset="0"/>
            </a:endParaRPr>
          </a:p>
        </p:txBody>
      </p:sp>
      <p:sp>
        <p:nvSpPr>
          <p:cNvPr id="2" name="Rectangle 1"/>
          <p:cNvSpPr/>
          <p:nvPr/>
        </p:nvSpPr>
        <p:spPr>
          <a:xfrm>
            <a:off x="395536" y="2924944"/>
            <a:ext cx="8568952" cy="1077218"/>
          </a:xfrm>
          <a:prstGeom prst="rect">
            <a:avLst/>
          </a:prstGeom>
        </p:spPr>
        <p:txBody>
          <a:bodyPr wrap="square">
            <a:spAutoFit/>
          </a:bodyPr>
          <a:lstStyle/>
          <a:p>
            <a:pPr algn="ctr"/>
            <a:r>
              <a:rPr lang="pt-BR" sz="3200" b="1" dirty="0" smtClean="0">
                <a:solidFill>
                  <a:srgbClr val="1F4AA1"/>
                </a:solidFill>
                <a:latin typeface="Calibri" pitchFamily="34" charset="0"/>
                <a:cs typeface="Calibri" pitchFamily="34" charset="0"/>
              </a:rPr>
              <a:t>PROGRAMUL NAȚIONAL DE </a:t>
            </a:r>
            <a:r>
              <a:rPr lang="ro-RO" sz="3200" b="1" dirty="0" smtClean="0">
                <a:solidFill>
                  <a:srgbClr val="1F4AA1"/>
                </a:solidFill>
                <a:latin typeface="Calibri" pitchFamily="34" charset="0"/>
                <a:cs typeface="Calibri" pitchFamily="34" charset="0"/>
              </a:rPr>
              <a:t>D</a:t>
            </a:r>
            <a:r>
              <a:rPr lang="pt-BR" sz="3200" b="1" dirty="0" smtClean="0">
                <a:solidFill>
                  <a:srgbClr val="1F4AA1"/>
                </a:solidFill>
                <a:latin typeface="Calibri" pitchFamily="34" charset="0"/>
                <a:cs typeface="Calibri" pitchFamily="34" charset="0"/>
              </a:rPr>
              <a:t>EZVOLTARE RURALĂ 2014-2020</a:t>
            </a:r>
            <a:endParaRPr lang="ro-RO" sz="3200" dirty="0">
              <a:solidFill>
                <a:srgbClr val="1F4AA1"/>
              </a:solidFill>
              <a:latin typeface="Calibri" pitchFamily="34" charset="0"/>
              <a:cs typeface="Calibr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617418"/>
            <a:ext cx="1512169"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B3F2014-9949-416B-9F83-F7228D2D6A4C}" type="slidenum">
              <a:rPr lang="ro-RO" smtClean="0"/>
              <a:t>1</a:t>
            </a:fld>
            <a:endParaRPr lang="ro-RO"/>
          </a:p>
        </p:txBody>
      </p:sp>
    </p:spTree>
    <p:extLst>
      <p:ext uri="{BB962C8B-B14F-4D97-AF65-F5344CB8AC3E}">
        <p14:creationId xmlns:p14="http://schemas.microsoft.com/office/powerpoint/2010/main" val="2003963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467544" y="1661926"/>
            <a:ext cx="8352928" cy="5007434"/>
          </a:xfrm>
        </p:spPr>
        <p:txBody>
          <a:bodyPr numCol="1" anchor="t">
            <a:normAutofit fontScale="90000"/>
          </a:bodyPr>
          <a:lstStyle/>
          <a:p>
            <a:pPr>
              <a:tabLst>
                <a:tab pos="88900" algn="l"/>
              </a:tabLst>
            </a:pPr>
            <a:r>
              <a:rPr lang="en-US" sz="1800" b="1" dirty="0" smtClean="0">
                <a:solidFill>
                  <a:srgbClr val="1F4AA1"/>
                </a:solidFill>
                <a:latin typeface="Calibri" pitchFamily="34" charset="0"/>
                <a:cs typeface="Calibri" pitchFamily="34" charset="0"/>
              </a:rPr>
              <a:t>		     </a:t>
            </a:r>
            <a:r>
              <a:rPr lang="vi-VN" sz="1700" b="1" dirty="0" smtClean="0">
                <a:solidFill>
                  <a:srgbClr val="1F4AA1"/>
                </a:solidFill>
                <a:latin typeface="Calibri" pitchFamily="34" charset="0"/>
                <a:cs typeface="Calibri" pitchFamily="34" charset="0"/>
              </a:rPr>
              <a:t>M6</a:t>
            </a:r>
            <a:r>
              <a:rPr lang="vi-VN" sz="1700" b="1" dirty="0">
                <a:solidFill>
                  <a:srgbClr val="1F4AA1"/>
                </a:solidFill>
                <a:latin typeface="Calibri" pitchFamily="34" charset="0"/>
                <a:cs typeface="Calibri" pitchFamily="34" charset="0"/>
              </a:rPr>
              <a:t>. (Art. 19) - Dezvoltarea exploataţiilor şi a </a:t>
            </a:r>
            <a:r>
              <a:rPr lang="vi-VN" sz="1700" b="1" dirty="0" smtClean="0">
                <a:solidFill>
                  <a:srgbClr val="1F4AA1"/>
                </a:solidFill>
                <a:latin typeface="Calibri" pitchFamily="34" charset="0"/>
                <a:cs typeface="Calibri" pitchFamily="34" charset="0"/>
              </a:rPr>
              <a:t>întreprinderilor</a:t>
            </a:r>
            <a:r>
              <a:rPr lang="ro-RO" sz="1700" b="1" dirty="0" smtClean="0">
                <a:solidFill>
                  <a:srgbClr val="1F4AA1"/>
                </a:solidFill>
                <a:latin typeface="Calibri" pitchFamily="34" charset="0"/>
                <a:cs typeface="Calibri" pitchFamily="34" charset="0"/>
              </a:rPr>
              <a:t> - </a:t>
            </a:r>
            <a:r>
              <a:rPr lang="vi-VN" sz="1700" b="1" dirty="0">
                <a:solidFill>
                  <a:srgbClr val="82C836"/>
                </a:solidFill>
                <a:latin typeface="Calibri" pitchFamily="34" charset="0"/>
                <a:cs typeface="Calibri" pitchFamily="34" charset="0"/>
              </a:rPr>
              <a:t>Alocare  </a:t>
            </a:r>
            <a:r>
              <a:rPr lang="en-US" sz="1700" b="1" dirty="0" smtClean="0">
                <a:solidFill>
                  <a:srgbClr val="82C836"/>
                </a:solidFill>
                <a:latin typeface="Calibri" pitchFamily="34" charset="0"/>
                <a:cs typeface="Calibri" pitchFamily="34" charset="0"/>
              </a:rPr>
              <a:t>FEADR</a:t>
            </a:r>
            <a:r>
              <a:rPr lang="vi-VN" sz="1700" b="1" dirty="0" smtClean="0">
                <a:solidFill>
                  <a:srgbClr val="82C836"/>
                </a:solidFill>
                <a:latin typeface="Calibri" pitchFamily="34" charset="0"/>
                <a:cs typeface="Calibri" pitchFamily="34" charset="0"/>
              </a:rPr>
              <a:t>: </a:t>
            </a:r>
            <a:r>
              <a:rPr lang="ro-RO" sz="1700" b="1" dirty="0" smtClean="0">
                <a:solidFill>
                  <a:srgbClr val="82C836"/>
                </a:solidFill>
                <a:latin typeface="Calibri" pitchFamily="34" charset="0"/>
                <a:cs typeface="Calibri" pitchFamily="34" charset="0"/>
              </a:rPr>
              <a:t>978,69</a:t>
            </a:r>
            <a:r>
              <a:rPr lang="vi-VN" sz="1700" b="1" dirty="0" smtClean="0">
                <a:solidFill>
                  <a:srgbClr val="82C836"/>
                </a:solidFill>
                <a:latin typeface="Calibri" pitchFamily="34" charset="0"/>
                <a:cs typeface="Calibri" pitchFamily="34" charset="0"/>
              </a:rPr>
              <a:t> </a:t>
            </a:r>
            <a:r>
              <a:rPr lang="vi-VN" sz="1700" b="1" dirty="0">
                <a:solidFill>
                  <a:srgbClr val="82C836"/>
                </a:solidFill>
                <a:latin typeface="Calibri" pitchFamily="34" charset="0"/>
                <a:cs typeface="Calibri" pitchFamily="34" charset="0"/>
              </a:rPr>
              <a:t>mil. Euro </a:t>
            </a:r>
            <a:r>
              <a:rPr lang="vi-VN" sz="1700" b="1" dirty="0">
                <a:solidFill>
                  <a:srgbClr val="1F4AA1"/>
                </a:solidFill>
                <a:latin typeface="Calibri" pitchFamily="34" charset="0"/>
                <a:cs typeface="Calibri" pitchFamily="34" charset="0"/>
              </a:rPr>
              <a:t/>
            </a:r>
            <a:br>
              <a:rPr lang="vi-VN" sz="1700" b="1" dirty="0">
                <a:solidFill>
                  <a:srgbClr val="1F4AA1"/>
                </a:solidFill>
                <a:latin typeface="Calibri" pitchFamily="34" charset="0"/>
                <a:cs typeface="Calibri" pitchFamily="34" charset="0"/>
              </a:rPr>
            </a:br>
            <a:r>
              <a:rPr lang="en-US" sz="1700" b="1" dirty="0" smtClean="0">
                <a:solidFill>
                  <a:srgbClr val="1F4AA1"/>
                </a:solidFill>
                <a:latin typeface="Calibri" pitchFamily="34" charset="0"/>
                <a:cs typeface="Calibri" pitchFamily="34" charset="0"/>
              </a:rPr>
              <a:t>		</a:t>
            </a:r>
            <a:r>
              <a:rPr lang="en-US" sz="1700" b="1" dirty="0">
                <a:solidFill>
                  <a:srgbClr val="1F4AA1"/>
                </a:solidFill>
                <a:latin typeface="Calibri" pitchFamily="34" charset="0"/>
                <a:cs typeface="Calibri" pitchFamily="34" charset="0"/>
              </a:rPr>
              <a:t> </a:t>
            </a:r>
            <a:r>
              <a:rPr lang="en-US" sz="1700" b="1" dirty="0" smtClean="0">
                <a:solidFill>
                  <a:srgbClr val="1F4AA1"/>
                </a:solidFill>
                <a:latin typeface="Calibri" pitchFamily="34" charset="0"/>
                <a:cs typeface="Calibri" pitchFamily="34" charset="0"/>
              </a:rPr>
              <a:t>     </a:t>
            </a:r>
            <a:r>
              <a:rPr lang="vi-VN" sz="1700" b="1" dirty="0" smtClean="0">
                <a:solidFill>
                  <a:srgbClr val="1F4AA1"/>
                </a:solidFill>
                <a:latin typeface="Calibri" pitchFamily="34" charset="0"/>
                <a:cs typeface="Calibri" pitchFamily="34" charset="0"/>
              </a:rPr>
              <a:t>Sub-măsura 6.1 </a:t>
            </a:r>
            <a:r>
              <a:rPr lang="vi-VN" sz="1700" b="1" dirty="0">
                <a:solidFill>
                  <a:srgbClr val="1F4AA1"/>
                </a:solidFill>
                <a:latin typeface="Calibri" pitchFamily="34" charset="0"/>
                <a:cs typeface="Calibri" pitchFamily="34" charset="0"/>
              </a:rPr>
              <a:t>„Sprijin pentru instalarea tinerilor fermieri</a:t>
            </a:r>
            <a:r>
              <a:rPr lang="vi-VN" sz="1700" b="1" dirty="0" smtClean="0">
                <a:solidFill>
                  <a:srgbClr val="1F4AA1"/>
                </a:solidFill>
                <a:latin typeface="Calibri" pitchFamily="34" charset="0"/>
                <a:cs typeface="Calibri" pitchFamily="34" charset="0"/>
              </a:rPr>
              <a:t>”</a:t>
            </a:r>
            <a:r>
              <a:rPr lang="en-US" sz="1700" b="1" dirty="0" smtClean="0">
                <a:solidFill>
                  <a:srgbClr val="1F4AA1"/>
                </a:solidFill>
                <a:latin typeface="Calibri" pitchFamily="34" charset="0"/>
                <a:cs typeface="Calibri" pitchFamily="34" charset="0"/>
              </a:rPr>
              <a:t> </a:t>
            </a:r>
            <a:r>
              <a:rPr lang="en-US" sz="1700" dirty="0" smtClean="0">
                <a:solidFill>
                  <a:srgbClr val="1F4AA1"/>
                </a:solidFill>
                <a:latin typeface="Calibri" pitchFamily="34" charset="0"/>
                <a:cs typeface="Calibri" pitchFamily="34" charset="0"/>
              </a:rPr>
              <a:t>–</a:t>
            </a:r>
            <a:r>
              <a:rPr lang="en-US" sz="1700" b="1" dirty="0" err="1" smtClean="0">
                <a:solidFill>
                  <a:srgbClr val="82C836"/>
                </a:solidFill>
                <a:latin typeface="Calibri" pitchFamily="34" charset="0"/>
                <a:cs typeface="Calibri" pitchFamily="34" charset="0"/>
              </a:rPr>
              <a:t>Alocare</a:t>
            </a:r>
            <a:r>
              <a:rPr lang="en-US" sz="1700" b="1" dirty="0" smtClean="0">
                <a:solidFill>
                  <a:srgbClr val="82C836"/>
                </a:solidFill>
                <a:latin typeface="Calibri" pitchFamily="34" charset="0"/>
                <a:cs typeface="Calibri" pitchFamily="34" charset="0"/>
              </a:rPr>
              <a:t> FEADR</a:t>
            </a:r>
            <a:r>
              <a:rPr lang="en-US" sz="1700" b="1" dirty="0">
                <a:solidFill>
                  <a:srgbClr val="82C836"/>
                </a:solidFill>
                <a:latin typeface="Calibri" pitchFamily="34" charset="0"/>
                <a:cs typeface="Calibri" pitchFamily="34" charset="0"/>
              </a:rPr>
              <a:t>: </a:t>
            </a:r>
            <a:r>
              <a:rPr lang="en-US" sz="1700" b="1" dirty="0" smtClean="0">
                <a:solidFill>
                  <a:srgbClr val="82C836"/>
                </a:solidFill>
                <a:latin typeface="Calibri" pitchFamily="34" charset="0"/>
                <a:cs typeface="Calibri" pitchFamily="34" charset="0"/>
              </a:rPr>
              <a:t>400,3</a:t>
            </a:r>
            <a:r>
              <a:rPr lang="ro-RO" sz="1700" b="1" dirty="0" smtClean="0">
                <a:solidFill>
                  <a:srgbClr val="82C836"/>
                </a:solidFill>
                <a:latin typeface="Calibri" pitchFamily="34" charset="0"/>
                <a:cs typeface="Calibri" pitchFamily="34" charset="0"/>
              </a:rPr>
              <a:t>6</a:t>
            </a:r>
            <a:r>
              <a:rPr lang="en-US" sz="1700" b="1" dirty="0" smtClean="0">
                <a:solidFill>
                  <a:srgbClr val="82C836"/>
                </a:solidFill>
                <a:latin typeface="Calibri" pitchFamily="34" charset="0"/>
                <a:cs typeface="Calibri" pitchFamily="34" charset="0"/>
              </a:rPr>
              <a:t>  </a:t>
            </a:r>
            <a:r>
              <a:rPr lang="en-US" sz="1700" b="1" dirty="0">
                <a:solidFill>
                  <a:srgbClr val="82C836"/>
                </a:solidFill>
                <a:latin typeface="Calibri" pitchFamily="34" charset="0"/>
                <a:cs typeface="Calibri" pitchFamily="34" charset="0"/>
              </a:rPr>
              <a:t>mil. Euro </a:t>
            </a:r>
            <a:r>
              <a:rPr lang="ro-RO" sz="1700" b="1" dirty="0" smtClean="0">
                <a:solidFill>
                  <a:srgbClr val="1F4AA1"/>
                </a:solidFill>
                <a:latin typeface="Calibri" pitchFamily="34" charset="0"/>
                <a:cs typeface="Calibri" pitchFamily="34" charset="0"/>
              </a:rPr>
              <a:t/>
            </a:r>
            <a:br>
              <a:rPr lang="ro-RO" sz="1700" b="1" dirty="0" smtClean="0">
                <a:solidFill>
                  <a:srgbClr val="1F4AA1"/>
                </a:solidFill>
                <a:latin typeface="Calibri" pitchFamily="34" charset="0"/>
                <a:cs typeface="Calibri" pitchFamily="34" charset="0"/>
              </a:rPr>
            </a:br>
            <a:r>
              <a:rPr lang="ro-RO" sz="100" b="1" dirty="0" smtClean="0">
                <a:solidFill>
                  <a:srgbClr val="1F4AA1"/>
                </a:solidFill>
                <a:latin typeface="Calibri" pitchFamily="34" charset="0"/>
                <a:cs typeface="Calibri" pitchFamily="34" charset="0"/>
              </a:rPr>
              <a:t/>
            </a:r>
            <a:br>
              <a:rPr lang="ro-RO" sz="100" b="1" dirty="0" smtClean="0">
                <a:solidFill>
                  <a:srgbClr val="1F4AA1"/>
                </a:solidFill>
                <a:latin typeface="Calibri" pitchFamily="34" charset="0"/>
                <a:cs typeface="Calibri" pitchFamily="34" charset="0"/>
              </a:rPr>
            </a:br>
            <a:r>
              <a:rPr lang="en-US" sz="1800" dirty="0" err="1" smtClean="0">
                <a:solidFill>
                  <a:srgbClr val="1F4AA1"/>
                </a:solidFill>
                <a:latin typeface="Calibri" pitchFamily="34" charset="0"/>
                <a:cs typeface="Calibri" pitchFamily="34" charset="0"/>
              </a:rPr>
              <a:t>Beneficiari</a:t>
            </a:r>
            <a:r>
              <a:rPr lang="ro-RO" sz="1800" b="1" dirty="0">
                <a:solidFill>
                  <a:srgbClr val="78B832"/>
                </a:solidFill>
                <a:latin typeface="Calibri" pitchFamily="34" charset="0"/>
                <a:cs typeface="Calibri" pitchFamily="34" charset="0"/>
              </a:rPr>
              <a:t/>
            </a:r>
            <a:br>
              <a:rPr lang="ro-RO" sz="1800" b="1" dirty="0">
                <a:solidFill>
                  <a:srgbClr val="78B832"/>
                </a:solidFill>
                <a:latin typeface="Calibri" pitchFamily="34" charset="0"/>
                <a:cs typeface="Calibri" pitchFamily="34" charset="0"/>
              </a:rPr>
            </a:br>
            <a:r>
              <a:rPr lang="ro-RO" sz="1800" b="1" dirty="0">
                <a:solidFill>
                  <a:prstClr val="black"/>
                </a:solidFill>
                <a:latin typeface="Calibri" pitchFamily="34" charset="0"/>
                <a:cs typeface="Calibri" pitchFamily="34" charset="0"/>
              </a:rPr>
              <a:t>- </a:t>
            </a:r>
            <a:r>
              <a:rPr lang="en-GB" sz="1800" b="1" dirty="0" err="1">
                <a:solidFill>
                  <a:prstClr val="black"/>
                </a:solidFill>
                <a:latin typeface="Calibri" pitchFamily="34" charset="0"/>
                <a:cs typeface="Calibri" pitchFamily="34" charset="0"/>
              </a:rPr>
              <a:t>tânărul</a:t>
            </a:r>
            <a:r>
              <a:rPr lang="en-GB" sz="1800" b="1" dirty="0">
                <a:solidFill>
                  <a:prstClr val="black"/>
                </a:solidFill>
                <a:latin typeface="Calibri" pitchFamily="34" charset="0"/>
                <a:cs typeface="Calibri" pitchFamily="34" charset="0"/>
              </a:rPr>
              <a:t> </a:t>
            </a:r>
            <a:r>
              <a:rPr lang="en-GB" sz="1800" b="1" dirty="0" err="1">
                <a:solidFill>
                  <a:prstClr val="black"/>
                </a:solidFill>
                <a:latin typeface="Calibri" pitchFamily="34" charset="0"/>
                <a:cs typeface="Calibri" pitchFamily="34" charset="0"/>
              </a:rPr>
              <a:t>fermier</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în</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conformitate</a:t>
            </a:r>
            <a:r>
              <a:rPr lang="en-GB" sz="1800" dirty="0">
                <a:solidFill>
                  <a:prstClr val="black"/>
                </a:solidFill>
                <a:latin typeface="Calibri" pitchFamily="34" charset="0"/>
                <a:cs typeface="Calibri" pitchFamily="34" charset="0"/>
              </a:rPr>
              <a:t> cu </a:t>
            </a:r>
            <a:r>
              <a:rPr lang="en-GB" sz="1800" dirty="0" err="1">
                <a:solidFill>
                  <a:prstClr val="black"/>
                </a:solidFill>
                <a:latin typeface="Calibri" pitchFamily="34" charset="0"/>
                <a:cs typeface="Calibri" pitchFamily="34" charset="0"/>
              </a:rPr>
              <a:t>defini</a:t>
            </a:r>
            <a:r>
              <a:rPr lang="ro-RO" sz="1800" dirty="0">
                <a:solidFill>
                  <a:prstClr val="black"/>
                </a:solidFill>
                <a:latin typeface="Calibri" pitchFamily="34" charset="0"/>
                <a:cs typeface="Calibri" pitchFamily="34" charset="0"/>
              </a:rPr>
              <a:t>ț</a:t>
            </a:r>
            <a:r>
              <a:rPr lang="en-GB" sz="1800" dirty="0" err="1">
                <a:solidFill>
                  <a:prstClr val="black"/>
                </a:solidFill>
                <a:latin typeface="Calibri" pitchFamily="34" charset="0"/>
                <a:cs typeface="Calibri" pitchFamily="34" charset="0"/>
              </a:rPr>
              <a:t>ia</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prevăzută</a:t>
            </a:r>
            <a:r>
              <a:rPr lang="en-GB" sz="1800" dirty="0">
                <a:solidFill>
                  <a:prstClr val="black"/>
                </a:solidFill>
                <a:latin typeface="Calibri" pitchFamily="34" charset="0"/>
                <a:cs typeface="Calibri" pitchFamily="34" charset="0"/>
              </a:rPr>
              <a:t> la art. 2 din R(UE) nr. 1305/2013, care se </a:t>
            </a:r>
            <a:r>
              <a:rPr lang="en-GB" sz="1800" dirty="0" err="1">
                <a:solidFill>
                  <a:prstClr val="black"/>
                </a:solidFill>
                <a:latin typeface="Calibri" pitchFamily="34" charset="0"/>
                <a:cs typeface="Calibri" pitchFamily="34" charset="0"/>
              </a:rPr>
              <a:t>instalează</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ca</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unic</a:t>
            </a:r>
            <a:r>
              <a:rPr lang="en-GB" sz="1800" dirty="0">
                <a:solidFill>
                  <a:prstClr val="black"/>
                </a:solidFill>
                <a:latin typeface="Calibri" pitchFamily="34" charset="0"/>
                <a:cs typeface="Calibri" pitchFamily="34" charset="0"/>
              </a:rPr>
              <a:t> </a:t>
            </a:r>
            <a:r>
              <a:rPr lang="ro-RO" sz="1800" dirty="0">
                <a:solidFill>
                  <a:prstClr val="black"/>
                </a:solidFill>
                <a:latin typeface="Calibri" pitchFamily="34" charset="0"/>
                <a:cs typeface="Calibri" pitchFamily="34" charset="0"/>
              </a:rPr>
              <a:t> </a:t>
            </a:r>
            <a:r>
              <a:rPr lang="ro-RO" sz="1800" dirty="0" smtClean="0">
                <a:solidFill>
                  <a:prstClr val="black"/>
                </a:solidFill>
                <a:latin typeface="Calibri" pitchFamily="34" charset="0"/>
                <a:cs typeface="Calibri" pitchFamily="34" charset="0"/>
              </a:rPr>
              <a:t>ș</a:t>
            </a:r>
            <a:r>
              <a:rPr lang="en-GB" sz="1800" dirty="0" err="1">
                <a:solidFill>
                  <a:prstClr val="black"/>
                </a:solidFill>
                <a:latin typeface="Calibri" pitchFamily="34" charset="0"/>
                <a:cs typeface="Calibri" pitchFamily="34" charset="0"/>
              </a:rPr>
              <a:t>ef</a:t>
            </a:r>
            <a:r>
              <a:rPr lang="en-GB" sz="1800" dirty="0">
                <a:solidFill>
                  <a:prstClr val="black"/>
                </a:solidFill>
                <a:latin typeface="Calibri" pitchFamily="34" charset="0"/>
                <a:cs typeface="Calibri" pitchFamily="34" charset="0"/>
              </a:rPr>
              <a:t> al </a:t>
            </a:r>
            <a:r>
              <a:rPr lang="en-GB" sz="1800" dirty="0" err="1">
                <a:solidFill>
                  <a:prstClr val="black"/>
                </a:solidFill>
                <a:latin typeface="Calibri" pitchFamily="34" charset="0"/>
                <a:cs typeface="Calibri" pitchFamily="34" charset="0"/>
              </a:rPr>
              <a:t>exploata</a:t>
            </a:r>
            <a:r>
              <a:rPr lang="ro-RO" sz="1800" dirty="0">
                <a:solidFill>
                  <a:prstClr val="black"/>
                </a:solidFill>
                <a:latin typeface="Calibri" pitchFamily="34" charset="0"/>
                <a:cs typeface="Calibri" pitchFamily="34" charset="0"/>
              </a:rPr>
              <a:t>ț</a:t>
            </a:r>
            <a:r>
              <a:rPr lang="en-GB" sz="1800" dirty="0" err="1">
                <a:solidFill>
                  <a:prstClr val="black"/>
                </a:solidFill>
                <a:latin typeface="Calibri" pitchFamily="34" charset="0"/>
                <a:cs typeface="Calibri" pitchFamily="34" charset="0"/>
              </a:rPr>
              <a:t>iei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agricole</a:t>
            </a:r>
            <a:r>
              <a:rPr lang="en-GB" sz="1800" dirty="0">
                <a:solidFill>
                  <a:prstClr val="black"/>
                </a:solidFill>
                <a:latin typeface="Calibri" pitchFamily="34" charset="0"/>
                <a:cs typeface="Calibri" pitchFamily="34" charset="0"/>
              </a:rPr>
              <a:t>;</a:t>
            </a:r>
            <a:r>
              <a:rPr lang="ro-RO" sz="1800" dirty="0">
                <a:solidFill>
                  <a:prstClr val="black"/>
                </a:solidFill>
                <a:latin typeface="Calibri" pitchFamily="34" charset="0"/>
                <a:cs typeface="Calibri" pitchFamily="34" charset="0"/>
              </a:rPr>
              <a:t/>
            </a:r>
            <a:br>
              <a:rPr lang="ro-RO" sz="1800" dirty="0">
                <a:solidFill>
                  <a:prstClr val="black"/>
                </a:solidFill>
                <a:latin typeface="Calibri" pitchFamily="34" charset="0"/>
                <a:cs typeface="Calibri" pitchFamily="34" charset="0"/>
              </a:rPr>
            </a:br>
            <a:r>
              <a:rPr lang="en-GB" sz="1800" dirty="0">
                <a:solidFill>
                  <a:prstClr val="black"/>
                </a:solidFill>
                <a:latin typeface="Calibri" pitchFamily="34" charset="0"/>
                <a:cs typeface="Calibri" pitchFamily="34" charset="0"/>
              </a:rPr>
              <a:t>- </a:t>
            </a:r>
            <a:r>
              <a:rPr lang="en-GB" sz="1800" b="1" dirty="0" err="1">
                <a:solidFill>
                  <a:prstClr val="black"/>
                </a:solidFill>
                <a:latin typeface="Calibri" pitchFamily="34" charset="0"/>
                <a:cs typeface="Calibri" pitchFamily="34" charset="0"/>
              </a:rPr>
              <a:t>persoană</a:t>
            </a:r>
            <a:r>
              <a:rPr lang="en-GB" sz="1800" b="1" dirty="0">
                <a:solidFill>
                  <a:prstClr val="black"/>
                </a:solidFill>
                <a:latin typeface="Calibri" pitchFamily="34" charset="0"/>
                <a:cs typeface="Calibri" pitchFamily="34" charset="0"/>
              </a:rPr>
              <a:t> </a:t>
            </a:r>
            <a:r>
              <a:rPr lang="en-GB" sz="1800" b="1" dirty="0" err="1">
                <a:solidFill>
                  <a:prstClr val="black"/>
                </a:solidFill>
                <a:latin typeface="Calibri" pitchFamily="34" charset="0"/>
                <a:cs typeface="Calibri" pitchFamily="34" charset="0"/>
              </a:rPr>
              <a:t>juridică</a:t>
            </a:r>
            <a:r>
              <a:rPr lang="en-GB" sz="1800" b="1" dirty="0">
                <a:solidFill>
                  <a:prstClr val="black"/>
                </a:solidFill>
                <a:latin typeface="Calibri" pitchFamily="34" charset="0"/>
                <a:cs typeface="Calibri" pitchFamily="34" charset="0"/>
              </a:rPr>
              <a:t> </a:t>
            </a:r>
            <a:r>
              <a:rPr lang="ro-RO" sz="1800" dirty="0" smtClean="0">
                <a:solidFill>
                  <a:prstClr val="black"/>
                </a:solidFill>
                <a:latin typeface="Calibri" pitchFamily="34" charset="0"/>
                <a:cs typeface="Calibri" pitchFamily="34" charset="0"/>
              </a:rPr>
              <a:t>- tânăr fermier în sensul art. 2 din R(UE) nr.1305/2013 care se instalează împreună cu alți tineri fermieri și care exercită un control efectiv pe termen lung în ceea ce privește deciziile referitoare la gestionare, beneficii și riscuri financiare în cadrul exploatației respective.</a:t>
            </a:r>
            <a:br>
              <a:rPr lang="ro-RO" sz="1800" dirty="0" smtClean="0">
                <a:solidFill>
                  <a:prstClr val="black"/>
                </a:solidFill>
                <a:latin typeface="Calibri" pitchFamily="34" charset="0"/>
                <a:cs typeface="Calibri" pitchFamily="34" charset="0"/>
              </a:rPr>
            </a:br>
            <a:r>
              <a:rPr lang="ro-RO" sz="800" dirty="0" smtClean="0">
                <a:solidFill>
                  <a:prstClr val="black"/>
                </a:solidFill>
                <a:latin typeface="Calibri" pitchFamily="34" charset="0"/>
                <a:cs typeface="Calibri" pitchFamily="34" charset="0"/>
              </a:rPr>
              <a:t/>
            </a:r>
            <a:br>
              <a:rPr lang="ro-RO" sz="800" dirty="0" smtClean="0">
                <a:solidFill>
                  <a:prstClr val="black"/>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Acțiuni eligibile</a:t>
            </a:r>
            <a:r>
              <a:rPr lang="vi-VN" sz="1800" dirty="0">
                <a:solidFill>
                  <a:prstClr val="black"/>
                </a:solidFill>
                <a:latin typeface="Calibri" pitchFamily="34" charset="0"/>
                <a:cs typeface="Calibri" pitchFamily="34" charset="0"/>
              </a:rPr>
              <a:t/>
            </a:r>
            <a:br>
              <a:rPr lang="vi-VN" sz="1800" dirty="0">
                <a:solidFill>
                  <a:prstClr val="black"/>
                </a:solidFill>
                <a:latin typeface="Calibri" pitchFamily="34" charset="0"/>
                <a:cs typeface="Calibri" pitchFamily="34" charset="0"/>
              </a:rPr>
            </a:br>
            <a:r>
              <a:rPr lang="vi-VN" sz="1800" dirty="0">
                <a:solidFill>
                  <a:prstClr val="black"/>
                </a:solidFill>
                <a:latin typeface="Calibri" pitchFamily="34" charset="0"/>
                <a:cs typeface="Calibri" pitchFamily="34" charset="0"/>
              </a:rPr>
              <a:t>Sprijinul se acordă în vederea facilitării stabilirii tînărului fermier în baza Planului de Afaceri (PA). </a:t>
            </a:r>
            <a:r>
              <a:rPr lang="ro-RO" sz="1800" dirty="0" smtClean="0">
                <a:solidFill>
                  <a:prstClr val="black"/>
                </a:solidFill>
                <a:latin typeface="Calibri" pitchFamily="34" charset="0"/>
                <a:cs typeface="Calibri" pitchFamily="34" charset="0"/>
              </a:rPr>
              <a:t/>
            </a:r>
            <a:br>
              <a:rPr lang="ro-RO" sz="1800" dirty="0" smtClean="0">
                <a:solidFill>
                  <a:prstClr val="black"/>
                </a:solidFill>
                <a:latin typeface="Calibri" pitchFamily="34" charset="0"/>
                <a:cs typeface="Calibri" pitchFamily="34" charset="0"/>
              </a:rPr>
            </a:br>
            <a:r>
              <a:rPr lang="vi-VN" sz="1800" dirty="0" smtClean="0">
                <a:solidFill>
                  <a:prstClr val="black"/>
                </a:solidFill>
                <a:latin typeface="Calibri" pitchFamily="34" charset="0"/>
                <a:cs typeface="Calibri" pitchFamily="34" charset="0"/>
              </a:rPr>
              <a:t>Toate </a:t>
            </a:r>
            <a:r>
              <a:rPr lang="vi-VN" sz="1800" dirty="0">
                <a:solidFill>
                  <a:prstClr val="black"/>
                </a:solidFill>
                <a:latin typeface="Calibri" pitchFamily="34" charset="0"/>
                <a:cs typeface="Calibri" pitchFamily="34" charset="0"/>
              </a:rPr>
              <a:t>cheltuielile propuse prin PA, inclusiv capitalul de lucru şi activităţile relevante pentru implementarea în bune condiţii a PA aprobat pot fi  eligibile indiferent de natura lor</a:t>
            </a:r>
            <a:r>
              <a:rPr lang="vi-VN" sz="1800" dirty="0" smtClean="0">
                <a:solidFill>
                  <a:prstClr val="black"/>
                </a:solidFill>
                <a:latin typeface="Calibri" pitchFamily="34" charset="0"/>
                <a:cs typeface="Calibri" pitchFamily="34" charset="0"/>
              </a:rPr>
              <a:t>.</a:t>
            </a:r>
            <a:r>
              <a:rPr lang="ro-RO" sz="1800" dirty="0" smtClean="0">
                <a:solidFill>
                  <a:prstClr val="black"/>
                </a:solidFill>
                <a:latin typeface="Calibri" pitchFamily="34" charset="0"/>
                <a:cs typeface="Calibri" pitchFamily="34" charset="0"/>
              </a:rPr>
              <a:t/>
            </a:r>
            <a:br>
              <a:rPr lang="ro-RO" sz="1800" dirty="0" smtClean="0">
                <a:solidFill>
                  <a:prstClr val="black"/>
                </a:solidFill>
                <a:latin typeface="Calibri" pitchFamily="34" charset="0"/>
                <a:cs typeface="Calibri" pitchFamily="34" charset="0"/>
              </a:rPr>
            </a:br>
            <a:r>
              <a:rPr lang="vi-VN" sz="600" b="1" dirty="0">
                <a:solidFill>
                  <a:prstClr val="black"/>
                </a:solidFill>
                <a:latin typeface="Calibri" pitchFamily="34" charset="0"/>
                <a:cs typeface="Calibri" pitchFamily="34" charset="0"/>
              </a:rPr>
              <a:t/>
            </a:r>
            <a:br>
              <a:rPr lang="vi-VN" sz="600" b="1" dirty="0">
                <a:solidFill>
                  <a:prstClr val="black"/>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Sume </a:t>
            </a:r>
            <a:r>
              <a:rPr lang="vi-VN" sz="1800" dirty="0">
                <a:solidFill>
                  <a:srgbClr val="1F4AA1"/>
                </a:solidFill>
                <a:latin typeface="Calibri" pitchFamily="34" charset="0"/>
                <a:cs typeface="Calibri" pitchFamily="34" charset="0"/>
              </a:rPr>
              <a:t>și rate de sprijin </a:t>
            </a:r>
            <a:r>
              <a:rPr lang="vi-VN" sz="1800" dirty="0" smtClean="0">
                <a:solidFill>
                  <a:srgbClr val="1F4AA1"/>
                </a:solidFill>
                <a:latin typeface="Calibri" pitchFamily="34" charset="0"/>
                <a:cs typeface="Calibri" pitchFamily="34" charset="0"/>
              </a:rPr>
              <a:t>aplicabile</a:t>
            </a: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Cuantumul </a:t>
            </a:r>
            <a:r>
              <a:rPr lang="vi-VN" sz="1800" dirty="0" smtClean="0">
                <a:solidFill>
                  <a:schemeClr val="tx1"/>
                </a:solidFill>
                <a:latin typeface="Calibri" pitchFamily="34" charset="0"/>
                <a:cs typeface="Calibri" pitchFamily="34" charset="0"/>
              </a:rPr>
              <a:t>sprijinului </a:t>
            </a:r>
            <a:r>
              <a:rPr lang="vi-VN" sz="1800" dirty="0">
                <a:solidFill>
                  <a:schemeClr val="tx1"/>
                </a:solidFill>
                <a:latin typeface="Calibri" pitchFamily="34" charset="0"/>
                <a:cs typeface="Calibri" pitchFamily="34" charset="0"/>
              </a:rPr>
              <a:t>este de </a:t>
            </a:r>
            <a:r>
              <a:rPr lang="vi-VN" sz="1800" b="1" dirty="0">
                <a:solidFill>
                  <a:schemeClr val="tx1"/>
                </a:solidFill>
                <a:latin typeface="Calibri" pitchFamily="34" charset="0"/>
                <a:cs typeface="Calibri" pitchFamily="34" charset="0"/>
              </a:rPr>
              <a:t>până la 50.000 Euro </a:t>
            </a:r>
            <a:r>
              <a:rPr lang="vi-VN" sz="1800" dirty="0">
                <a:solidFill>
                  <a:schemeClr val="tx1"/>
                </a:solidFill>
                <a:latin typeface="Calibri" pitchFamily="34" charset="0"/>
                <a:cs typeface="Calibri" pitchFamily="34" charset="0"/>
              </a:rPr>
              <a:t>pe o perioadă de maximum cinci ani </a:t>
            </a:r>
            <a:r>
              <a:rPr lang="vi-VN" sz="1800" dirty="0" smtClean="0">
                <a:solidFill>
                  <a:schemeClr val="tx1"/>
                </a:solidFill>
                <a:latin typeface="Calibri" pitchFamily="34" charset="0"/>
                <a:cs typeface="Calibri" pitchFamily="34" charset="0"/>
              </a:rPr>
              <a:t>acordat</a:t>
            </a:r>
            <a:r>
              <a:rPr lang="ro-RO" sz="1800" dirty="0" smtClean="0">
                <a:solidFill>
                  <a:schemeClr val="tx1"/>
                </a:solidFill>
                <a:latin typeface="Calibri" pitchFamily="34" charset="0"/>
                <a:cs typeface="Calibri" pitchFamily="34" charset="0"/>
              </a:rPr>
              <a:t>, pe baza unui plan de afaceri, </a:t>
            </a:r>
            <a:r>
              <a:rPr lang="vi-VN" sz="1800" dirty="0" smtClean="0">
                <a:solidFill>
                  <a:schemeClr val="tx1"/>
                </a:solidFill>
                <a:latin typeface="Calibri" pitchFamily="34" charset="0"/>
                <a:cs typeface="Calibri" pitchFamily="34" charset="0"/>
              </a:rPr>
              <a:t>în </a:t>
            </a:r>
            <a:r>
              <a:rPr lang="vi-VN" sz="1800" dirty="0">
                <a:solidFill>
                  <a:schemeClr val="tx1"/>
                </a:solidFill>
                <a:latin typeface="Calibri" pitchFamily="34" charset="0"/>
                <a:cs typeface="Calibri" pitchFamily="34" charset="0"/>
              </a:rPr>
              <a:t>două tranşe </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75</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la primirea deciziei de finanţare </a:t>
            </a:r>
            <a:r>
              <a:rPr lang="ro-RO" sz="1800" dirty="0">
                <a:solidFill>
                  <a:schemeClr val="tx1"/>
                </a:solidFill>
                <a:latin typeface="Calibri" pitchFamily="34" charset="0"/>
                <a:cs typeface="Calibri" pitchFamily="34" charset="0"/>
              </a:rPr>
              <a:t> </a:t>
            </a:r>
            <a:r>
              <a:rPr lang="ro-RO" sz="1800" dirty="0" smtClean="0">
                <a:solidFill>
                  <a:schemeClr val="tx1"/>
                </a:solidFill>
                <a:latin typeface="Calibri" pitchFamily="34" charset="0"/>
                <a:cs typeface="Calibri" pitchFamily="34" charset="0"/>
              </a:rPr>
              <a:t>şi </a:t>
            </a:r>
            <a:r>
              <a:rPr lang="vi-VN" sz="1800" dirty="0" smtClean="0">
                <a:solidFill>
                  <a:schemeClr val="tx1"/>
                </a:solidFill>
                <a:latin typeface="Calibri" pitchFamily="34" charset="0"/>
                <a:cs typeface="Calibri" pitchFamily="34" charset="0"/>
              </a:rPr>
              <a:t>2</a:t>
            </a:r>
            <a:r>
              <a:rPr lang="ro-RO" sz="1800" dirty="0" smtClean="0">
                <a:solidFill>
                  <a:schemeClr val="tx1"/>
                </a:solidFill>
                <a:latin typeface="Calibri" pitchFamily="34" charset="0"/>
                <a:cs typeface="Calibri" pitchFamily="34" charset="0"/>
              </a:rPr>
              <a:t>5</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în maximum 3 ani de la primirea deciziei de finanţare</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Implementarea planului de afaceri trebuie să înceapă în termen de cel mult nouă luni de la data deciziei de acordare a ajutorului.</a:t>
            </a:r>
            <a:br>
              <a:rPr lang="vi-VN" sz="1800" dirty="0">
                <a:solidFill>
                  <a:schemeClr val="tx1"/>
                </a:solidFill>
                <a:latin typeface="Calibri" pitchFamily="34" charset="0"/>
                <a:cs typeface="Calibri" pitchFamily="34" charset="0"/>
              </a:rPr>
            </a:br>
            <a:r>
              <a:rPr lang="vi-VN" sz="2000" b="1" dirty="0">
                <a:solidFill>
                  <a:schemeClr val="tx1"/>
                </a:solidFill>
                <a:latin typeface="Calibri" pitchFamily="34" charset="0"/>
                <a:cs typeface="Calibri" pitchFamily="34" charset="0"/>
              </a:rPr>
              <a:t/>
            </a:r>
            <a:br>
              <a:rPr lang="vi-VN" sz="2000" b="1" dirty="0">
                <a:solidFill>
                  <a:schemeClr val="tx1"/>
                </a:solidFill>
                <a:latin typeface="Calibri" pitchFamily="34" charset="0"/>
                <a:cs typeface="Calibri" pitchFamily="34" charset="0"/>
              </a:rPr>
            </a:br>
            <a:r>
              <a:rPr lang="vi-VN" sz="2000" b="1" dirty="0">
                <a:solidFill>
                  <a:schemeClr val="tx1"/>
                </a:solidFill>
                <a:latin typeface="Calibri" pitchFamily="34" charset="0"/>
                <a:cs typeface="Calibri" pitchFamily="34" charset="0"/>
              </a:rPr>
              <a:t/>
            </a:r>
            <a:br>
              <a:rPr lang="vi-VN" sz="2000" b="1" dirty="0">
                <a:solidFill>
                  <a:schemeClr val="tx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vi-VN" sz="1800" b="1" dirty="0">
                <a:solidFill>
                  <a:srgbClr val="1F4AA1"/>
                </a:solidFill>
                <a:latin typeface="Calibri" pitchFamily="34" charset="0"/>
                <a:cs typeface="Calibri" pitchFamily="34" charset="0"/>
              </a:rPr>
              <a:t/>
            </a:r>
            <a:br>
              <a:rPr lang="vi-VN" sz="1800" b="1" dirty="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a:solidFill>
                  <a:schemeClr val="tx1"/>
                </a:solidFill>
                <a:latin typeface="Calibri" pitchFamily="34" charset="0"/>
                <a:cs typeface="Calibri" pitchFamily="34" charset="0"/>
              </a:rPr>
              <a:t/>
            </a:r>
            <a:br>
              <a:rPr lang="ro-RO" sz="1800" b="1" dirty="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a:solidFill>
                  <a:srgbClr val="1F4AA1"/>
                </a:solidFill>
                <a:latin typeface="Calibri" pitchFamily="34" charset="0"/>
                <a:cs typeface="Calibri" pitchFamily="34" charset="0"/>
              </a:rPr>
              <a:t/>
            </a:r>
            <a:br>
              <a:rPr lang="vi-VN" sz="1800" dirty="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sz="1050"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MĂSURI</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10</a:t>
            </a:fld>
            <a:endParaRPr lang="ro-RO"/>
          </a:p>
        </p:txBody>
      </p:sp>
    </p:spTree>
    <p:extLst>
      <p:ext uri="{BB962C8B-B14F-4D97-AF65-F5344CB8AC3E}">
        <p14:creationId xmlns:p14="http://schemas.microsoft.com/office/powerpoint/2010/main" val="4169651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6656"/>
            <a:ext cx="1008000"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323528" y="1125959"/>
            <a:ext cx="8784976" cy="5615409"/>
          </a:xfrm>
        </p:spPr>
        <p:txBody>
          <a:bodyPr numCol="1" anchor="t">
            <a:normAutofit fontScale="90000"/>
          </a:bodyPr>
          <a:lstStyle/>
          <a:p>
            <a:pPr>
              <a:tabLst>
                <a:tab pos="88900" algn="l"/>
              </a:tabLst>
            </a:pPr>
            <a:r>
              <a:rPr lang="en-US" sz="1700" b="1" dirty="0" smtClean="0">
                <a:solidFill>
                  <a:srgbClr val="1F4AA1"/>
                </a:solidFill>
                <a:latin typeface="Calibri" pitchFamily="34" charset="0"/>
                <a:cs typeface="Calibri" pitchFamily="34" charset="0"/>
              </a:rPr>
              <a:t>	</a:t>
            </a:r>
            <a:r>
              <a:rPr lang="ro-RO" sz="1700" b="1" dirty="0">
                <a:solidFill>
                  <a:srgbClr val="1F4AA1"/>
                </a:solidFill>
                <a:latin typeface="Calibri" pitchFamily="34" charset="0"/>
                <a:cs typeface="Calibri" pitchFamily="34" charset="0"/>
              </a:rPr>
              <a:t>	</a:t>
            </a:r>
            <a:r>
              <a:rPr lang="ro-RO" sz="1700" b="1" dirty="0" smtClean="0">
                <a:solidFill>
                  <a:srgbClr val="1F4AA1"/>
                </a:solidFill>
                <a:latin typeface="Calibri" pitchFamily="34" charset="0"/>
                <a:cs typeface="Calibri" pitchFamily="34" charset="0"/>
              </a:rPr>
              <a:t>    </a:t>
            </a:r>
            <a:r>
              <a:rPr lang="ro-RO" sz="1800" b="1" dirty="0" smtClean="0">
                <a:solidFill>
                  <a:srgbClr val="1F4AA1"/>
                </a:solidFill>
                <a:latin typeface="Calibri" pitchFamily="34" charset="0"/>
                <a:cs typeface="Calibri" pitchFamily="34" charset="0"/>
              </a:rPr>
              <a:t>M6</a:t>
            </a:r>
            <a:r>
              <a:rPr lang="ro-RO" sz="1800" b="1" dirty="0">
                <a:solidFill>
                  <a:srgbClr val="1F4AA1"/>
                </a:solidFill>
                <a:latin typeface="Calibri" pitchFamily="34" charset="0"/>
                <a:cs typeface="Calibri" pitchFamily="34" charset="0"/>
              </a:rPr>
              <a:t>. (Art. 19) - Dezvoltarea exploataţiilor şi a întreprinderilor </a:t>
            </a:r>
            <a:r>
              <a:rPr lang="en-US" sz="1800" dirty="0" smtClean="0">
                <a:solidFill>
                  <a:srgbClr val="1F4AA1"/>
                </a:solidFill>
                <a:latin typeface="Calibri" pitchFamily="34" charset="0"/>
                <a:cs typeface="Calibri" pitchFamily="34" charset="0"/>
              </a:rPr>
              <a:t/>
            </a:r>
            <a:br>
              <a:rPr lang="en-US"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Sub-măsura 6.2 </a:t>
            </a:r>
            <a:r>
              <a:rPr lang="vi-VN" sz="1800" b="1" dirty="0">
                <a:solidFill>
                  <a:srgbClr val="1F4AA1"/>
                </a:solidFill>
                <a:latin typeface="Calibri" pitchFamily="34" charset="0"/>
                <a:cs typeface="Calibri" pitchFamily="34" charset="0"/>
              </a:rPr>
              <a:t>„Sprijin pentru înfiinţarea de activităţi neagricole în zone rurale</a:t>
            </a:r>
            <a:r>
              <a:rPr lang="vi-VN" sz="1800" b="1" dirty="0" smtClean="0">
                <a:solidFill>
                  <a:srgbClr val="1F4AA1"/>
                </a:solidFill>
                <a:latin typeface="Calibri" pitchFamily="34" charset="0"/>
                <a:cs typeface="Calibri" pitchFamily="34" charset="0"/>
              </a:rPr>
              <a:t>”</a:t>
            </a:r>
            <a:r>
              <a:rPr lang="en-US" sz="1800" b="1" dirty="0" smtClean="0">
                <a:solidFill>
                  <a:srgbClr val="1F4AA1"/>
                </a:solidFill>
                <a:latin typeface="Calibri" pitchFamily="34" charset="0"/>
                <a:cs typeface="Calibri" pitchFamily="34" charset="0"/>
              </a:rPr>
              <a:t>  </a:t>
            </a: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a:solidFill>
                  <a:srgbClr val="1F4AA1"/>
                </a:solidFill>
                <a:latin typeface="Calibri" pitchFamily="34" charset="0"/>
                <a:cs typeface="Calibri" pitchFamily="34" charset="0"/>
              </a:rPr>
              <a:t>	</a:t>
            </a:r>
            <a:r>
              <a:rPr lang="ro-RO" sz="1800" b="1" dirty="0" smtClean="0">
                <a:solidFill>
                  <a:srgbClr val="1F4AA1"/>
                </a:solidFill>
                <a:latin typeface="Calibri" pitchFamily="34" charset="0"/>
                <a:cs typeface="Calibri" pitchFamily="34" charset="0"/>
              </a:rPr>
              <a:t>	  </a:t>
            </a:r>
            <a:r>
              <a:rPr lang="vi-VN" sz="1800" b="1" dirty="0" smtClean="0">
                <a:solidFill>
                  <a:srgbClr val="82C836"/>
                </a:solidFill>
                <a:latin typeface="Calibri" pitchFamily="34" charset="0"/>
                <a:cs typeface="Calibri" pitchFamily="34" charset="0"/>
              </a:rPr>
              <a:t>Alocare  </a:t>
            </a:r>
            <a:r>
              <a:rPr lang="en-US" sz="1800" b="1" dirty="0" smtClean="0">
                <a:solidFill>
                  <a:srgbClr val="82C836"/>
                </a:solidFill>
                <a:latin typeface="Calibri" pitchFamily="34" charset="0"/>
                <a:cs typeface="Calibri" pitchFamily="34" charset="0"/>
              </a:rPr>
              <a:t>FEADR</a:t>
            </a:r>
            <a:r>
              <a:rPr lang="vi-VN" sz="1800" b="1" dirty="0" smtClean="0">
                <a:solidFill>
                  <a:srgbClr val="82C836"/>
                </a:solidFill>
                <a:latin typeface="Calibri" pitchFamily="34" charset="0"/>
                <a:cs typeface="Calibri" pitchFamily="34" charset="0"/>
              </a:rPr>
              <a:t>:  </a:t>
            </a:r>
            <a:r>
              <a:rPr lang="vi-VN" sz="1800" b="1" dirty="0">
                <a:solidFill>
                  <a:srgbClr val="82C836"/>
                </a:solidFill>
                <a:latin typeface="Calibri" pitchFamily="34" charset="0"/>
                <a:cs typeface="Calibri" pitchFamily="34" charset="0"/>
              </a:rPr>
              <a:t>100,00  mil. Euro </a:t>
            </a:r>
            <a:r>
              <a:rPr lang="vi-VN" sz="1600" b="1" dirty="0">
                <a:solidFill>
                  <a:srgbClr val="82C836"/>
                </a:solidFill>
                <a:latin typeface="Calibri" pitchFamily="34" charset="0"/>
                <a:cs typeface="Calibri" pitchFamily="34" charset="0"/>
              </a:rPr>
              <a:t/>
            </a:r>
            <a:br>
              <a:rPr lang="vi-VN" sz="1600" b="1" dirty="0">
                <a:solidFill>
                  <a:srgbClr val="82C836"/>
                </a:solidFill>
                <a:latin typeface="Calibri" pitchFamily="34" charset="0"/>
                <a:cs typeface="Calibri" pitchFamily="34" charset="0"/>
              </a:rPr>
            </a:br>
            <a:r>
              <a:rPr lang="ro-RO" sz="200" dirty="0" smtClean="0">
                <a:solidFill>
                  <a:srgbClr val="78B832"/>
                </a:solidFill>
                <a:latin typeface="Calibri" pitchFamily="34" charset="0"/>
                <a:cs typeface="Calibri" pitchFamily="34" charset="0"/>
              </a:rPr>
              <a:t/>
            </a:r>
            <a:br>
              <a:rPr lang="ro-RO" sz="200" dirty="0" smtClean="0">
                <a:solidFill>
                  <a:srgbClr val="78B832"/>
                </a:solidFill>
                <a:latin typeface="Calibri" pitchFamily="34" charset="0"/>
                <a:cs typeface="Calibri" pitchFamily="34" charset="0"/>
              </a:rPr>
            </a:br>
            <a:r>
              <a:rPr lang="ro-RO" sz="1800" dirty="0">
                <a:solidFill>
                  <a:srgbClr val="1F4AA1"/>
                </a:solidFill>
                <a:latin typeface="Calibri" pitchFamily="34" charset="0"/>
                <a:cs typeface="Calibri" pitchFamily="34" charset="0"/>
              </a:rPr>
              <a:t>Beneficiari</a:t>
            </a:r>
            <a:r>
              <a:rPr lang="ro-RO" sz="1800" b="1" dirty="0">
                <a:solidFill>
                  <a:srgbClr val="78B832"/>
                </a:solidFill>
                <a:latin typeface="Calibri" pitchFamily="34" charset="0"/>
                <a:cs typeface="Calibri" pitchFamily="34" charset="0"/>
              </a:rPr>
              <a:t/>
            </a:r>
            <a:br>
              <a:rPr lang="ro-RO" sz="1800" b="1" dirty="0">
                <a:solidFill>
                  <a:srgbClr val="78B832"/>
                </a:solidFill>
                <a:latin typeface="Calibri" pitchFamily="34" charset="0"/>
                <a:cs typeface="Calibri" pitchFamily="34" charset="0"/>
              </a:rPr>
            </a:br>
            <a:r>
              <a:rPr lang="ro-RO" sz="1800" b="1"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fermieri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sau</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membrii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unei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gospodarii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agricole</a:t>
            </a:r>
            <a:r>
              <a:rPr lang="en-GB" sz="1800" dirty="0">
                <a:solidFill>
                  <a:prstClr val="black"/>
                </a:solidFill>
                <a:latin typeface="Calibri" pitchFamily="34" charset="0"/>
                <a:cs typeface="Calibri" pitchFamily="34" charset="0"/>
              </a:rPr>
              <a:t> care </a:t>
            </a:r>
            <a:r>
              <a:rPr lang="en-GB" sz="1800" dirty="0" err="1">
                <a:solidFill>
                  <a:prstClr val="black"/>
                </a:solidFill>
                <a:latin typeface="Calibri" pitchFamily="34" charset="0"/>
                <a:cs typeface="Calibri" pitchFamily="34" charset="0"/>
              </a:rPr>
              <a:t>își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diversifică</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activitatea</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prin</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înființarea</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unei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activități</a:t>
            </a:r>
            <a:r>
              <a:rPr lang="en-GB" sz="1800" dirty="0">
                <a:solidFill>
                  <a:prstClr val="black"/>
                </a:solidFill>
                <a:latin typeface="Calibri" pitchFamily="34" charset="0"/>
                <a:cs typeface="Calibri" pitchFamily="34" charset="0"/>
              </a:rPr>
              <a:t> non-</a:t>
            </a:r>
            <a:r>
              <a:rPr lang="ro-RO"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agricole</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pentru</a:t>
            </a:r>
            <a:r>
              <a:rPr lang="en-GB" sz="1800" dirty="0">
                <a:solidFill>
                  <a:prstClr val="black"/>
                </a:solidFill>
                <a:latin typeface="Calibri" pitchFamily="34" charset="0"/>
                <a:cs typeface="Calibri" pitchFamily="34" charset="0"/>
              </a:rPr>
              <a:t> prima </a:t>
            </a:r>
            <a:r>
              <a:rPr lang="en-GB" sz="1800" dirty="0" err="1">
                <a:solidFill>
                  <a:prstClr val="black"/>
                </a:solidFill>
                <a:latin typeface="Calibri" pitchFamily="34" charset="0"/>
                <a:cs typeface="Calibri" pitchFamily="34" charset="0"/>
              </a:rPr>
              <a:t>dată</a:t>
            </a:r>
            <a:r>
              <a:rPr lang="en-GB" sz="1800" dirty="0">
                <a:solidFill>
                  <a:prstClr val="black"/>
                </a:solidFill>
                <a:latin typeface="Calibri" pitchFamily="34" charset="0"/>
                <a:cs typeface="Calibri" pitchFamily="34" charset="0"/>
              </a:rPr>
              <a:t>;</a:t>
            </a:r>
            <a:r>
              <a:rPr lang="ro-RO" sz="1800" dirty="0">
                <a:solidFill>
                  <a:prstClr val="black"/>
                </a:solidFill>
                <a:latin typeface="Calibri" pitchFamily="34" charset="0"/>
                <a:cs typeface="Calibri" pitchFamily="34" charset="0"/>
              </a:rPr>
              <a:t/>
            </a:r>
            <a:br>
              <a:rPr lang="ro-RO" sz="1800" dirty="0">
                <a:solidFill>
                  <a:prstClr val="black"/>
                </a:solidFill>
                <a:latin typeface="Calibri" pitchFamily="34" charset="0"/>
                <a:cs typeface="Calibri" pitchFamily="34" charset="0"/>
              </a:rPr>
            </a:br>
            <a:r>
              <a:rPr lang="ro-RO" sz="1800" dirty="0">
                <a:solidFill>
                  <a:prstClr val="black"/>
                </a:solidFill>
                <a:latin typeface="Calibri" pitchFamily="34" charset="0"/>
                <a:cs typeface="Calibri" pitchFamily="34" charset="0"/>
              </a:rPr>
              <a:t>- </a:t>
            </a:r>
            <a:r>
              <a:rPr lang="vi-VN" sz="1800" dirty="0" smtClean="0">
                <a:solidFill>
                  <a:prstClr val="black"/>
                </a:solidFill>
                <a:latin typeface="Calibri" pitchFamily="34" charset="0"/>
                <a:cs typeface="Calibri" pitchFamily="34" charset="0"/>
              </a:rPr>
              <a:t>micro-întreprinderi </a:t>
            </a:r>
            <a:r>
              <a:rPr lang="vi-VN" sz="1800" dirty="0">
                <a:solidFill>
                  <a:prstClr val="black"/>
                </a:solidFill>
                <a:latin typeface="Calibri" pitchFamily="34" charset="0"/>
                <a:cs typeface="Calibri" pitchFamily="34" charset="0"/>
              </a:rPr>
              <a:t>și întreprinderi mici din spațiul rural, </a:t>
            </a:r>
            <a:r>
              <a:rPr lang="vi-VN" sz="1800" dirty="0" smtClean="0">
                <a:solidFill>
                  <a:prstClr val="black"/>
                </a:solidFill>
                <a:latin typeface="Calibri" pitchFamily="34" charset="0"/>
                <a:cs typeface="Calibri" pitchFamily="34" charset="0"/>
              </a:rPr>
              <a:t>care</a:t>
            </a:r>
            <a:r>
              <a:rPr lang="ro-RO" sz="1800" dirty="0" smtClean="0">
                <a:solidFill>
                  <a:prstClr val="black"/>
                </a:solidFill>
                <a:latin typeface="Calibri" pitchFamily="34" charset="0"/>
                <a:cs typeface="Calibri" pitchFamily="34" charset="0"/>
              </a:rPr>
              <a:t> </a:t>
            </a:r>
            <a:r>
              <a:rPr lang="vi-VN" sz="1800" dirty="0" smtClean="0">
                <a:solidFill>
                  <a:prstClr val="black"/>
                </a:solidFill>
                <a:latin typeface="Calibri" pitchFamily="34" charset="0"/>
                <a:cs typeface="Calibri" pitchFamily="34" charset="0"/>
              </a:rPr>
              <a:t>sunt </a:t>
            </a:r>
            <a:r>
              <a:rPr lang="vi-VN" sz="1800" dirty="0">
                <a:solidFill>
                  <a:prstClr val="black"/>
                </a:solidFill>
                <a:latin typeface="Calibri" pitchFamily="34" charset="0"/>
                <a:cs typeface="Calibri" pitchFamily="34" charset="0"/>
              </a:rPr>
              <a:t>înființate în anul depunerii aplicației de finanțare (start-up) pentru desfășurare de activități </a:t>
            </a:r>
            <a:r>
              <a:rPr lang="vi-VN" sz="1800" dirty="0" smtClean="0">
                <a:solidFill>
                  <a:prstClr val="black"/>
                </a:solidFill>
                <a:latin typeface="Calibri" pitchFamily="34" charset="0"/>
                <a:cs typeface="Calibri" pitchFamily="34" charset="0"/>
              </a:rPr>
              <a:t>non-agricole, </a:t>
            </a:r>
            <a:r>
              <a:rPr lang="vi-VN" sz="1800" dirty="0">
                <a:solidFill>
                  <a:prstClr val="black"/>
                </a:solidFill>
                <a:latin typeface="Calibri" pitchFamily="34" charset="0"/>
                <a:cs typeface="Calibri" pitchFamily="34" charset="0"/>
              </a:rPr>
              <a:t>precum și </a:t>
            </a:r>
            <a:r>
              <a:rPr lang="vi-VN" sz="1800" dirty="0" smtClean="0">
                <a:solidFill>
                  <a:prstClr val="black"/>
                </a:solidFill>
                <a:latin typeface="Calibri" pitchFamily="34" charset="0"/>
                <a:cs typeface="Calibri" pitchFamily="34" charset="0"/>
              </a:rPr>
              <a:t>întreprinder</a:t>
            </a:r>
            <a:r>
              <a:rPr lang="ro-RO" sz="1800" dirty="0" smtClean="0">
                <a:solidFill>
                  <a:prstClr val="black"/>
                </a:solidFill>
                <a:latin typeface="Calibri" pitchFamily="34" charset="0"/>
                <a:cs typeface="Calibri" pitchFamily="34" charset="0"/>
              </a:rPr>
              <a:t>i</a:t>
            </a:r>
            <a:r>
              <a:rPr lang="vi-VN" sz="1800" dirty="0" smtClean="0">
                <a:solidFill>
                  <a:prstClr val="black"/>
                </a:solidFill>
                <a:latin typeface="Calibri" pitchFamily="34" charset="0"/>
                <a:cs typeface="Calibri" pitchFamily="34" charset="0"/>
              </a:rPr>
              <a:t> </a:t>
            </a:r>
            <a:r>
              <a:rPr lang="vi-VN" sz="1800" dirty="0">
                <a:solidFill>
                  <a:prstClr val="black"/>
                </a:solidFill>
                <a:latin typeface="Calibri" pitchFamily="34" charset="0"/>
                <a:cs typeface="Calibri" pitchFamily="34" charset="0"/>
              </a:rPr>
              <a:t>existente care activează exclusiv în domeniul agricol și care vor desfășura activități non-agricole, pe care pe care nu le-au mai efectuat până la data aplicării pentru sprijin</a:t>
            </a:r>
            <a:r>
              <a:rPr lang="vi-VN" sz="1800" dirty="0" smtClean="0">
                <a:solidFill>
                  <a:prstClr val="black"/>
                </a:solidFill>
                <a:latin typeface="Calibri" pitchFamily="34" charset="0"/>
                <a:cs typeface="Calibri" pitchFamily="34" charset="0"/>
              </a:rPr>
              <a:t>.</a:t>
            </a:r>
            <a:br>
              <a:rPr lang="vi-VN" sz="1800" dirty="0" smtClean="0">
                <a:solidFill>
                  <a:prstClr val="black"/>
                </a:solidFill>
                <a:latin typeface="Calibri" pitchFamily="34" charset="0"/>
                <a:cs typeface="Calibri" pitchFamily="34" charset="0"/>
              </a:rPr>
            </a:br>
            <a:r>
              <a:rPr lang="ro-RO" sz="400" dirty="0" smtClean="0">
                <a:solidFill>
                  <a:prstClr val="black"/>
                </a:solidFill>
                <a:latin typeface="Calibri" pitchFamily="34" charset="0"/>
                <a:cs typeface="Calibri" pitchFamily="34" charset="0"/>
              </a:rPr>
              <a:t/>
            </a:r>
            <a:br>
              <a:rPr lang="ro-RO" sz="400" dirty="0" smtClean="0">
                <a:solidFill>
                  <a:prstClr val="black"/>
                </a:solidFill>
                <a:latin typeface="Calibri" pitchFamily="34" charset="0"/>
                <a:cs typeface="Calibri" pitchFamily="34" charset="0"/>
              </a:rPr>
            </a:br>
            <a:r>
              <a:rPr lang="vi-VN" sz="400" dirty="0" smtClean="0">
                <a:solidFill>
                  <a:prstClr val="black"/>
                </a:solidFill>
                <a:latin typeface="Calibri" pitchFamily="34" charset="0"/>
                <a:cs typeface="Calibri" pitchFamily="34" charset="0"/>
              </a:rPr>
              <a:t/>
            </a:r>
            <a:br>
              <a:rPr lang="vi-VN" sz="400" dirty="0" smtClean="0">
                <a:solidFill>
                  <a:prstClr val="black"/>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Acțiuni eligibile</a:t>
            </a:r>
            <a:r>
              <a:rPr lang="vi-VN" sz="1800" dirty="0" smtClean="0">
                <a:solidFill>
                  <a:prstClr val="black"/>
                </a:solidFill>
                <a:latin typeface="Calibri" pitchFamily="34" charset="0"/>
                <a:cs typeface="Calibri" pitchFamily="34" charset="0"/>
              </a:rPr>
              <a:t/>
            </a:r>
            <a:br>
              <a:rPr lang="vi-VN" sz="1800" dirty="0" smtClean="0">
                <a:solidFill>
                  <a:prstClr val="black"/>
                </a:solidFill>
                <a:latin typeface="Calibri" pitchFamily="34" charset="0"/>
                <a:cs typeface="Calibri" pitchFamily="34" charset="0"/>
              </a:rPr>
            </a:br>
            <a:r>
              <a:rPr lang="vi-VN" sz="1800" dirty="0">
                <a:solidFill>
                  <a:prstClr val="black"/>
                </a:solidFill>
                <a:latin typeface="Calibri" pitchFamily="34" charset="0"/>
                <a:cs typeface="Calibri" pitchFamily="34" charset="0"/>
              </a:rPr>
              <a:t>Sprijinul se acordă pentru activităţile prevăzute pentru îndeplinirea obiectivelor din cadrul Planului de </a:t>
            </a:r>
            <a:r>
              <a:rPr lang="vi-VN" sz="1800" dirty="0" smtClean="0">
                <a:solidFill>
                  <a:prstClr val="black"/>
                </a:solidFill>
                <a:latin typeface="Calibri" pitchFamily="34" charset="0"/>
                <a:cs typeface="Calibri" pitchFamily="34" charset="0"/>
              </a:rPr>
              <a:t>Afaceri.</a:t>
            </a:r>
            <a:r>
              <a:rPr lang="ro-RO" sz="1800" dirty="0" smtClean="0">
                <a:solidFill>
                  <a:prstClr val="black"/>
                </a:solidFill>
                <a:latin typeface="Calibri" pitchFamily="34" charset="0"/>
                <a:cs typeface="Calibri" pitchFamily="34" charset="0"/>
              </a:rPr>
              <a:t> </a:t>
            </a:r>
            <a:br>
              <a:rPr lang="ro-RO" sz="1800" dirty="0" smtClean="0">
                <a:solidFill>
                  <a:prstClr val="black"/>
                </a:solidFill>
                <a:latin typeface="Calibri" pitchFamily="34" charset="0"/>
                <a:cs typeface="Calibri" pitchFamily="34" charset="0"/>
              </a:rPr>
            </a:br>
            <a:r>
              <a:rPr lang="vi-VN" sz="1800" dirty="0" smtClean="0">
                <a:solidFill>
                  <a:prstClr val="black"/>
                </a:solidFill>
                <a:latin typeface="Calibri" pitchFamily="34" charset="0"/>
                <a:cs typeface="Calibri" pitchFamily="34" charset="0"/>
              </a:rPr>
              <a:t>Toate </a:t>
            </a:r>
            <a:r>
              <a:rPr lang="vi-VN" sz="1800" dirty="0">
                <a:solidFill>
                  <a:prstClr val="black"/>
                </a:solidFill>
                <a:latin typeface="Calibri" pitchFamily="34" charset="0"/>
                <a:cs typeface="Calibri" pitchFamily="34" charset="0"/>
              </a:rPr>
              <a:t>cheltuielile propuse prin Planul de Afaceri, </a:t>
            </a:r>
            <a:r>
              <a:rPr lang="vi-VN" sz="1800" dirty="0" smtClean="0">
                <a:solidFill>
                  <a:prstClr val="black"/>
                </a:solidFill>
                <a:latin typeface="Calibri" pitchFamily="34" charset="0"/>
                <a:cs typeface="Calibri" pitchFamily="34" charset="0"/>
              </a:rPr>
              <a:t>inclusiv </a:t>
            </a:r>
            <a:r>
              <a:rPr lang="vi-VN" sz="1800" dirty="0">
                <a:solidFill>
                  <a:prstClr val="black"/>
                </a:solidFill>
                <a:latin typeface="Calibri" pitchFamily="34" charset="0"/>
                <a:cs typeface="Calibri" pitchFamily="34" charset="0"/>
              </a:rPr>
              <a:t>capital de lucru și capitalizarea întreprinderii şi activităţile relevante pentru implementarea în bune condiţii a Planului de </a:t>
            </a:r>
            <a:r>
              <a:rPr lang="ro-RO" sz="1800" dirty="0" smtClean="0">
                <a:solidFill>
                  <a:prstClr val="black"/>
                </a:solidFill>
                <a:latin typeface="Calibri" pitchFamily="34" charset="0"/>
                <a:cs typeface="Calibri" pitchFamily="34" charset="0"/>
              </a:rPr>
              <a:t>A</a:t>
            </a:r>
            <a:r>
              <a:rPr lang="vi-VN" sz="1800" dirty="0" smtClean="0">
                <a:solidFill>
                  <a:prstClr val="black"/>
                </a:solidFill>
                <a:latin typeface="Calibri" pitchFamily="34" charset="0"/>
                <a:cs typeface="Calibri" pitchFamily="34" charset="0"/>
              </a:rPr>
              <a:t>faceri aprobat </a:t>
            </a:r>
            <a:r>
              <a:rPr lang="vi-VN" sz="1800" dirty="0">
                <a:solidFill>
                  <a:prstClr val="black"/>
                </a:solidFill>
                <a:latin typeface="Calibri" pitchFamily="34" charset="0"/>
                <a:cs typeface="Calibri" pitchFamily="34" charset="0"/>
              </a:rPr>
              <a:t>pot fi  </a:t>
            </a:r>
            <a:r>
              <a:rPr lang="vi-VN" sz="1800" dirty="0" smtClean="0">
                <a:solidFill>
                  <a:prstClr val="black"/>
                </a:solidFill>
                <a:latin typeface="Calibri" pitchFamily="34" charset="0"/>
                <a:cs typeface="Calibri" pitchFamily="34" charset="0"/>
              </a:rPr>
              <a:t>eligibile </a:t>
            </a:r>
            <a:r>
              <a:rPr lang="vi-VN" sz="1800" dirty="0">
                <a:solidFill>
                  <a:prstClr val="black"/>
                </a:solidFill>
                <a:latin typeface="Calibri" pitchFamily="34" charset="0"/>
                <a:cs typeface="Calibri" pitchFamily="34" charset="0"/>
              </a:rPr>
              <a:t>indiferent de natura acestora.</a:t>
            </a:r>
            <a:r>
              <a:rPr lang="vi-VN" sz="1100" dirty="0" smtClean="0">
                <a:solidFill>
                  <a:prstClr val="black"/>
                </a:solidFill>
                <a:latin typeface="Calibri" pitchFamily="34" charset="0"/>
                <a:cs typeface="Calibri" pitchFamily="34" charset="0"/>
              </a:rPr>
              <a:t/>
            </a:r>
            <a:br>
              <a:rPr lang="vi-VN" sz="1100" dirty="0" smtClean="0">
                <a:solidFill>
                  <a:prstClr val="black"/>
                </a:solidFill>
                <a:latin typeface="Calibri" pitchFamily="34" charset="0"/>
                <a:cs typeface="Calibri" pitchFamily="34" charset="0"/>
              </a:rPr>
            </a:br>
            <a:r>
              <a:rPr lang="ro-RO" sz="600" dirty="0" smtClean="0">
                <a:solidFill>
                  <a:prstClr val="black"/>
                </a:solidFill>
                <a:latin typeface="Calibri" pitchFamily="34" charset="0"/>
                <a:cs typeface="Calibri" pitchFamily="34" charset="0"/>
              </a:rPr>
              <a:t/>
            </a:r>
            <a:br>
              <a:rPr lang="ro-RO" sz="600" dirty="0" smtClean="0">
                <a:solidFill>
                  <a:prstClr val="black"/>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S</a:t>
            </a:r>
            <a:r>
              <a:rPr lang="vi-VN" sz="1800" dirty="0" smtClean="0">
                <a:solidFill>
                  <a:srgbClr val="1F4AA1"/>
                </a:solidFill>
                <a:latin typeface="Calibri" pitchFamily="34" charset="0"/>
                <a:cs typeface="Calibri" pitchFamily="34" charset="0"/>
              </a:rPr>
              <a:t>ume și rate de sprijin aplicabile</a:t>
            </a:r>
            <a:r>
              <a:rPr lang="ro-RO" sz="1800" dirty="0">
                <a:solidFill>
                  <a:srgbClr val="1F4AA1"/>
                </a:solidFill>
                <a:latin typeface="Calibri" pitchFamily="34" charset="0"/>
                <a:cs typeface="Calibri" pitchFamily="34" charset="0"/>
              </a:rPr>
              <a:t/>
            </a:r>
            <a:br>
              <a:rPr lang="ro-RO" sz="1800" dirty="0">
                <a:solidFill>
                  <a:srgbClr val="1F4AA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Cuantumul sprijinului este de:</a:t>
            </a:r>
            <a:br>
              <a:rPr lang="vi-VN" sz="1800" dirty="0" smtClean="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 </a:t>
            </a:r>
            <a:r>
              <a:rPr lang="vi-VN" sz="1800" b="1" dirty="0" smtClean="0">
                <a:solidFill>
                  <a:schemeClr val="tx1"/>
                </a:solidFill>
                <a:latin typeface="Calibri" pitchFamily="34" charset="0"/>
                <a:cs typeface="Calibri" pitchFamily="34" charset="0"/>
              </a:rPr>
              <a:t>70.000 Euro/proiect </a:t>
            </a:r>
            <a:r>
              <a:rPr lang="vi-VN" sz="1800" dirty="0" smtClean="0">
                <a:solidFill>
                  <a:schemeClr val="tx1"/>
                </a:solidFill>
                <a:latin typeface="Calibri" pitchFamily="34" charset="0"/>
                <a:cs typeface="Calibri" pitchFamily="34" charset="0"/>
              </a:rPr>
              <a:t>în cazul activităților productive</a:t>
            </a:r>
            <a:r>
              <a:rPr lang="vi-VN" sz="1800" dirty="0">
                <a:solidFill>
                  <a:schemeClr val="tx1"/>
                </a:solidFill>
                <a:latin typeface="Calibri" pitchFamily="34" charset="0"/>
                <a:cs typeface="Calibri" pitchFamily="34" charset="0"/>
              </a:rPr>
              <a:t>, servicii medicale, sanitar-veterinare, servicii agroturistice de </a:t>
            </a:r>
            <a:r>
              <a:rPr lang="vi-VN" sz="1800" dirty="0" smtClean="0">
                <a:solidFill>
                  <a:schemeClr val="tx1"/>
                </a:solidFill>
                <a:latin typeface="Calibri" pitchFamily="34" charset="0"/>
                <a:cs typeface="Calibri" pitchFamily="34" charset="0"/>
              </a:rPr>
              <a:t>cazare</a:t>
            </a:r>
            <a:r>
              <a:rPr lang="vi-VN" sz="1800" dirty="0">
                <a:solidFill>
                  <a:schemeClr val="tx1"/>
                </a:solidFill>
                <a:latin typeface="Calibri" pitchFamily="34" charset="0"/>
                <a:cs typeface="Calibri" pitchFamily="34" charset="0"/>
              </a:rPr>
              <a:t>, servicii turistice de agrement și alimentație publice;  </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t>
            </a:r>
            <a:r>
              <a:rPr lang="vi-VN" sz="1800" b="1" dirty="0">
                <a:solidFill>
                  <a:schemeClr val="tx1"/>
                </a:solidFill>
                <a:latin typeface="Calibri" pitchFamily="34" charset="0"/>
                <a:cs typeface="Calibri" pitchFamily="34" charset="0"/>
              </a:rPr>
              <a:t>50.000 Euro/proiect </a:t>
            </a:r>
            <a:r>
              <a:rPr lang="vi-VN" sz="1800" dirty="0">
                <a:solidFill>
                  <a:schemeClr val="tx1"/>
                </a:solidFill>
                <a:latin typeface="Calibri" pitchFamily="34" charset="0"/>
                <a:cs typeface="Calibri" pitchFamily="34" charset="0"/>
              </a:rPr>
              <a:t>în cazul altor activități.</a:t>
            </a:r>
            <a:br>
              <a:rPr lang="vi-VN" sz="18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t>
            </a:r>
            <a:r>
              <a:rPr lang="vi-VN" sz="1800" dirty="0">
                <a:solidFill>
                  <a:schemeClr val="tx1"/>
                </a:solidFill>
                <a:latin typeface="Calibri" pitchFamily="34" charset="0"/>
                <a:cs typeface="Calibri" pitchFamily="34" charset="0"/>
              </a:rPr>
              <a:t>Sprijinul pentru înfiinţarea de activităţi nonagricole în zone rurale va fi </a:t>
            </a:r>
            <a:r>
              <a:rPr lang="vi-VN" sz="1800" dirty="0" smtClean="0">
                <a:solidFill>
                  <a:schemeClr val="tx1"/>
                </a:solidFill>
                <a:latin typeface="Calibri" pitchFamily="34" charset="0"/>
                <a:cs typeface="Calibri" pitchFamily="34" charset="0"/>
              </a:rPr>
              <a:t>acorda</a:t>
            </a:r>
            <a:r>
              <a:rPr lang="ro-RO" sz="1800" dirty="0" smtClean="0">
                <a:solidFill>
                  <a:schemeClr val="tx1"/>
                </a:solidFill>
                <a:latin typeface="Calibri" pitchFamily="34" charset="0"/>
                <a:cs typeface="Calibri" pitchFamily="34" charset="0"/>
              </a:rPr>
              <a:t>t, pentru o perioadă de maximum cinci ani,</a:t>
            </a:r>
            <a:r>
              <a:rPr lang="vi-VN" sz="1800" dirty="0" smtClean="0">
                <a:solidFill>
                  <a:schemeClr val="tx1"/>
                </a:solidFill>
                <a:latin typeface="Calibri" pitchFamily="34" charset="0"/>
                <a:cs typeface="Calibri" pitchFamily="34" charset="0"/>
              </a:rPr>
              <a:t> </a:t>
            </a:r>
            <a:r>
              <a:rPr lang="vi-VN" sz="1800" dirty="0">
                <a:solidFill>
                  <a:schemeClr val="tx1"/>
                </a:solidFill>
                <a:latin typeface="Calibri" pitchFamily="34" charset="0"/>
                <a:cs typeface="Calibri" pitchFamily="34" charset="0"/>
              </a:rPr>
              <a:t>sub formă de primă în două </a:t>
            </a:r>
            <a:r>
              <a:rPr lang="vi-VN" sz="1800" dirty="0" smtClean="0">
                <a:solidFill>
                  <a:schemeClr val="tx1"/>
                </a:solidFill>
                <a:latin typeface="Calibri" pitchFamily="34" charset="0"/>
                <a:cs typeface="Calibri" pitchFamily="34" charset="0"/>
              </a:rPr>
              <a:t>tranşe</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a:t>
            </a:r>
            <a:r>
              <a:rPr lang="vi-VN" sz="1800" dirty="0">
                <a:solidFill>
                  <a:schemeClr val="tx1"/>
                </a:solidFill>
                <a:latin typeface="Calibri" pitchFamily="34" charset="0"/>
                <a:cs typeface="Calibri" pitchFamily="34" charset="0"/>
              </a:rPr>
              <a:t>70</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la primirea deciziei de finanţare</a:t>
            </a:r>
            <a:r>
              <a:rPr lang="ro-RO" sz="1800" dirty="0">
                <a:solidFill>
                  <a:schemeClr val="tx1"/>
                </a:solidFill>
                <a:latin typeface="Calibri" pitchFamily="34" charset="0"/>
                <a:cs typeface="Calibri" pitchFamily="34" charset="0"/>
              </a:rPr>
              <a:t> </a:t>
            </a:r>
            <a:r>
              <a:rPr lang="ro-RO" sz="1800" dirty="0" smtClean="0">
                <a:solidFill>
                  <a:schemeClr val="tx1"/>
                </a:solidFill>
                <a:latin typeface="Calibri" pitchFamily="34" charset="0"/>
                <a:cs typeface="Calibri" pitchFamily="34" charset="0"/>
              </a:rPr>
              <a:t>şi </a:t>
            </a:r>
            <a:r>
              <a:rPr lang="vi-VN" sz="1800" dirty="0" smtClean="0">
                <a:solidFill>
                  <a:schemeClr val="tx1"/>
                </a:solidFill>
                <a:latin typeface="Calibri" pitchFamily="34" charset="0"/>
                <a:cs typeface="Calibri" pitchFamily="34" charset="0"/>
              </a:rPr>
              <a:t>30%</a:t>
            </a:r>
            <a:r>
              <a:rPr lang="ro-RO" sz="1800" dirty="0" smtClean="0">
                <a:solidFill>
                  <a:schemeClr val="tx1"/>
                </a:solidFill>
                <a:latin typeface="Calibri" pitchFamily="34" charset="0"/>
                <a:cs typeface="Calibri" pitchFamily="34" charset="0"/>
              </a:rPr>
              <a:t> în maximum 3 ani de </a:t>
            </a:r>
            <a:r>
              <a:rPr lang="ro-RO" sz="1800" dirty="0">
                <a:solidFill>
                  <a:schemeClr val="tx1"/>
                </a:solidFill>
                <a:latin typeface="Calibri" pitchFamily="34" charset="0"/>
                <a:cs typeface="Calibri" pitchFamily="34" charset="0"/>
              </a:rPr>
              <a:t>la primirea deciziei de finanţare </a:t>
            </a:r>
            <a:r>
              <a:rPr lang="vi-VN" sz="1800" dirty="0" smtClean="0">
                <a:solidFill>
                  <a:schemeClr val="tx1"/>
                </a:solidFill>
                <a:latin typeface="Calibri" pitchFamily="34" charset="0"/>
                <a:cs typeface="Calibri" pitchFamily="34" charset="0"/>
              </a:rPr>
              <a:t>)</a:t>
            </a:r>
            <a:r>
              <a:rPr lang="en-US" sz="1800" dirty="0" smtClean="0">
                <a:solidFill>
                  <a:schemeClr val="tx1"/>
                </a:solidFill>
                <a:latin typeface="Calibri" pitchFamily="34" charset="0"/>
                <a:cs typeface="Calibri" pitchFamily="34" charset="0"/>
              </a:rPr>
              <a:t>.</a:t>
            </a:r>
            <a:r>
              <a:rPr lang="vi-VN" sz="1800" dirty="0">
                <a:solidFill>
                  <a:schemeClr val="tx1"/>
                </a:solidFill>
                <a:latin typeface="Calibri" pitchFamily="34" charset="0"/>
                <a:cs typeface="Calibri" pitchFamily="34" charset="0"/>
              </a:rPr>
              <a:t> Implementarea planului de afaceri trebuie să înceapă în termen de cel mult nouă luni de la data deciziei de acordare a ajutorului.</a:t>
            </a:r>
            <a:r>
              <a:rPr lang="vi-VN" sz="2000" dirty="0">
                <a:solidFill>
                  <a:schemeClr val="tx1"/>
                </a:solidFill>
                <a:latin typeface="Calibri" pitchFamily="34" charset="0"/>
                <a:cs typeface="Calibri" pitchFamily="34" charset="0"/>
              </a:rPr>
              <a:t/>
            </a:r>
            <a:br>
              <a:rPr lang="vi-VN" sz="20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b="1" dirty="0">
                <a:solidFill>
                  <a:schemeClr val="tx1"/>
                </a:solidFill>
                <a:latin typeface="Calibri" pitchFamily="34" charset="0"/>
                <a:cs typeface="Calibri" pitchFamily="34" charset="0"/>
              </a:rPr>
              <a:t/>
            </a:r>
            <a:br>
              <a:rPr lang="vi-VN" sz="1800" b="1" dirty="0">
                <a:solidFill>
                  <a:schemeClr val="tx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vi-VN" sz="1800" b="1" dirty="0">
                <a:solidFill>
                  <a:srgbClr val="1F4AA1"/>
                </a:solidFill>
                <a:latin typeface="Calibri" pitchFamily="34" charset="0"/>
                <a:cs typeface="Calibri" pitchFamily="34" charset="0"/>
              </a:rPr>
              <a:t/>
            </a:r>
            <a:br>
              <a:rPr lang="vi-VN" sz="1800" b="1" dirty="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a:solidFill>
                  <a:schemeClr val="tx1"/>
                </a:solidFill>
                <a:latin typeface="Calibri" pitchFamily="34" charset="0"/>
                <a:cs typeface="Calibri" pitchFamily="34" charset="0"/>
              </a:rPr>
              <a:t/>
            </a:r>
            <a:br>
              <a:rPr lang="ro-RO" sz="1800" b="1" dirty="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a:solidFill>
                  <a:srgbClr val="1F4AA1"/>
                </a:solidFill>
                <a:latin typeface="Calibri" pitchFamily="34" charset="0"/>
                <a:cs typeface="Calibri" pitchFamily="34" charset="0"/>
              </a:rPr>
              <a:t/>
            </a:r>
            <a:br>
              <a:rPr lang="vi-VN" sz="1800" dirty="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sz="800"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MĂSURI</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6978" y="386656"/>
            <a:ext cx="1350254" cy="972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11</a:t>
            </a:fld>
            <a:endParaRPr lang="ro-RO"/>
          </a:p>
        </p:txBody>
      </p:sp>
    </p:spTree>
    <p:extLst>
      <p:ext uri="{BB962C8B-B14F-4D97-AF65-F5344CB8AC3E}">
        <p14:creationId xmlns:p14="http://schemas.microsoft.com/office/powerpoint/2010/main" val="2017234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116000"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395536" y="1439793"/>
            <a:ext cx="8640960" cy="5079444"/>
          </a:xfrm>
        </p:spPr>
        <p:txBody>
          <a:bodyPr numCol="1" anchor="t">
            <a:normAutofit fontScale="90000"/>
          </a:bodyPr>
          <a:lstStyle/>
          <a:p>
            <a:pPr>
              <a:tabLst>
                <a:tab pos="88900" algn="l"/>
              </a:tabLst>
            </a:pPr>
            <a:r>
              <a:rPr lang="ro-RO" sz="1800" dirty="0" smtClean="0">
                <a:solidFill>
                  <a:srgbClr val="1F4AA1"/>
                </a:solidFill>
                <a:latin typeface="Calibri" pitchFamily="34" charset="0"/>
                <a:cs typeface="Calibri" pitchFamily="34" charset="0"/>
              </a:rPr>
              <a:t>		</a:t>
            </a:r>
            <a:r>
              <a:rPr lang="ro-RO" sz="2000" b="1" dirty="0" smtClean="0">
                <a:solidFill>
                  <a:srgbClr val="1F4AA1"/>
                </a:solidFill>
                <a:latin typeface="Calibri" pitchFamily="34" charset="0"/>
                <a:cs typeface="Calibri" pitchFamily="34" charset="0"/>
              </a:rPr>
              <a:t>M6</a:t>
            </a:r>
            <a:r>
              <a:rPr lang="ro-RO" sz="2000" b="1" dirty="0">
                <a:solidFill>
                  <a:srgbClr val="1F4AA1"/>
                </a:solidFill>
                <a:latin typeface="Calibri" pitchFamily="34" charset="0"/>
                <a:cs typeface="Calibri" pitchFamily="34" charset="0"/>
              </a:rPr>
              <a:t>. (Art. 19) - Dezvoltarea exploataţiilor şi a întreprinderilor </a:t>
            </a:r>
            <a:r>
              <a:rPr lang="ro-RO" sz="2000" dirty="0" smtClean="0">
                <a:solidFill>
                  <a:srgbClr val="1F4AA1"/>
                </a:solidFill>
                <a:latin typeface="Calibri" pitchFamily="34" charset="0"/>
                <a:cs typeface="Calibri" pitchFamily="34" charset="0"/>
              </a:rPr>
              <a:t>	</a:t>
            </a:r>
            <a:r>
              <a:rPr lang="en-US" sz="2000" dirty="0" smtClean="0">
                <a:solidFill>
                  <a:srgbClr val="1F4AA1"/>
                </a:solidFill>
                <a:latin typeface="Calibri" pitchFamily="34" charset="0"/>
                <a:cs typeface="Calibri" pitchFamily="34" charset="0"/>
              </a:rPr>
              <a:t/>
            </a:r>
            <a:br>
              <a:rPr lang="en-US" sz="2000" dirty="0" smtClean="0">
                <a:solidFill>
                  <a:srgbClr val="1F4AA1"/>
                </a:solidFill>
                <a:latin typeface="Calibri" pitchFamily="34" charset="0"/>
                <a:cs typeface="Calibri" pitchFamily="34" charset="0"/>
              </a:rPr>
            </a:br>
            <a:r>
              <a:rPr lang="en-US" sz="2000" dirty="0" smtClean="0">
                <a:solidFill>
                  <a:srgbClr val="1F4AA1"/>
                </a:solidFill>
                <a:latin typeface="Calibri" pitchFamily="34" charset="0"/>
                <a:cs typeface="Calibri" pitchFamily="34" charset="0"/>
              </a:rPr>
              <a:t>		</a:t>
            </a:r>
            <a:r>
              <a:rPr lang="vi-VN" sz="2000" b="1" dirty="0" smtClean="0">
                <a:solidFill>
                  <a:srgbClr val="1F4AA1"/>
                </a:solidFill>
                <a:latin typeface="Calibri" pitchFamily="34" charset="0"/>
                <a:cs typeface="Calibri" pitchFamily="34" charset="0"/>
              </a:rPr>
              <a:t>Sub-măsura 6.</a:t>
            </a:r>
            <a:r>
              <a:rPr lang="en-US" sz="2000" b="1" dirty="0" smtClean="0">
                <a:solidFill>
                  <a:srgbClr val="1F4AA1"/>
                </a:solidFill>
                <a:latin typeface="Calibri" pitchFamily="34" charset="0"/>
                <a:cs typeface="Calibri" pitchFamily="34" charset="0"/>
              </a:rPr>
              <a:t>3</a:t>
            </a:r>
            <a:r>
              <a:rPr lang="vi-VN" sz="2000" b="1" dirty="0" smtClean="0">
                <a:solidFill>
                  <a:srgbClr val="1F4AA1"/>
                </a:solidFill>
                <a:latin typeface="Calibri" pitchFamily="34" charset="0"/>
                <a:cs typeface="Calibri" pitchFamily="34" charset="0"/>
              </a:rPr>
              <a:t> </a:t>
            </a:r>
            <a:r>
              <a:rPr lang="vi-VN" sz="2000" b="1" dirty="0">
                <a:solidFill>
                  <a:srgbClr val="1F4AA1"/>
                </a:solidFill>
                <a:latin typeface="Calibri" pitchFamily="34" charset="0"/>
                <a:cs typeface="Calibri" pitchFamily="34" charset="0"/>
              </a:rPr>
              <a:t>„Sprijin pentru dezvoltarea fermelor mici</a:t>
            </a:r>
            <a:r>
              <a:rPr lang="vi-VN" sz="2000" dirty="0" smtClean="0">
                <a:solidFill>
                  <a:srgbClr val="1F4AA1"/>
                </a:solidFill>
                <a:latin typeface="Calibri" pitchFamily="34" charset="0"/>
                <a:cs typeface="Calibri" pitchFamily="34" charset="0"/>
              </a:rPr>
              <a:t>”</a:t>
            </a:r>
            <a:r>
              <a:rPr lang="en-US" sz="2000" dirty="0">
                <a:solidFill>
                  <a:srgbClr val="1F4AA1"/>
                </a:solidFill>
                <a:latin typeface="Calibri" pitchFamily="34" charset="0"/>
                <a:cs typeface="Calibri" pitchFamily="34" charset="0"/>
              </a:rPr>
              <a:t> </a:t>
            </a:r>
            <a:r>
              <a:rPr lang="ro-RO" sz="2000" b="1" dirty="0">
                <a:solidFill>
                  <a:srgbClr val="1F4AA1"/>
                </a:solidFill>
                <a:latin typeface="Calibri" pitchFamily="34" charset="0"/>
                <a:cs typeface="Calibri" pitchFamily="34" charset="0"/>
              </a:rPr>
              <a:t/>
            </a:r>
            <a:br>
              <a:rPr lang="ro-RO" sz="2000" b="1" dirty="0">
                <a:solidFill>
                  <a:srgbClr val="1F4AA1"/>
                </a:solidFill>
                <a:latin typeface="Calibri" pitchFamily="34" charset="0"/>
                <a:cs typeface="Calibri" pitchFamily="34" charset="0"/>
              </a:rPr>
            </a:br>
            <a:r>
              <a:rPr lang="ro-RO" sz="2000" b="1" dirty="0" smtClean="0">
                <a:solidFill>
                  <a:srgbClr val="1F4AA1"/>
                </a:solidFill>
                <a:latin typeface="Calibri" pitchFamily="34" charset="0"/>
                <a:cs typeface="Calibri" pitchFamily="34" charset="0"/>
              </a:rPr>
              <a:t>                       </a:t>
            </a:r>
            <a:r>
              <a:rPr lang="vi-VN" sz="2000" b="1" dirty="0" smtClean="0">
                <a:solidFill>
                  <a:srgbClr val="82C836"/>
                </a:solidFill>
                <a:latin typeface="Calibri" pitchFamily="34" charset="0"/>
                <a:cs typeface="Calibri" pitchFamily="34" charset="0"/>
              </a:rPr>
              <a:t>Alocare  </a:t>
            </a:r>
            <a:r>
              <a:rPr lang="en-US" sz="2000" b="1" dirty="0" smtClean="0">
                <a:solidFill>
                  <a:srgbClr val="82C836"/>
                </a:solidFill>
                <a:latin typeface="Calibri" pitchFamily="34" charset="0"/>
                <a:cs typeface="Calibri" pitchFamily="34" charset="0"/>
              </a:rPr>
              <a:t>FEADR</a:t>
            </a:r>
            <a:r>
              <a:rPr lang="vi-VN" sz="2000" b="1" dirty="0" smtClean="0">
                <a:solidFill>
                  <a:srgbClr val="82C836"/>
                </a:solidFill>
                <a:latin typeface="Calibri" pitchFamily="34" charset="0"/>
                <a:cs typeface="Calibri" pitchFamily="34" charset="0"/>
              </a:rPr>
              <a:t>: </a:t>
            </a:r>
            <a:r>
              <a:rPr lang="ro-RO" sz="2000" b="1" dirty="0" smtClean="0">
                <a:solidFill>
                  <a:srgbClr val="82C836"/>
                </a:solidFill>
                <a:latin typeface="Calibri" pitchFamily="34" charset="0"/>
                <a:cs typeface="Calibri" pitchFamily="34" charset="0"/>
              </a:rPr>
              <a:t>216</a:t>
            </a:r>
            <a:r>
              <a:rPr lang="vi-VN" sz="2000" b="1" dirty="0" smtClean="0">
                <a:solidFill>
                  <a:srgbClr val="82C836"/>
                </a:solidFill>
                <a:latin typeface="Calibri" pitchFamily="34" charset="0"/>
                <a:cs typeface="Calibri" pitchFamily="34" charset="0"/>
              </a:rPr>
              <a:t>,00  </a:t>
            </a:r>
            <a:r>
              <a:rPr lang="vi-VN" sz="2000" b="1" dirty="0">
                <a:solidFill>
                  <a:srgbClr val="82C836"/>
                </a:solidFill>
                <a:latin typeface="Calibri" pitchFamily="34" charset="0"/>
                <a:cs typeface="Calibri" pitchFamily="34" charset="0"/>
              </a:rPr>
              <a:t>mil. Euro </a:t>
            </a:r>
            <a:r>
              <a:rPr lang="vi-VN" sz="1700" dirty="0">
                <a:solidFill>
                  <a:srgbClr val="82C836"/>
                </a:solidFill>
                <a:latin typeface="Calibri" pitchFamily="34" charset="0"/>
                <a:cs typeface="Calibri" pitchFamily="34" charset="0"/>
              </a:rPr>
              <a:t/>
            </a:r>
            <a:br>
              <a:rPr lang="vi-VN" sz="1700" dirty="0">
                <a:solidFill>
                  <a:srgbClr val="82C836"/>
                </a:solidFill>
                <a:latin typeface="Calibri" pitchFamily="34" charset="0"/>
                <a:cs typeface="Calibri" pitchFamily="34" charset="0"/>
              </a:rPr>
            </a:br>
            <a:r>
              <a:rPr lang="ro-RO" sz="1700" dirty="0" smtClean="0">
                <a:solidFill>
                  <a:srgbClr val="82C836"/>
                </a:solidFill>
                <a:latin typeface="Calibri" pitchFamily="34" charset="0"/>
                <a:cs typeface="Calibri" pitchFamily="34" charset="0"/>
              </a:rPr>
              <a:t/>
            </a:r>
            <a:br>
              <a:rPr lang="ro-RO" sz="1700" dirty="0" smtClean="0">
                <a:solidFill>
                  <a:srgbClr val="82C836"/>
                </a:solidFill>
                <a:latin typeface="Calibri" pitchFamily="34" charset="0"/>
                <a:cs typeface="Calibri" pitchFamily="34" charset="0"/>
              </a:rPr>
            </a:br>
            <a:r>
              <a:rPr lang="ro-RO" sz="200" dirty="0">
                <a:solidFill>
                  <a:srgbClr val="1F4AA1"/>
                </a:solidFill>
                <a:latin typeface="Calibri" pitchFamily="34" charset="0"/>
                <a:cs typeface="Calibri" pitchFamily="34" charset="0"/>
              </a:rPr>
              <a:t/>
            </a:r>
            <a:br>
              <a:rPr lang="ro-RO" sz="200" dirty="0">
                <a:solidFill>
                  <a:srgbClr val="1F4AA1"/>
                </a:solidFill>
                <a:latin typeface="Calibri" pitchFamily="34" charset="0"/>
                <a:cs typeface="Calibri" pitchFamily="34" charset="0"/>
              </a:rPr>
            </a:br>
            <a:r>
              <a:rPr lang="ro-RO" sz="1100" dirty="0" smtClean="0">
                <a:solidFill>
                  <a:srgbClr val="1F4AA1"/>
                </a:solidFill>
                <a:latin typeface="Calibri" pitchFamily="34" charset="0"/>
                <a:cs typeface="Calibri" pitchFamily="34" charset="0"/>
              </a:rPr>
              <a:t>    </a:t>
            </a:r>
            <a:r>
              <a:rPr lang="ro-RO" sz="2000" dirty="0" smtClean="0">
                <a:solidFill>
                  <a:srgbClr val="1F4AA1"/>
                </a:solidFill>
                <a:latin typeface="Calibri" pitchFamily="34" charset="0"/>
                <a:cs typeface="Calibri" pitchFamily="34" charset="0"/>
              </a:rPr>
              <a:t>Beneficiari</a:t>
            </a:r>
            <a:r>
              <a:rPr lang="ro-RO" sz="2000" b="1" dirty="0">
                <a:solidFill>
                  <a:srgbClr val="78B832"/>
                </a:solidFill>
                <a:latin typeface="Calibri" pitchFamily="34" charset="0"/>
                <a:cs typeface="Calibri" pitchFamily="34" charset="0"/>
              </a:rPr>
              <a:t/>
            </a:r>
            <a:br>
              <a:rPr lang="ro-RO" sz="2000" b="1" dirty="0">
                <a:solidFill>
                  <a:srgbClr val="78B832"/>
                </a:solidFill>
                <a:latin typeface="Calibri" pitchFamily="34" charset="0"/>
                <a:cs typeface="Calibri" pitchFamily="34" charset="0"/>
              </a:rPr>
            </a:br>
            <a:r>
              <a:rPr lang="ro-RO" sz="2000" b="1" dirty="0" smtClean="0">
                <a:solidFill>
                  <a:schemeClr val="tx1"/>
                </a:solidFill>
                <a:latin typeface="Calibri" pitchFamily="34" charset="0"/>
                <a:cs typeface="Calibri" pitchFamily="34" charset="0"/>
              </a:rPr>
              <a:t>-</a:t>
            </a:r>
            <a:r>
              <a:rPr lang="ro-RO" sz="2000" b="1" dirty="0" smtClean="0">
                <a:solidFill>
                  <a:srgbClr val="78B832"/>
                </a:solidFill>
                <a:latin typeface="Calibri" pitchFamily="34" charset="0"/>
                <a:cs typeface="Calibri" pitchFamily="34" charset="0"/>
              </a:rPr>
              <a:t> </a:t>
            </a:r>
            <a:r>
              <a:rPr lang="vi-VN" sz="2000" dirty="0" smtClean="0">
                <a:solidFill>
                  <a:prstClr val="black"/>
                </a:solidFill>
                <a:latin typeface="Calibri" pitchFamily="34" charset="0"/>
                <a:cs typeface="Calibri" pitchFamily="34" charset="0"/>
              </a:rPr>
              <a:t>Fermieri </a:t>
            </a:r>
            <a:r>
              <a:rPr lang="vi-VN" sz="2000" dirty="0">
                <a:solidFill>
                  <a:prstClr val="black"/>
                </a:solidFill>
                <a:latin typeface="Calibri" pitchFamily="34" charset="0"/>
                <a:cs typeface="Calibri" pitchFamily="34" charset="0"/>
              </a:rPr>
              <a:t>care deţin în proprietate și/sau folosință o exploataţie agricolă încadrată în categoria de fermă mică</a:t>
            </a:r>
            <a:r>
              <a:rPr lang="en-US" sz="2000" dirty="0">
                <a:solidFill>
                  <a:prstClr val="black"/>
                </a:solidFill>
                <a:latin typeface="Calibri" pitchFamily="34" charset="0"/>
                <a:cs typeface="Calibri" pitchFamily="34" charset="0"/>
              </a:rPr>
              <a:t>,</a:t>
            </a:r>
            <a:r>
              <a:rPr lang="vi-VN" sz="2000" dirty="0">
                <a:solidFill>
                  <a:prstClr val="black"/>
                </a:solidFill>
                <a:latin typeface="Calibri" pitchFamily="34" charset="0"/>
                <a:cs typeface="Calibri" pitchFamily="34" charset="0"/>
              </a:rPr>
              <a:t> </a:t>
            </a:r>
            <a:r>
              <a:rPr lang="en-US" sz="2000" dirty="0">
                <a:solidFill>
                  <a:prstClr val="black"/>
                </a:solidFill>
                <a:latin typeface="Calibri" pitchFamily="34" charset="0"/>
                <a:cs typeface="Calibri" pitchFamily="34" charset="0"/>
              </a:rPr>
              <a:t>cu </a:t>
            </a:r>
            <a:r>
              <a:rPr lang="vi-VN" sz="2000" dirty="0">
                <a:solidFill>
                  <a:prstClr val="black"/>
                </a:solidFill>
                <a:latin typeface="Calibri" pitchFamily="34" charset="0"/>
                <a:cs typeface="Calibri" pitchFamily="34" charset="0"/>
              </a:rPr>
              <a:t>dimensiunea economică cuprinsă între 8.000 – 11.999  euro (valoarea Producţiei Standard</a:t>
            </a:r>
            <a:r>
              <a:rPr lang="vi-VN" sz="2000" dirty="0" smtClean="0">
                <a:solidFill>
                  <a:prstClr val="black"/>
                </a:solidFill>
                <a:latin typeface="Calibri" pitchFamily="34" charset="0"/>
                <a:cs typeface="Calibri" pitchFamily="34" charset="0"/>
              </a:rPr>
              <a:t>)</a:t>
            </a:r>
            <a:r>
              <a:rPr lang="ro-RO" sz="2000" dirty="0" smtClean="0">
                <a:solidFill>
                  <a:prstClr val="black"/>
                </a:solidFill>
                <a:latin typeface="Calibri" pitchFamily="34" charset="0"/>
                <a:cs typeface="Calibri" pitchFamily="34" charset="0"/>
              </a:rPr>
              <a:t>.</a:t>
            </a:r>
            <a:br>
              <a:rPr lang="ro-RO" sz="2000" dirty="0" smtClean="0">
                <a:solidFill>
                  <a:prstClr val="black"/>
                </a:solidFill>
                <a:latin typeface="Calibri" pitchFamily="34" charset="0"/>
                <a:cs typeface="Calibri" pitchFamily="34" charset="0"/>
              </a:rPr>
            </a:br>
            <a:r>
              <a:rPr lang="vi-VN" sz="1000" dirty="0">
                <a:solidFill>
                  <a:prstClr val="black"/>
                </a:solidFill>
                <a:latin typeface="Calibri" pitchFamily="34" charset="0"/>
                <a:cs typeface="Calibri" pitchFamily="34" charset="0"/>
              </a:rPr>
              <a:t/>
            </a:r>
            <a:br>
              <a:rPr lang="vi-VN" sz="1000" dirty="0">
                <a:solidFill>
                  <a:prstClr val="black"/>
                </a:solidFill>
                <a:latin typeface="Calibri" pitchFamily="34" charset="0"/>
                <a:cs typeface="Calibri" pitchFamily="34" charset="0"/>
              </a:rPr>
            </a:br>
            <a:r>
              <a:rPr lang="ro-RO" sz="600" dirty="0">
                <a:solidFill>
                  <a:prstClr val="black"/>
                </a:solidFill>
                <a:latin typeface="Calibri" pitchFamily="34" charset="0"/>
                <a:cs typeface="Calibri" pitchFamily="34" charset="0"/>
              </a:rPr>
              <a:t/>
            </a:r>
            <a:br>
              <a:rPr lang="ro-RO" sz="600" dirty="0">
                <a:solidFill>
                  <a:prstClr val="black"/>
                </a:solidFill>
                <a:latin typeface="Calibri" pitchFamily="34" charset="0"/>
                <a:cs typeface="Calibri" pitchFamily="34" charset="0"/>
              </a:rPr>
            </a:br>
            <a:r>
              <a:rPr lang="ro-RO" sz="2000" dirty="0" smtClean="0">
                <a:solidFill>
                  <a:srgbClr val="1F4AA1"/>
                </a:solidFill>
                <a:latin typeface="Calibri" pitchFamily="34" charset="0"/>
                <a:cs typeface="Calibri" pitchFamily="34" charset="0"/>
              </a:rPr>
              <a:t>Acțiuni eligibile</a:t>
            </a:r>
            <a:r>
              <a:rPr lang="vi-VN" sz="2000" dirty="0">
                <a:solidFill>
                  <a:schemeClr val="tx1"/>
                </a:solidFill>
                <a:latin typeface="Calibri" pitchFamily="34" charset="0"/>
                <a:cs typeface="Calibri" pitchFamily="34" charset="0"/>
              </a:rPr>
              <a:t/>
            </a:r>
            <a:br>
              <a:rPr lang="vi-VN" sz="2000" dirty="0">
                <a:solidFill>
                  <a:schemeClr val="tx1"/>
                </a:solidFill>
                <a:latin typeface="Calibri" pitchFamily="34" charset="0"/>
                <a:cs typeface="Calibri" pitchFamily="34" charset="0"/>
              </a:rPr>
            </a:br>
            <a:r>
              <a:rPr lang="vi-VN" sz="2000" dirty="0" smtClean="0">
                <a:solidFill>
                  <a:schemeClr val="tx1"/>
                </a:solidFill>
                <a:latin typeface="Calibri" pitchFamily="34" charset="0"/>
                <a:cs typeface="Calibri" pitchFamily="34" charset="0"/>
              </a:rPr>
              <a:t>Sprijinul </a:t>
            </a:r>
            <a:r>
              <a:rPr lang="vi-VN" sz="2000" dirty="0">
                <a:solidFill>
                  <a:schemeClr val="tx1"/>
                </a:solidFill>
                <a:latin typeface="Calibri" pitchFamily="34" charset="0"/>
                <a:cs typeface="Calibri" pitchFamily="34" charset="0"/>
              </a:rPr>
              <a:t>se acordă pentru ferma mică în vederea asigurării îmbunătățirii activităţii economice şi de mediu a </a:t>
            </a:r>
            <a:r>
              <a:rPr lang="vi-VN" sz="2000" dirty="0" smtClean="0">
                <a:solidFill>
                  <a:schemeClr val="tx1"/>
                </a:solidFill>
                <a:latin typeface="Calibri" pitchFamily="34" charset="0"/>
                <a:cs typeface="Calibri" pitchFamily="34" charset="0"/>
              </a:rPr>
              <a:t>acesteia</a:t>
            </a:r>
            <a:r>
              <a:rPr lang="ro-RO" sz="2000" dirty="0" smtClean="0">
                <a:solidFill>
                  <a:schemeClr val="tx1"/>
                </a:solidFill>
                <a:latin typeface="Calibri" pitchFamily="34" charset="0"/>
                <a:cs typeface="Calibri" pitchFamily="34" charset="0"/>
              </a:rPr>
              <a:t> și a</a:t>
            </a:r>
            <a:r>
              <a:rPr lang="vi-VN" sz="2000" dirty="0" smtClean="0">
                <a:solidFill>
                  <a:schemeClr val="tx1"/>
                </a:solidFill>
                <a:latin typeface="Calibri" pitchFamily="34" charset="0"/>
                <a:cs typeface="Calibri" pitchFamily="34" charset="0"/>
              </a:rPr>
              <a:t> </a:t>
            </a:r>
            <a:r>
              <a:rPr lang="vi-VN" sz="2000" dirty="0">
                <a:solidFill>
                  <a:schemeClr val="tx1"/>
                </a:solidFill>
                <a:latin typeface="Calibri" pitchFamily="34" charset="0"/>
                <a:cs typeface="Calibri" pitchFamily="34" charset="0"/>
              </a:rPr>
              <a:t>activităţilor propuse prin Planul de Afaceri (PA). </a:t>
            </a:r>
            <a:r>
              <a:rPr lang="ro-RO" sz="2000" dirty="0" smtClean="0">
                <a:solidFill>
                  <a:schemeClr val="tx1"/>
                </a:solidFill>
                <a:latin typeface="Calibri" pitchFamily="34" charset="0"/>
                <a:cs typeface="Calibri" pitchFamily="34" charset="0"/>
              </a:rPr>
              <a:t/>
            </a:r>
            <a:br>
              <a:rPr lang="ro-RO" sz="2000" dirty="0" smtClean="0">
                <a:solidFill>
                  <a:schemeClr val="tx1"/>
                </a:solidFill>
                <a:latin typeface="Calibri" pitchFamily="34" charset="0"/>
                <a:cs typeface="Calibri" pitchFamily="34" charset="0"/>
              </a:rPr>
            </a:br>
            <a:r>
              <a:rPr lang="vi-VN" sz="2000" dirty="0" smtClean="0">
                <a:solidFill>
                  <a:schemeClr val="tx1"/>
                </a:solidFill>
                <a:latin typeface="Calibri" pitchFamily="34" charset="0"/>
                <a:cs typeface="Calibri" pitchFamily="34" charset="0"/>
              </a:rPr>
              <a:t>Toate </a:t>
            </a:r>
            <a:r>
              <a:rPr lang="vi-VN" sz="2000" dirty="0">
                <a:solidFill>
                  <a:schemeClr val="tx1"/>
                </a:solidFill>
                <a:latin typeface="Calibri" pitchFamily="34" charset="0"/>
                <a:cs typeface="Calibri" pitchFamily="34" charset="0"/>
              </a:rPr>
              <a:t>cheltuielile propuse prin PA, inclusiv capitalul de lucru şi activităţile relevante pentru implementarea în bune condiţii a PA aprobat sunt eligibile</a:t>
            </a:r>
            <a:r>
              <a:rPr lang="vi-VN" sz="2000" dirty="0" smtClean="0">
                <a:solidFill>
                  <a:schemeClr val="tx1"/>
                </a:solidFill>
                <a:latin typeface="Calibri" pitchFamily="34" charset="0"/>
                <a:cs typeface="Calibri" pitchFamily="34" charset="0"/>
              </a:rPr>
              <a:t>.</a:t>
            </a:r>
            <a:r>
              <a:rPr lang="ro-RO" sz="2000" dirty="0" smtClean="0">
                <a:solidFill>
                  <a:schemeClr val="tx1"/>
                </a:solidFill>
                <a:latin typeface="Calibri" pitchFamily="34" charset="0"/>
                <a:cs typeface="Calibri" pitchFamily="34" charset="0"/>
              </a:rPr>
              <a:t/>
            </a:r>
            <a:br>
              <a:rPr lang="ro-RO" sz="2000" dirty="0" smtClean="0">
                <a:solidFill>
                  <a:schemeClr val="tx1"/>
                </a:solidFill>
                <a:latin typeface="Calibri" pitchFamily="34" charset="0"/>
                <a:cs typeface="Calibri" pitchFamily="34" charset="0"/>
              </a:rPr>
            </a:br>
            <a:r>
              <a:rPr lang="ro-RO" sz="2000" dirty="0" smtClean="0">
                <a:solidFill>
                  <a:schemeClr val="tx1"/>
                </a:solidFill>
                <a:latin typeface="Calibri" pitchFamily="34" charset="0"/>
                <a:cs typeface="Calibri" pitchFamily="34" charset="0"/>
              </a:rPr>
              <a:t/>
            </a:r>
            <a:br>
              <a:rPr lang="ro-RO" sz="2000" dirty="0" smtClean="0">
                <a:solidFill>
                  <a:schemeClr val="tx1"/>
                </a:solidFill>
                <a:latin typeface="Calibri" pitchFamily="34" charset="0"/>
                <a:cs typeface="Calibri" pitchFamily="34" charset="0"/>
              </a:rPr>
            </a:br>
            <a:r>
              <a:rPr lang="vi-VN" sz="2000" dirty="0" smtClean="0">
                <a:solidFill>
                  <a:srgbClr val="1F4AA1"/>
                </a:solidFill>
                <a:latin typeface="Calibri" pitchFamily="34" charset="0"/>
                <a:cs typeface="Calibri" pitchFamily="34" charset="0"/>
              </a:rPr>
              <a:t>Sume </a:t>
            </a:r>
            <a:r>
              <a:rPr lang="vi-VN" sz="2000" dirty="0">
                <a:solidFill>
                  <a:srgbClr val="1F4AA1"/>
                </a:solidFill>
                <a:latin typeface="Calibri" pitchFamily="34" charset="0"/>
                <a:cs typeface="Calibri" pitchFamily="34" charset="0"/>
              </a:rPr>
              <a:t>și rate de sprijin </a:t>
            </a:r>
            <a:r>
              <a:rPr lang="vi-VN" sz="2000" dirty="0" smtClean="0">
                <a:solidFill>
                  <a:srgbClr val="1F4AA1"/>
                </a:solidFill>
                <a:latin typeface="Calibri" pitchFamily="34" charset="0"/>
                <a:cs typeface="Calibri" pitchFamily="34" charset="0"/>
              </a:rPr>
              <a:t>aplicabile</a:t>
            </a:r>
            <a:r>
              <a:rPr lang="ro-RO" sz="2000" b="1" dirty="0" smtClean="0">
                <a:solidFill>
                  <a:schemeClr val="tx1"/>
                </a:solidFill>
                <a:latin typeface="Calibri" pitchFamily="34" charset="0"/>
                <a:cs typeface="Calibri" pitchFamily="34" charset="0"/>
              </a:rPr>
              <a:t/>
            </a:r>
            <a:br>
              <a:rPr lang="ro-RO" sz="2000" b="1" dirty="0" smtClean="0">
                <a:solidFill>
                  <a:schemeClr val="tx1"/>
                </a:solidFill>
                <a:latin typeface="Calibri" pitchFamily="34" charset="0"/>
                <a:cs typeface="Calibri" pitchFamily="34" charset="0"/>
              </a:rPr>
            </a:br>
            <a:r>
              <a:rPr lang="vi-VN" sz="2000" dirty="0" smtClean="0">
                <a:solidFill>
                  <a:schemeClr val="tx1"/>
                </a:solidFill>
                <a:latin typeface="Calibri" pitchFamily="34" charset="0"/>
                <a:cs typeface="Calibri" pitchFamily="34" charset="0"/>
              </a:rPr>
              <a:t>Sprijin </a:t>
            </a:r>
            <a:r>
              <a:rPr lang="vi-VN" sz="2000" dirty="0">
                <a:solidFill>
                  <a:schemeClr val="tx1"/>
                </a:solidFill>
                <a:latin typeface="Calibri" pitchFamily="34" charset="0"/>
                <a:cs typeface="Calibri" pitchFamily="34" charset="0"/>
              </a:rPr>
              <a:t>public nerambursabil este de </a:t>
            </a:r>
            <a:r>
              <a:rPr lang="en-US" sz="2000" b="1" dirty="0" smtClean="0">
                <a:solidFill>
                  <a:schemeClr val="tx1"/>
                </a:solidFill>
                <a:latin typeface="Calibri" pitchFamily="34" charset="0"/>
                <a:cs typeface="Calibri" pitchFamily="34" charset="0"/>
              </a:rPr>
              <a:t>maximum </a:t>
            </a:r>
            <a:r>
              <a:rPr lang="vi-VN" sz="2000" b="1" dirty="0" smtClean="0">
                <a:solidFill>
                  <a:schemeClr val="tx1"/>
                </a:solidFill>
                <a:latin typeface="Calibri" pitchFamily="34" charset="0"/>
                <a:cs typeface="Calibri" pitchFamily="34" charset="0"/>
              </a:rPr>
              <a:t>15.000 Euro</a:t>
            </a:r>
            <a:r>
              <a:rPr lang="ro-RO" sz="2000" b="1" dirty="0">
                <a:solidFill>
                  <a:schemeClr val="tx1"/>
                </a:solidFill>
                <a:latin typeface="Calibri" pitchFamily="34" charset="0"/>
                <a:cs typeface="Calibri" pitchFamily="34" charset="0"/>
              </a:rPr>
              <a:t> </a:t>
            </a:r>
            <a:r>
              <a:rPr lang="ro-RO" sz="2000" dirty="0" smtClean="0">
                <a:solidFill>
                  <a:schemeClr val="tx1"/>
                </a:solidFill>
                <a:latin typeface="Calibri" pitchFamily="34" charset="0"/>
                <a:cs typeface="Calibri" pitchFamily="34" charset="0"/>
              </a:rPr>
              <a:t>/</a:t>
            </a:r>
            <a:r>
              <a:rPr lang="vi-VN" sz="2000" dirty="0" smtClean="0">
                <a:solidFill>
                  <a:schemeClr val="tx1"/>
                </a:solidFill>
                <a:latin typeface="Calibri" pitchFamily="34" charset="0"/>
                <a:cs typeface="Calibri" pitchFamily="34" charset="0"/>
              </a:rPr>
              <a:t>pe</a:t>
            </a:r>
            <a:r>
              <a:rPr lang="ro-RO" sz="2000" dirty="0" smtClean="0">
                <a:solidFill>
                  <a:schemeClr val="tx1"/>
                </a:solidFill>
                <a:latin typeface="Calibri" pitchFamily="34" charset="0"/>
                <a:cs typeface="Calibri" pitchFamily="34" charset="0"/>
              </a:rPr>
              <a:t>r</a:t>
            </a:r>
            <a:r>
              <a:rPr lang="vi-VN" sz="2000" dirty="0" smtClean="0">
                <a:solidFill>
                  <a:schemeClr val="tx1"/>
                </a:solidFill>
                <a:latin typeface="Calibri" pitchFamily="34" charset="0"/>
                <a:cs typeface="Calibri" pitchFamily="34" charset="0"/>
              </a:rPr>
              <a:t> exploataţie </a:t>
            </a:r>
            <a:r>
              <a:rPr lang="vi-VN" sz="2000" dirty="0">
                <a:solidFill>
                  <a:schemeClr val="tx1"/>
                </a:solidFill>
                <a:latin typeface="Calibri" pitchFamily="34" charset="0"/>
                <a:cs typeface="Calibri" pitchFamily="34" charset="0"/>
              </a:rPr>
              <a:t>agricolă pentru o perioada de maximum cinci </a:t>
            </a:r>
            <a:r>
              <a:rPr lang="vi-VN" sz="2000" dirty="0" smtClean="0">
                <a:solidFill>
                  <a:schemeClr val="tx1"/>
                </a:solidFill>
                <a:latin typeface="Calibri" pitchFamily="34" charset="0"/>
                <a:cs typeface="Calibri" pitchFamily="34" charset="0"/>
              </a:rPr>
              <a:t>ani</a:t>
            </a:r>
            <a:r>
              <a:rPr lang="en-US" sz="2000" dirty="0" smtClean="0">
                <a:solidFill>
                  <a:schemeClr val="tx1"/>
                </a:solidFill>
                <a:latin typeface="Calibri" pitchFamily="34" charset="0"/>
                <a:cs typeface="Calibri" pitchFamily="34" charset="0"/>
              </a:rPr>
              <a:t>,</a:t>
            </a:r>
            <a:r>
              <a:rPr lang="vi-VN" sz="2000" dirty="0" smtClean="0">
                <a:solidFill>
                  <a:schemeClr val="tx1"/>
                </a:solidFill>
                <a:latin typeface="Calibri" pitchFamily="34" charset="0"/>
                <a:cs typeface="Calibri" pitchFamily="34" charset="0"/>
              </a:rPr>
              <a:t> </a:t>
            </a:r>
            <a:r>
              <a:rPr lang="ro-RO" sz="2000" dirty="0" smtClean="0">
                <a:solidFill>
                  <a:schemeClr val="tx1"/>
                </a:solidFill>
                <a:latin typeface="Calibri" pitchFamily="34" charset="0"/>
                <a:cs typeface="Calibri" pitchFamily="34" charset="0"/>
              </a:rPr>
              <a:t>pe baza unui plan de afaceri, </a:t>
            </a:r>
            <a:r>
              <a:rPr lang="vi-VN" sz="2000" dirty="0" smtClean="0">
                <a:solidFill>
                  <a:schemeClr val="tx1"/>
                </a:solidFill>
                <a:latin typeface="Calibri" pitchFamily="34" charset="0"/>
                <a:cs typeface="Calibri" pitchFamily="34" charset="0"/>
              </a:rPr>
              <a:t>în </a:t>
            </a:r>
            <a:r>
              <a:rPr lang="vi-VN" sz="2000" dirty="0">
                <a:solidFill>
                  <a:schemeClr val="tx1"/>
                </a:solidFill>
                <a:latin typeface="Calibri" pitchFamily="34" charset="0"/>
                <a:cs typeface="Calibri" pitchFamily="34" charset="0"/>
              </a:rPr>
              <a:t>două tranşe </a:t>
            </a:r>
            <a:r>
              <a:rPr lang="vi-VN" sz="2000" dirty="0" smtClean="0">
                <a:solidFill>
                  <a:schemeClr val="tx1"/>
                </a:solidFill>
                <a:latin typeface="Calibri" pitchFamily="34" charset="0"/>
                <a:cs typeface="Calibri" pitchFamily="34" charset="0"/>
              </a:rPr>
              <a:t>(</a:t>
            </a:r>
            <a:r>
              <a:rPr lang="ro-RO" sz="2000" dirty="0" smtClean="0">
                <a:solidFill>
                  <a:schemeClr val="tx1"/>
                </a:solidFill>
                <a:latin typeface="Calibri" pitchFamily="34" charset="0"/>
                <a:cs typeface="Calibri" pitchFamily="34" charset="0"/>
              </a:rPr>
              <a:t>75</a:t>
            </a:r>
            <a:r>
              <a:rPr lang="vi-VN" sz="2000" dirty="0" smtClean="0">
                <a:solidFill>
                  <a:schemeClr val="tx1"/>
                </a:solidFill>
                <a:latin typeface="Calibri" pitchFamily="34" charset="0"/>
                <a:cs typeface="Calibri" pitchFamily="34" charset="0"/>
              </a:rPr>
              <a:t>%</a:t>
            </a:r>
            <a:r>
              <a:rPr lang="ro-RO" sz="2000" dirty="0" smtClean="0">
                <a:solidFill>
                  <a:schemeClr val="tx1"/>
                </a:solidFill>
                <a:latin typeface="Calibri" pitchFamily="34" charset="0"/>
                <a:cs typeface="Calibri" pitchFamily="34" charset="0"/>
              </a:rPr>
              <a:t> la primirea deciziei de finanţare şi 2</a:t>
            </a:r>
            <a:r>
              <a:rPr lang="ro-RO" sz="2000" dirty="0">
                <a:solidFill>
                  <a:schemeClr val="tx1"/>
                </a:solidFill>
                <a:latin typeface="Calibri" pitchFamily="34" charset="0"/>
                <a:cs typeface="Calibri" pitchFamily="34" charset="0"/>
              </a:rPr>
              <a:t>5</a:t>
            </a:r>
            <a:r>
              <a:rPr lang="vi-VN" sz="2000" dirty="0" smtClean="0">
                <a:solidFill>
                  <a:schemeClr val="tx1"/>
                </a:solidFill>
                <a:latin typeface="Calibri" pitchFamily="34" charset="0"/>
                <a:cs typeface="Calibri" pitchFamily="34" charset="0"/>
              </a:rPr>
              <a:t>%</a:t>
            </a:r>
            <a:r>
              <a:rPr lang="ro-RO" sz="2000" dirty="0" smtClean="0">
                <a:solidFill>
                  <a:schemeClr val="tx1"/>
                </a:solidFill>
                <a:latin typeface="Calibri" pitchFamily="34" charset="0"/>
                <a:cs typeface="Calibri" pitchFamily="34" charset="0"/>
              </a:rPr>
              <a:t> în maximum 3 ani de la primirea deciziei de finanţare</a:t>
            </a:r>
            <a:r>
              <a:rPr lang="vi-VN" sz="2000" dirty="0" smtClean="0">
                <a:solidFill>
                  <a:schemeClr val="tx1"/>
                </a:solidFill>
                <a:latin typeface="Calibri" pitchFamily="34" charset="0"/>
                <a:cs typeface="Calibri" pitchFamily="34" charset="0"/>
              </a:rPr>
              <a:t>)</a:t>
            </a:r>
            <a:r>
              <a:rPr lang="en-US" sz="2000" dirty="0" smtClean="0">
                <a:solidFill>
                  <a:schemeClr val="tx1"/>
                </a:solidFill>
                <a:latin typeface="Calibri" pitchFamily="34" charset="0"/>
                <a:cs typeface="Calibri" pitchFamily="34" charset="0"/>
              </a:rPr>
              <a:t>.</a:t>
            </a:r>
            <a:r>
              <a:rPr lang="vi-VN" sz="2000" dirty="0">
                <a:solidFill>
                  <a:schemeClr val="tx1"/>
                </a:solidFill>
                <a:latin typeface="Calibri" pitchFamily="34" charset="0"/>
                <a:cs typeface="Calibri" pitchFamily="34" charset="0"/>
              </a:rPr>
              <a:t/>
            </a:r>
            <a:br>
              <a:rPr lang="vi-VN" sz="2000" dirty="0">
                <a:solidFill>
                  <a:schemeClr val="tx1"/>
                </a:solidFill>
                <a:latin typeface="Calibri" pitchFamily="34" charset="0"/>
                <a:cs typeface="Calibri" pitchFamily="34" charset="0"/>
              </a:rPr>
            </a:br>
            <a:r>
              <a:rPr lang="vi-VN" sz="2000" dirty="0">
                <a:solidFill>
                  <a:schemeClr val="tx1"/>
                </a:solidFill>
                <a:latin typeface="Calibri" pitchFamily="34" charset="0"/>
                <a:cs typeface="Calibri" pitchFamily="34" charset="0"/>
              </a:rPr>
              <a:t/>
            </a:r>
            <a:br>
              <a:rPr lang="vi-VN" sz="2000" dirty="0">
                <a:solidFill>
                  <a:schemeClr val="tx1"/>
                </a:solidFill>
                <a:latin typeface="Calibri" pitchFamily="34" charset="0"/>
                <a:cs typeface="Calibri" pitchFamily="34" charset="0"/>
              </a:rPr>
            </a:br>
            <a:r>
              <a:rPr lang="vi-VN" sz="2000" b="1" dirty="0">
                <a:solidFill>
                  <a:schemeClr val="tx1"/>
                </a:solidFill>
                <a:latin typeface="Calibri" pitchFamily="34" charset="0"/>
                <a:cs typeface="Calibri" pitchFamily="34" charset="0"/>
              </a:rPr>
              <a:t/>
            </a:r>
            <a:br>
              <a:rPr lang="vi-VN" sz="2000" b="1" dirty="0">
                <a:solidFill>
                  <a:schemeClr val="tx1"/>
                </a:solidFill>
                <a:latin typeface="Calibri" pitchFamily="34" charset="0"/>
                <a:cs typeface="Calibri" pitchFamily="34" charset="0"/>
              </a:rPr>
            </a:br>
            <a:r>
              <a:rPr lang="ro-RO" sz="2000" b="1" dirty="0" smtClean="0">
                <a:solidFill>
                  <a:srgbClr val="1F4AA1"/>
                </a:solidFill>
                <a:latin typeface="Calibri" pitchFamily="34" charset="0"/>
                <a:cs typeface="Calibri" pitchFamily="34" charset="0"/>
              </a:rPr>
              <a:t/>
            </a:r>
            <a:br>
              <a:rPr lang="ro-RO" sz="2000" b="1" dirty="0" smtClean="0">
                <a:solidFill>
                  <a:srgbClr val="1F4AA1"/>
                </a:solidFill>
                <a:latin typeface="Calibri" pitchFamily="34" charset="0"/>
                <a:cs typeface="Calibri" pitchFamily="34" charset="0"/>
              </a:rPr>
            </a:br>
            <a:r>
              <a:rPr lang="vi-VN" sz="2000" b="1" dirty="0">
                <a:solidFill>
                  <a:srgbClr val="1F4AA1"/>
                </a:solidFill>
                <a:latin typeface="Calibri" pitchFamily="34" charset="0"/>
                <a:cs typeface="Calibri" pitchFamily="34" charset="0"/>
              </a:rPr>
              <a:t/>
            </a:r>
            <a:br>
              <a:rPr lang="vi-VN" sz="2000" b="1" dirty="0">
                <a:solidFill>
                  <a:srgbClr val="1F4AA1"/>
                </a:solidFill>
                <a:latin typeface="Calibri" pitchFamily="34" charset="0"/>
                <a:cs typeface="Calibri" pitchFamily="34" charset="0"/>
              </a:rPr>
            </a:br>
            <a:r>
              <a:rPr lang="ro-RO" sz="2000" b="1" dirty="0" smtClean="0">
                <a:solidFill>
                  <a:srgbClr val="1F4AA1"/>
                </a:solidFill>
                <a:latin typeface="Calibri" pitchFamily="34" charset="0"/>
                <a:cs typeface="Calibri" pitchFamily="34" charset="0"/>
              </a:rPr>
              <a:t/>
            </a:r>
            <a:br>
              <a:rPr lang="ro-RO" sz="2000" b="1" dirty="0" smtClean="0">
                <a:solidFill>
                  <a:srgbClr val="1F4AA1"/>
                </a:solidFill>
                <a:latin typeface="Calibri" pitchFamily="34" charset="0"/>
                <a:cs typeface="Calibri" pitchFamily="34" charset="0"/>
              </a:rPr>
            </a:br>
            <a:r>
              <a:rPr lang="ro-RO" sz="1800" b="1" dirty="0">
                <a:solidFill>
                  <a:schemeClr val="tx1"/>
                </a:solidFill>
                <a:latin typeface="Calibri" pitchFamily="34" charset="0"/>
                <a:cs typeface="Calibri" pitchFamily="34" charset="0"/>
              </a:rPr>
              <a:t/>
            </a:r>
            <a:br>
              <a:rPr lang="ro-RO" sz="1800" b="1" dirty="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a:solidFill>
                  <a:srgbClr val="1F4AA1"/>
                </a:solidFill>
                <a:latin typeface="Calibri" pitchFamily="34" charset="0"/>
                <a:cs typeface="Calibri" pitchFamily="34" charset="0"/>
              </a:rPr>
              <a:t/>
            </a:r>
            <a:br>
              <a:rPr lang="vi-VN" sz="1800" dirty="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sz="1000"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MĂSURI</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4873" y="404664"/>
            <a:ext cx="1400263" cy="100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12</a:t>
            </a:fld>
            <a:endParaRPr lang="ro-RO"/>
          </a:p>
        </p:txBody>
      </p:sp>
    </p:spTree>
    <p:extLst>
      <p:ext uri="{BB962C8B-B14F-4D97-AF65-F5344CB8AC3E}">
        <p14:creationId xmlns:p14="http://schemas.microsoft.com/office/powerpoint/2010/main" val="3852272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78023"/>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611560" y="1422022"/>
            <a:ext cx="8208912" cy="5247338"/>
          </a:xfrm>
        </p:spPr>
        <p:txBody>
          <a:bodyPr numCol="1" anchor="t">
            <a:normAutofit fontScale="90000"/>
          </a:bodyPr>
          <a:lstStyle/>
          <a:p>
            <a:pPr>
              <a:tabLst>
                <a:tab pos="88900" algn="l"/>
              </a:tabLst>
            </a:pPr>
            <a:r>
              <a:rPr lang="ro-RO" sz="1700" dirty="0">
                <a:solidFill>
                  <a:srgbClr val="1F4AA1"/>
                </a:solidFill>
                <a:latin typeface="Calibri" pitchFamily="34" charset="0"/>
                <a:cs typeface="Calibri" pitchFamily="34" charset="0"/>
              </a:rPr>
              <a:t> </a:t>
            </a:r>
            <a:r>
              <a:rPr lang="ro-RO" sz="1700" dirty="0" smtClean="0">
                <a:solidFill>
                  <a:srgbClr val="1F4AA1"/>
                </a:solidFill>
                <a:latin typeface="Calibri" pitchFamily="34" charset="0"/>
                <a:cs typeface="Calibri" pitchFamily="34" charset="0"/>
              </a:rPr>
              <a:t>        </a:t>
            </a:r>
            <a:r>
              <a:rPr lang="ro-RO" sz="1700" b="1" dirty="0" smtClean="0">
                <a:solidFill>
                  <a:srgbClr val="1F4AA1"/>
                </a:solidFill>
                <a:latin typeface="Calibri" pitchFamily="34" charset="0"/>
                <a:cs typeface="Calibri" pitchFamily="34" charset="0"/>
              </a:rPr>
              <a:t>M6</a:t>
            </a:r>
            <a:r>
              <a:rPr lang="ro-RO" sz="1700" b="1" dirty="0">
                <a:solidFill>
                  <a:srgbClr val="1F4AA1"/>
                </a:solidFill>
                <a:latin typeface="Calibri" pitchFamily="34" charset="0"/>
                <a:cs typeface="Calibri" pitchFamily="34" charset="0"/>
              </a:rPr>
              <a:t>. (Art. 19) - Dezvoltarea exploataţiilor şi a întreprinderilor </a:t>
            </a:r>
            <a:r>
              <a:rPr lang="ro-RO" sz="1700" dirty="0" smtClean="0">
                <a:solidFill>
                  <a:srgbClr val="1F4AA1"/>
                </a:solidFill>
                <a:latin typeface="Calibri" pitchFamily="34" charset="0"/>
                <a:cs typeface="Calibri" pitchFamily="34" charset="0"/>
              </a:rPr>
              <a:t>		</a:t>
            </a:r>
            <a:r>
              <a:rPr lang="en-US" sz="1700" dirty="0" smtClean="0">
                <a:solidFill>
                  <a:srgbClr val="1F4AA1"/>
                </a:solidFill>
                <a:latin typeface="Calibri" pitchFamily="34" charset="0"/>
                <a:cs typeface="Calibri" pitchFamily="34" charset="0"/>
              </a:rPr>
              <a:t/>
            </a:r>
            <a:br>
              <a:rPr lang="en-US" sz="1700" dirty="0" smtClean="0">
                <a:solidFill>
                  <a:srgbClr val="1F4AA1"/>
                </a:solidFill>
                <a:latin typeface="Calibri" pitchFamily="34" charset="0"/>
                <a:cs typeface="Calibri" pitchFamily="34" charset="0"/>
              </a:rPr>
            </a:br>
            <a:r>
              <a:rPr lang="en-US" sz="1700" dirty="0" smtClean="0">
                <a:solidFill>
                  <a:srgbClr val="1F4AA1"/>
                </a:solidFill>
                <a:latin typeface="Calibri" pitchFamily="34" charset="0"/>
                <a:cs typeface="Calibri" pitchFamily="34" charset="0"/>
              </a:rPr>
              <a:t>	      </a:t>
            </a:r>
            <a:r>
              <a:rPr lang="vi-VN" sz="1700" b="1" dirty="0" smtClean="0">
                <a:solidFill>
                  <a:srgbClr val="1F4AA1"/>
                </a:solidFill>
                <a:latin typeface="Calibri" pitchFamily="34" charset="0"/>
                <a:cs typeface="Calibri" pitchFamily="34" charset="0"/>
              </a:rPr>
              <a:t>Sub-măsura 6.4 </a:t>
            </a:r>
            <a:r>
              <a:rPr lang="vi-VN" sz="1700" b="1" dirty="0">
                <a:solidFill>
                  <a:srgbClr val="1F4AA1"/>
                </a:solidFill>
                <a:latin typeface="Calibri" pitchFamily="34" charset="0"/>
                <a:cs typeface="Calibri" pitchFamily="34" charset="0"/>
              </a:rPr>
              <a:t>„Investiţii în crearea şi dezvoltarea de activităţi neagricole</a:t>
            </a:r>
            <a:r>
              <a:rPr lang="vi-VN" sz="1700" b="1" dirty="0" smtClean="0">
                <a:solidFill>
                  <a:srgbClr val="1F4AA1"/>
                </a:solidFill>
                <a:latin typeface="Calibri" pitchFamily="34" charset="0"/>
                <a:cs typeface="Calibri" pitchFamily="34" charset="0"/>
              </a:rPr>
              <a:t>”</a:t>
            </a:r>
            <a:r>
              <a:rPr lang="en-US" sz="1700" b="1" dirty="0" smtClean="0">
                <a:solidFill>
                  <a:srgbClr val="1F4AA1"/>
                </a:solidFill>
                <a:latin typeface="Calibri" pitchFamily="34" charset="0"/>
                <a:cs typeface="Calibri" pitchFamily="34" charset="0"/>
              </a:rPr>
              <a:t> </a:t>
            </a:r>
            <a:r>
              <a:rPr lang="ro-RO" sz="1700" b="1" dirty="0">
                <a:solidFill>
                  <a:srgbClr val="82C836"/>
                </a:solidFill>
                <a:latin typeface="Calibri" pitchFamily="34" charset="0"/>
                <a:cs typeface="Calibri" pitchFamily="34" charset="0"/>
              </a:rPr>
              <a:t/>
            </a:r>
            <a:br>
              <a:rPr lang="ro-RO" sz="1700" b="1" dirty="0">
                <a:solidFill>
                  <a:srgbClr val="82C836"/>
                </a:solidFill>
                <a:latin typeface="Calibri" pitchFamily="34" charset="0"/>
                <a:cs typeface="Calibri" pitchFamily="34" charset="0"/>
              </a:rPr>
            </a:br>
            <a:r>
              <a:rPr lang="ro-RO" sz="1700" b="1" dirty="0" smtClean="0">
                <a:solidFill>
                  <a:srgbClr val="82C836"/>
                </a:solidFill>
                <a:latin typeface="Calibri" pitchFamily="34" charset="0"/>
                <a:cs typeface="Calibri" pitchFamily="34" charset="0"/>
              </a:rPr>
              <a:t>       </a:t>
            </a:r>
            <a:r>
              <a:rPr lang="en-US" sz="1700" b="1" dirty="0" smtClean="0">
                <a:solidFill>
                  <a:srgbClr val="82C836"/>
                </a:solidFill>
                <a:latin typeface="Calibri" pitchFamily="34" charset="0"/>
                <a:cs typeface="Calibri" pitchFamily="34" charset="0"/>
              </a:rPr>
              <a:t> </a:t>
            </a:r>
            <a:r>
              <a:rPr lang="vi-VN" sz="1700" b="1" dirty="0">
                <a:solidFill>
                  <a:srgbClr val="82C836"/>
                </a:solidFill>
                <a:latin typeface="Calibri" pitchFamily="34" charset="0"/>
                <a:cs typeface="Calibri" pitchFamily="34" charset="0"/>
              </a:rPr>
              <a:t>Alocare </a:t>
            </a:r>
            <a:r>
              <a:rPr lang="en-US" sz="1700" b="1" dirty="0" smtClean="0">
                <a:solidFill>
                  <a:srgbClr val="82C836"/>
                </a:solidFill>
                <a:latin typeface="Calibri" pitchFamily="34" charset="0"/>
                <a:cs typeface="Calibri" pitchFamily="34" charset="0"/>
              </a:rPr>
              <a:t>FEADR:</a:t>
            </a:r>
            <a:r>
              <a:rPr lang="vi-VN" sz="1700" b="1" dirty="0" smtClean="0">
                <a:solidFill>
                  <a:srgbClr val="82C836"/>
                </a:solidFill>
                <a:latin typeface="Calibri" pitchFamily="34" charset="0"/>
                <a:cs typeface="Calibri" pitchFamily="34" charset="0"/>
              </a:rPr>
              <a:t>  </a:t>
            </a:r>
            <a:r>
              <a:rPr lang="vi-VN" sz="1700" b="1" dirty="0">
                <a:solidFill>
                  <a:srgbClr val="82C836"/>
                </a:solidFill>
                <a:latin typeface="Calibri" pitchFamily="34" charset="0"/>
                <a:cs typeface="Calibri" pitchFamily="34" charset="0"/>
              </a:rPr>
              <a:t>150,00  mil. Euro </a:t>
            </a:r>
            <a:r>
              <a:rPr lang="ro-RO" sz="1700" b="1" dirty="0" smtClean="0">
                <a:solidFill>
                  <a:srgbClr val="82C836"/>
                </a:solidFill>
                <a:latin typeface="Calibri" pitchFamily="34" charset="0"/>
                <a:cs typeface="Calibri" pitchFamily="34" charset="0"/>
              </a:rPr>
              <a:t/>
            </a:r>
            <a:br>
              <a:rPr lang="ro-RO" sz="1700" b="1" dirty="0" smtClean="0">
                <a:solidFill>
                  <a:srgbClr val="82C836"/>
                </a:solidFill>
                <a:latin typeface="Calibri" pitchFamily="34" charset="0"/>
                <a:cs typeface="Calibri" pitchFamily="34" charset="0"/>
              </a:rPr>
            </a:br>
            <a:r>
              <a:rPr lang="ro-RO" sz="800" b="1" dirty="0" smtClean="0">
                <a:solidFill>
                  <a:srgbClr val="82C836"/>
                </a:solidFill>
                <a:latin typeface="Calibri" pitchFamily="34" charset="0"/>
                <a:cs typeface="Calibri" pitchFamily="34" charset="0"/>
              </a:rPr>
              <a:t/>
            </a:r>
            <a:br>
              <a:rPr lang="ro-RO" sz="800" b="1" dirty="0" smtClean="0">
                <a:solidFill>
                  <a:srgbClr val="82C836"/>
                </a:solidFill>
                <a:latin typeface="Calibri" pitchFamily="34" charset="0"/>
                <a:cs typeface="Calibri" pitchFamily="34" charset="0"/>
              </a:rPr>
            </a:br>
            <a:r>
              <a:rPr lang="ro-RO" sz="800" b="1" dirty="0" smtClean="0">
                <a:solidFill>
                  <a:srgbClr val="82C836"/>
                </a:solidFill>
                <a:latin typeface="Calibri" pitchFamily="34" charset="0"/>
                <a:cs typeface="Calibri" pitchFamily="34" charset="0"/>
              </a:rPr>
              <a:t/>
            </a:r>
            <a:br>
              <a:rPr lang="ro-RO" sz="800" b="1" dirty="0" smtClean="0">
                <a:solidFill>
                  <a:srgbClr val="82C836"/>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Beneficiari</a:t>
            </a: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 </a:t>
            </a:r>
            <a:r>
              <a:rPr lang="vi-VN" sz="1800" dirty="0" smtClean="0">
                <a:solidFill>
                  <a:prstClr val="black"/>
                </a:solidFill>
                <a:latin typeface="Calibri" pitchFamily="34" charset="0"/>
                <a:cs typeface="Calibri" pitchFamily="34" charset="0"/>
              </a:rPr>
              <a:t>micro-întreprinderilor </a:t>
            </a:r>
            <a:r>
              <a:rPr lang="vi-VN" sz="1800" dirty="0">
                <a:solidFill>
                  <a:prstClr val="black"/>
                </a:solidFill>
                <a:latin typeface="Calibri" pitchFamily="34" charset="0"/>
                <a:cs typeface="Calibri" pitchFamily="34" charset="0"/>
              </a:rPr>
              <a:t>și întreprinderilor mici existente, din spațiul rural;</a:t>
            </a:r>
            <a:br>
              <a:rPr lang="vi-VN" sz="1800" dirty="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 </a:t>
            </a:r>
            <a:r>
              <a:rPr lang="vi-VN" sz="1800" dirty="0" smtClean="0">
                <a:solidFill>
                  <a:prstClr val="black"/>
                </a:solidFill>
                <a:latin typeface="Calibri" pitchFamily="34" charset="0"/>
                <a:cs typeface="Calibri" pitchFamily="34" charset="0"/>
              </a:rPr>
              <a:t>micro-întreprinderilor </a:t>
            </a:r>
            <a:r>
              <a:rPr lang="vi-VN" sz="1800" dirty="0">
                <a:solidFill>
                  <a:prstClr val="black"/>
                </a:solidFill>
                <a:latin typeface="Calibri" pitchFamily="34" charset="0"/>
                <a:cs typeface="Calibri" pitchFamily="34" charset="0"/>
              </a:rPr>
              <a:t>și întreprinderilor mici nou-înființate, din spațiul rural, care fac dovada cofinanțării;</a:t>
            </a:r>
            <a:br>
              <a:rPr lang="vi-VN" sz="1800" dirty="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 </a:t>
            </a:r>
            <a:r>
              <a:rPr lang="vi-VN" sz="1800" dirty="0" smtClean="0">
                <a:solidFill>
                  <a:prstClr val="black"/>
                </a:solidFill>
                <a:latin typeface="Calibri" pitchFamily="34" charset="0"/>
                <a:cs typeface="Calibri" pitchFamily="34" charset="0"/>
              </a:rPr>
              <a:t>fermelor </a:t>
            </a:r>
            <a:r>
              <a:rPr lang="vi-VN" sz="1800" dirty="0">
                <a:solidFill>
                  <a:prstClr val="black"/>
                </a:solidFill>
                <a:latin typeface="Calibri" pitchFamily="34" charset="0"/>
                <a:cs typeface="Calibri" pitchFamily="34" charset="0"/>
              </a:rPr>
              <a:t>care își diversifică activitatea de bază agricolă prin dezvoltarea unei activități non-agricole în cadrul întreprinderii deja existente încadrabile în microîntreprinderi și întreprinderi mici.</a:t>
            </a:r>
            <a:br>
              <a:rPr lang="vi-VN" sz="1800" dirty="0">
                <a:solidFill>
                  <a:prstClr val="black"/>
                </a:solidFill>
                <a:latin typeface="Calibri" pitchFamily="34" charset="0"/>
                <a:cs typeface="Calibri" pitchFamily="34" charset="0"/>
              </a:rPr>
            </a:br>
            <a:r>
              <a:rPr lang="ro-RO" sz="1800" i="1" dirty="0" smtClean="0">
                <a:solidFill>
                  <a:prstClr val="black"/>
                </a:solidFill>
                <a:latin typeface="Calibri" pitchFamily="34" charset="0"/>
                <a:cs typeface="Calibri" pitchFamily="34" charset="0"/>
              </a:rPr>
              <a:t>P</a:t>
            </a:r>
            <a:r>
              <a:rPr lang="vi-VN" sz="1800" i="1" dirty="0" smtClean="0">
                <a:solidFill>
                  <a:schemeClr val="tx1"/>
                </a:solidFill>
                <a:latin typeface="Calibri" pitchFamily="34" charset="0"/>
                <a:cs typeface="Calibri" pitchFamily="34" charset="0"/>
              </a:rPr>
              <a:t>ersoanele </a:t>
            </a:r>
            <a:r>
              <a:rPr lang="vi-VN" sz="1800" i="1" dirty="0">
                <a:solidFill>
                  <a:schemeClr val="tx1"/>
                </a:solidFill>
                <a:latin typeface="Calibri" pitchFamily="34" charset="0"/>
                <a:cs typeface="Calibri" pitchFamily="34" charset="0"/>
              </a:rPr>
              <a:t>fizice nu sunt beneficiari eligibili</a:t>
            </a:r>
            <a:r>
              <a:rPr lang="vi-VN" sz="1800" dirty="0">
                <a:solidFill>
                  <a:schemeClr val="tx1"/>
                </a:solidFill>
                <a:latin typeface="Calibri" pitchFamily="34" charset="0"/>
                <a:cs typeface="Calibri" pitchFamily="34" charset="0"/>
              </a:rPr>
              <a:t>.</a:t>
            </a:r>
            <a:r>
              <a:rPr lang="vi-VN" sz="1800" dirty="0">
                <a:solidFill>
                  <a:prstClr val="black"/>
                </a:solidFill>
                <a:latin typeface="Calibri" pitchFamily="34" charset="0"/>
                <a:cs typeface="Calibri" pitchFamily="34" charset="0"/>
              </a:rPr>
              <a:t/>
            </a:r>
            <a:br>
              <a:rPr lang="vi-VN" sz="1800" dirty="0">
                <a:solidFill>
                  <a:prstClr val="black"/>
                </a:solidFill>
                <a:latin typeface="Calibri" pitchFamily="34" charset="0"/>
                <a:cs typeface="Calibri" pitchFamily="34" charset="0"/>
              </a:rPr>
            </a:br>
            <a:r>
              <a:rPr lang="ro-RO" sz="1200" b="1" dirty="0">
                <a:solidFill>
                  <a:srgbClr val="78B832"/>
                </a:solidFill>
                <a:latin typeface="Calibri" pitchFamily="34" charset="0"/>
                <a:cs typeface="Calibri" pitchFamily="34" charset="0"/>
              </a:rPr>
              <a:t/>
            </a:r>
            <a:br>
              <a:rPr lang="ro-RO" sz="1200" b="1" dirty="0">
                <a:solidFill>
                  <a:srgbClr val="78B832"/>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Acțiuni eligibile</a:t>
            </a:r>
            <a:r>
              <a:rPr lang="vi-VN" sz="1800" dirty="0">
                <a:solidFill>
                  <a:prstClr val="black"/>
                </a:solidFill>
                <a:latin typeface="Calibri" pitchFamily="34" charset="0"/>
                <a:cs typeface="Calibri" pitchFamily="34" charset="0"/>
              </a:rPr>
              <a:t/>
            </a:r>
            <a:br>
              <a:rPr lang="vi-VN" sz="1800" dirty="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 </a:t>
            </a:r>
            <a:r>
              <a:rPr lang="ro-RO" sz="1800" dirty="0">
                <a:solidFill>
                  <a:prstClr val="black"/>
                </a:solidFill>
                <a:latin typeface="Calibri" pitchFamily="34" charset="0"/>
                <a:cs typeface="Calibri" pitchFamily="34" charset="0"/>
              </a:rPr>
              <a:t>c</a:t>
            </a:r>
            <a:r>
              <a:rPr lang="vi-VN" sz="1800" dirty="0" smtClean="0">
                <a:solidFill>
                  <a:prstClr val="black"/>
                </a:solidFill>
                <a:latin typeface="Calibri" pitchFamily="34" charset="0"/>
                <a:cs typeface="Calibri" pitchFamily="34" charset="0"/>
              </a:rPr>
              <a:t>onstrucţia</a:t>
            </a:r>
            <a:r>
              <a:rPr lang="vi-VN" sz="1800" dirty="0">
                <a:solidFill>
                  <a:prstClr val="black"/>
                </a:solidFill>
                <a:latin typeface="Calibri" pitchFamily="34" charset="0"/>
                <a:cs typeface="Calibri" pitchFamily="34" charset="0"/>
              </a:rPr>
              <a:t>, extinderea și/sau modernizarea și dotarea clădirilor;</a:t>
            </a:r>
            <a:br>
              <a:rPr lang="vi-VN" sz="1800" dirty="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 </a:t>
            </a:r>
            <a:r>
              <a:rPr lang="ro-RO" sz="1800" dirty="0">
                <a:solidFill>
                  <a:prstClr val="black"/>
                </a:solidFill>
                <a:latin typeface="Calibri" pitchFamily="34" charset="0"/>
                <a:cs typeface="Calibri" pitchFamily="34" charset="0"/>
              </a:rPr>
              <a:t>a</a:t>
            </a:r>
            <a:r>
              <a:rPr lang="vi-VN" sz="1800" dirty="0" smtClean="0">
                <a:solidFill>
                  <a:prstClr val="black"/>
                </a:solidFill>
                <a:latin typeface="Calibri" pitchFamily="34" charset="0"/>
                <a:cs typeface="Calibri" pitchFamily="34" charset="0"/>
              </a:rPr>
              <a:t>chiziţionarea </a:t>
            </a:r>
            <a:r>
              <a:rPr lang="vi-VN" sz="1800" dirty="0">
                <a:solidFill>
                  <a:prstClr val="black"/>
                </a:solidFill>
                <a:latin typeface="Calibri" pitchFamily="34" charset="0"/>
                <a:cs typeface="Calibri" pitchFamily="34" charset="0"/>
              </a:rPr>
              <a:t>inclusiv în leasing  de noi utilaje, instalaţii și echipamente, costuri de instalare;</a:t>
            </a:r>
            <a:br>
              <a:rPr lang="vi-VN" sz="1800" dirty="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a:t>
            </a:r>
            <a:r>
              <a:rPr lang="vi-VN" sz="1800" dirty="0">
                <a:solidFill>
                  <a:prstClr val="black"/>
                </a:solidFill>
                <a:latin typeface="Calibri" pitchFamily="34" charset="0"/>
                <a:cs typeface="Calibri" pitchFamily="34" charset="0"/>
              </a:rPr>
              <a:t>	</a:t>
            </a:r>
            <a:r>
              <a:rPr lang="ro-RO" sz="1800" dirty="0" smtClean="0">
                <a:solidFill>
                  <a:prstClr val="black"/>
                </a:solidFill>
                <a:latin typeface="Calibri" pitchFamily="34" charset="0"/>
                <a:cs typeface="Calibri" pitchFamily="34" charset="0"/>
              </a:rPr>
              <a:t>i</a:t>
            </a:r>
            <a:r>
              <a:rPr lang="vi-VN" sz="1800" dirty="0" smtClean="0">
                <a:solidFill>
                  <a:prstClr val="black"/>
                </a:solidFill>
                <a:latin typeface="Calibri" pitchFamily="34" charset="0"/>
                <a:cs typeface="Calibri" pitchFamily="34" charset="0"/>
              </a:rPr>
              <a:t>nvestiții </a:t>
            </a:r>
            <a:r>
              <a:rPr lang="vi-VN" sz="1800" dirty="0">
                <a:solidFill>
                  <a:prstClr val="black"/>
                </a:solidFill>
                <a:latin typeface="Calibri" pitchFamily="34" charset="0"/>
                <a:cs typeface="Calibri" pitchFamily="34" charset="0"/>
              </a:rPr>
              <a:t>intangibile: achiziționarea sau dezvoltarea de software și achiziționarea de brevete, licențe, drepturi de autor, mărci.</a:t>
            </a:r>
            <a:br>
              <a:rPr lang="vi-VN" sz="1800" dirty="0">
                <a:solidFill>
                  <a:prstClr val="black"/>
                </a:solidFill>
                <a:latin typeface="Calibri" pitchFamily="34" charset="0"/>
                <a:cs typeface="Calibri" pitchFamily="34" charset="0"/>
              </a:rPr>
            </a:br>
            <a:r>
              <a:rPr lang="vi-VN" sz="1000" b="1" dirty="0">
                <a:solidFill>
                  <a:srgbClr val="78B832"/>
                </a:solidFill>
                <a:latin typeface="Calibri" pitchFamily="34" charset="0"/>
                <a:cs typeface="Calibri" pitchFamily="34" charset="0"/>
              </a:rPr>
              <a:t/>
            </a:r>
            <a:br>
              <a:rPr lang="vi-VN" sz="1000" b="1" dirty="0">
                <a:solidFill>
                  <a:srgbClr val="78B832"/>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Sume </a:t>
            </a:r>
            <a:r>
              <a:rPr lang="vi-VN" sz="1800" dirty="0">
                <a:solidFill>
                  <a:srgbClr val="1F4AA1"/>
                </a:solidFill>
                <a:latin typeface="Calibri" pitchFamily="34" charset="0"/>
                <a:cs typeface="Calibri" pitchFamily="34" charset="0"/>
              </a:rPr>
              <a:t>și rate de sprijin </a:t>
            </a:r>
            <a:r>
              <a:rPr lang="vi-VN" sz="1800" dirty="0" smtClean="0">
                <a:solidFill>
                  <a:srgbClr val="1F4AA1"/>
                </a:solidFill>
                <a:latin typeface="Calibri" pitchFamily="34" charset="0"/>
                <a:cs typeface="Calibri" pitchFamily="34" charset="0"/>
              </a:rPr>
              <a:t>aplicabile</a:t>
            </a: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Sprijin</a:t>
            </a:r>
            <a:r>
              <a:rPr lang="ro-RO" sz="1800" dirty="0" smtClean="0">
                <a:solidFill>
                  <a:schemeClr val="tx1"/>
                </a:solidFill>
                <a:latin typeface="Calibri" pitchFamily="34" charset="0"/>
                <a:cs typeface="Calibri" pitchFamily="34" charset="0"/>
              </a:rPr>
              <a:t>ul</a:t>
            </a:r>
            <a:r>
              <a:rPr lang="vi-VN" sz="1800" dirty="0" smtClean="0">
                <a:solidFill>
                  <a:schemeClr val="tx1"/>
                </a:solidFill>
                <a:latin typeface="Calibri" pitchFamily="34" charset="0"/>
                <a:cs typeface="Calibri" pitchFamily="34" charset="0"/>
              </a:rPr>
              <a:t> </a:t>
            </a:r>
            <a:r>
              <a:rPr lang="vi-VN" sz="1800" dirty="0">
                <a:solidFill>
                  <a:schemeClr val="tx1"/>
                </a:solidFill>
                <a:latin typeface="Calibri" pitchFamily="34" charset="0"/>
                <a:cs typeface="Calibri" pitchFamily="34" charset="0"/>
              </a:rPr>
              <a:t>public nerambursabil va respecta prevederile</a:t>
            </a:r>
            <a:r>
              <a:rPr lang="vi-VN" sz="1800" i="1" dirty="0">
                <a:solidFill>
                  <a:schemeClr val="tx1"/>
                </a:solidFill>
                <a:latin typeface="Calibri" pitchFamily="34" charset="0"/>
                <a:cs typeface="Calibri" pitchFamily="34" charset="0"/>
              </a:rPr>
              <a:t> Regulamentului 1407/2013 cu privire la sprijinul de minimis </a:t>
            </a:r>
            <a:r>
              <a:rPr lang="vi-VN" sz="1800" dirty="0">
                <a:solidFill>
                  <a:schemeClr val="tx1"/>
                </a:solidFill>
                <a:latin typeface="Calibri" pitchFamily="34" charset="0"/>
                <a:cs typeface="Calibri" pitchFamily="34" charset="0"/>
              </a:rPr>
              <a:t>și nu va depăși  200.000 Euro/beneficiar pe 3 ani fiscali</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Intensitatea sprijinului public nerambursabil </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90</a:t>
            </a:r>
            <a:r>
              <a:rPr lang="vi-VN" sz="1800" dirty="0">
                <a:solidFill>
                  <a:schemeClr val="tx1"/>
                </a:solidFill>
                <a:latin typeface="Calibri" pitchFamily="34" charset="0"/>
                <a:cs typeface="Calibri" pitchFamily="34" charset="0"/>
              </a:rPr>
              <a:t>%.</a:t>
            </a:r>
            <a:br>
              <a:rPr lang="vi-VN" sz="1800" dirty="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a:solidFill>
                  <a:srgbClr val="1F4AA1"/>
                </a:solidFill>
                <a:latin typeface="Calibri" pitchFamily="34" charset="0"/>
                <a:cs typeface="Calibri" pitchFamily="34" charset="0"/>
              </a:rPr>
              <a:t/>
            </a:r>
            <a:br>
              <a:rPr lang="vi-VN" sz="1800" dirty="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sz="1000"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MĂSURI</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8" y="414023"/>
            <a:ext cx="1400263" cy="100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13</a:t>
            </a:fld>
            <a:endParaRPr lang="ro-RO"/>
          </a:p>
        </p:txBody>
      </p:sp>
    </p:spTree>
    <p:extLst>
      <p:ext uri="{BB962C8B-B14F-4D97-AF65-F5344CB8AC3E}">
        <p14:creationId xmlns:p14="http://schemas.microsoft.com/office/powerpoint/2010/main" val="1664359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611560" y="1556792"/>
            <a:ext cx="8352928" cy="4923693"/>
          </a:xfrm>
        </p:spPr>
        <p:txBody>
          <a:bodyPr numCol="1" anchor="t">
            <a:normAutofit/>
          </a:bodyPr>
          <a:lstStyle/>
          <a:p>
            <a:pPr>
              <a:tabLst>
                <a:tab pos="88900" algn="l"/>
              </a:tabLst>
            </a:pPr>
            <a:r>
              <a:rPr lang="ro-RO" sz="2000" b="1" dirty="0" smtClean="0">
                <a:solidFill>
                  <a:srgbClr val="1F4AA1"/>
                </a:solidFill>
                <a:latin typeface="Calibri" pitchFamily="34" charset="0"/>
                <a:cs typeface="Calibri" pitchFamily="34" charset="0"/>
              </a:rPr>
              <a:t>		</a:t>
            </a:r>
            <a:r>
              <a:rPr lang="ro-RO" sz="1700" b="1" dirty="0" smtClean="0">
                <a:solidFill>
                  <a:srgbClr val="1F4AA1"/>
                </a:solidFill>
                <a:latin typeface="Calibri" pitchFamily="34" charset="0"/>
                <a:cs typeface="Calibri" pitchFamily="34" charset="0"/>
              </a:rPr>
              <a:t>M6</a:t>
            </a:r>
            <a:r>
              <a:rPr lang="ro-RO" sz="1700" b="1" dirty="0">
                <a:solidFill>
                  <a:srgbClr val="1F4AA1"/>
                </a:solidFill>
                <a:latin typeface="Calibri" pitchFamily="34" charset="0"/>
                <a:cs typeface="Calibri" pitchFamily="34" charset="0"/>
              </a:rPr>
              <a:t>. (Art. 19) - Dezvoltarea exploataţiilor şi a întreprinderilor </a:t>
            </a:r>
            <a:r>
              <a:rPr lang="ro-RO" sz="1700" b="1" dirty="0" smtClean="0">
                <a:solidFill>
                  <a:srgbClr val="1F4AA1"/>
                </a:solidFill>
                <a:latin typeface="Calibri" pitchFamily="34" charset="0"/>
                <a:cs typeface="Calibri" pitchFamily="34" charset="0"/>
              </a:rPr>
              <a:t/>
            </a:r>
            <a:br>
              <a:rPr lang="ro-RO" sz="1700" b="1" dirty="0" smtClean="0">
                <a:solidFill>
                  <a:srgbClr val="1F4AA1"/>
                </a:solidFill>
                <a:latin typeface="Calibri" pitchFamily="34" charset="0"/>
                <a:cs typeface="Calibri" pitchFamily="34" charset="0"/>
              </a:rPr>
            </a:br>
            <a:r>
              <a:rPr lang="ro-RO" sz="1700" b="1" dirty="0" smtClean="0">
                <a:solidFill>
                  <a:srgbClr val="1F4AA1"/>
                </a:solidFill>
                <a:latin typeface="Calibri" pitchFamily="34" charset="0"/>
                <a:cs typeface="Calibri" pitchFamily="34" charset="0"/>
              </a:rPr>
              <a:t>		</a:t>
            </a:r>
            <a:r>
              <a:rPr lang="vi-VN" sz="1700" b="1" dirty="0" smtClean="0">
                <a:solidFill>
                  <a:srgbClr val="1F4AA1"/>
                </a:solidFill>
                <a:latin typeface="Calibri" pitchFamily="34" charset="0"/>
                <a:cs typeface="Calibri" pitchFamily="34" charset="0"/>
              </a:rPr>
              <a:t>Sub-măsura </a:t>
            </a:r>
            <a:r>
              <a:rPr lang="vi-VN" sz="1700" b="1" dirty="0">
                <a:solidFill>
                  <a:srgbClr val="1F4AA1"/>
                </a:solidFill>
                <a:latin typeface="Calibri" pitchFamily="34" charset="0"/>
                <a:cs typeface="Calibri" pitchFamily="34" charset="0"/>
              </a:rPr>
              <a:t>6.5 „Schema pentru micii fermieri”</a:t>
            </a:r>
            <a:br>
              <a:rPr lang="vi-VN" sz="1700" b="1" dirty="0">
                <a:solidFill>
                  <a:srgbClr val="1F4AA1"/>
                </a:solidFill>
                <a:latin typeface="Calibri" pitchFamily="34" charset="0"/>
                <a:cs typeface="Calibri" pitchFamily="34" charset="0"/>
              </a:rPr>
            </a:br>
            <a:r>
              <a:rPr lang="vi-VN" sz="1700" dirty="0">
                <a:solidFill>
                  <a:srgbClr val="1F4AA1"/>
                </a:solidFill>
                <a:latin typeface="Calibri" pitchFamily="34" charset="0"/>
                <a:cs typeface="Calibri" pitchFamily="34" charset="0"/>
              </a:rPr>
              <a:t> </a:t>
            </a:r>
            <a:r>
              <a:rPr lang="ro-RO" sz="1700" dirty="0" smtClean="0">
                <a:solidFill>
                  <a:srgbClr val="1F4AA1"/>
                </a:solidFill>
                <a:latin typeface="Calibri" pitchFamily="34" charset="0"/>
                <a:cs typeface="Calibri" pitchFamily="34" charset="0"/>
              </a:rPr>
              <a:t>		</a:t>
            </a:r>
            <a:r>
              <a:rPr lang="pt-BR" sz="1700" b="1" dirty="0">
                <a:solidFill>
                  <a:srgbClr val="82C836"/>
                </a:solidFill>
                <a:latin typeface="Calibri" pitchFamily="34" charset="0"/>
                <a:cs typeface="Calibri" pitchFamily="34" charset="0"/>
              </a:rPr>
              <a:t>Alocare FEADR:  </a:t>
            </a:r>
            <a:r>
              <a:rPr lang="pt-BR" sz="1700" b="1" dirty="0" smtClean="0">
                <a:solidFill>
                  <a:srgbClr val="82C836"/>
                </a:solidFill>
                <a:latin typeface="Calibri" pitchFamily="34" charset="0"/>
                <a:cs typeface="Calibri" pitchFamily="34" charset="0"/>
              </a:rPr>
              <a:t>1</a:t>
            </a:r>
            <a:r>
              <a:rPr lang="ro-RO" sz="1700" b="1" dirty="0" smtClean="0">
                <a:solidFill>
                  <a:srgbClr val="82C836"/>
                </a:solidFill>
                <a:latin typeface="Calibri" pitchFamily="34" charset="0"/>
                <a:cs typeface="Calibri" pitchFamily="34" charset="0"/>
              </a:rPr>
              <a:t>12</a:t>
            </a:r>
            <a:r>
              <a:rPr lang="pt-BR" sz="1700" b="1" dirty="0" smtClean="0">
                <a:solidFill>
                  <a:srgbClr val="82C836"/>
                </a:solidFill>
                <a:latin typeface="Calibri" pitchFamily="34" charset="0"/>
                <a:cs typeface="Calibri" pitchFamily="34" charset="0"/>
              </a:rPr>
              <a:t>,</a:t>
            </a:r>
            <a:r>
              <a:rPr lang="ro-RO" sz="1700" b="1" dirty="0" smtClean="0">
                <a:solidFill>
                  <a:srgbClr val="82C836"/>
                </a:solidFill>
                <a:latin typeface="Calibri" pitchFamily="34" charset="0"/>
                <a:cs typeface="Calibri" pitchFamily="34" charset="0"/>
              </a:rPr>
              <a:t>33</a:t>
            </a:r>
            <a:r>
              <a:rPr lang="pt-BR" sz="1700" b="1" dirty="0" smtClean="0">
                <a:solidFill>
                  <a:srgbClr val="82C836"/>
                </a:solidFill>
                <a:latin typeface="Calibri" pitchFamily="34" charset="0"/>
                <a:cs typeface="Calibri" pitchFamily="34" charset="0"/>
              </a:rPr>
              <a:t>  </a:t>
            </a:r>
            <a:r>
              <a:rPr lang="pt-BR" sz="1700" b="1" dirty="0">
                <a:solidFill>
                  <a:srgbClr val="82C836"/>
                </a:solidFill>
                <a:latin typeface="Calibri" pitchFamily="34" charset="0"/>
                <a:cs typeface="Calibri" pitchFamily="34" charset="0"/>
              </a:rPr>
              <a:t>mil. Euro </a:t>
            </a:r>
            <a:br>
              <a:rPr lang="pt-BR" sz="1700" b="1" dirty="0">
                <a:solidFill>
                  <a:srgbClr val="82C836"/>
                </a:solidFill>
                <a:latin typeface="Calibri" pitchFamily="34" charset="0"/>
                <a:cs typeface="Calibri" pitchFamily="34" charset="0"/>
              </a:rPr>
            </a:br>
            <a:r>
              <a:rPr lang="ro-RO" sz="1700" dirty="0" smtClean="0">
                <a:solidFill>
                  <a:srgbClr val="1F4AA1"/>
                </a:solidFill>
                <a:latin typeface="Calibri" pitchFamily="34" charset="0"/>
                <a:cs typeface="Calibri" pitchFamily="34" charset="0"/>
              </a:rPr>
              <a:t/>
            </a:r>
            <a:br>
              <a:rPr lang="ro-RO" sz="1700" dirty="0" smtClean="0">
                <a:solidFill>
                  <a:srgbClr val="1F4AA1"/>
                </a:solidFill>
                <a:latin typeface="Calibri" pitchFamily="34" charset="0"/>
                <a:cs typeface="Calibri" pitchFamily="34" charset="0"/>
              </a:rPr>
            </a:br>
            <a:r>
              <a:rPr lang="vi-VN" sz="1700" dirty="0" smtClean="0">
                <a:solidFill>
                  <a:srgbClr val="1F4AA1"/>
                </a:solidFill>
                <a:latin typeface="Calibri" pitchFamily="34" charset="0"/>
                <a:cs typeface="Calibri" pitchFamily="34" charset="0"/>
              </a:rPr>
              <a:t>Beneficiari</a:t>
            </a:r>
            <a:r>
              <a:rPr lang="vi-VN" sz="1700" dirty="0">
                <a:solidFill>
                  <a:srgbClr val="1F4AA1"/>
                </a:solidFill>
                <a:latin typeface="Calibri" pitchFamily="34" charset="0"/>
                <a:cs typeface="Calibri" pitchFamily="34" charset="0"/>
              </a:rPr>
              <a:t/>
            </a:r>
            <a:br>
              <a:rPr lang="vi-VN" sz="1700" dirty="0">
                <a:solidFill>
                  <a:srgbClr val="1F4AA1"/>
                </a:solidFill>
                <a:latin typeface="Calibri" pitchFamily="34" charset="0"/>
                <a:cs typeface="Calibri" pitchFamily="34" charset="0"/>
              </a:rPr>
            </a:br>
            <a:r>
              <a:rPr lang="ro-RO" sz="1700" dirty="0" smtClean="0">
                <a:solidFill>
                  <a:schemeClr val="tx1"/>
                </a:solidFill>
                <a:latin typeface="Calibri" pitchFamily="34" charset="0"/>
                <a:cs typeface="Calibri" pitchFamily="34" charset="0"/>
              </a:rPr>
              <a:t>- </a:t>
            </a:r>
            <a:r>
              <a:rPr lang="vi-VN" sz="1700" dirty="0" smtClean="0">
                <a:solidFill>
                  <a:schemeClr val="tx1"/>
                </a:solidFill>
                <a:latin typeface="Calibri" pitchFamily="34" charset="0"/>
                <a:cs typeface="Calibri" pitchFamily="34" charset="0"/>
              </a:rPr>
              <a:t>Fermierii înregistraţi în cadrul schemei pentru micii fermieri finanţată din Pilonul I care, în momentul depunerii cererii de acordare a sprijinului,  au fost eligibili pentru cel puţin un an şi care se angajează să transfere definitiv altui fermier întreaga lor exploataţie.</a:t>
            </a:r>
            <a:r>
              <a:rPr lang="vi-VN" sz="1700" dirty="0">
                <a:solidFill>
                  <a:schemeClr val="tx1"/>
                </a:solidFill>
                <a:latin typeface="Calibri" pitchFamily="34" charset="0"/>
                <a:cs typeface="Calibri" pitchFamily="34" charset="0"/>
              </a:rPr>
              <a:t/>
            </a:r>
            <a:br>
              <a:rPr lang="vi-VN" sz="1700" dirty="0">
                <a:solidFill>
                  <a:schemeClr val="tx1"/>
                </a:solidFill>
                <a:latin typeface="Calibri" pitchFamily="34" charset="0"/>
                <a:cs typeface="Calibri" pitchFamily="34" charset="0"/>
              </a:rPr>
            </a:br>
            <a:r>
              <a:rPr lang="vi-VN" sz="1700" dirty="0">
                <a:solidFill>
                  <a:srgbClr val="1F4AA1"/>
                </a:solidFill>
                <a:latin typeface="Calibri" pitchFamily="34" charset="0"/>
                <a:cs typeface="Calibri" pitchFamily="34" charset="0"/>
              </a:rPr>
              <a:t/>
            </a:r>
            <a:br>
              <a:rPr lang="vi-VN" sz="1700" dirty="0">
                <a:solidFill>
                  <a:srgbClr val="1F4AA1"/>
                </a:solidFill>
                <a:latin typeface="Calibri" pitchFamily="34" charset="0"/>
                <a:cs typeface="Calibri" pitchFamily="34" charset="0"/>
              </a:rPr>
            </a:br>
            <a:r>
              <a:rPr lang="ro-RO" sz="1700" dirty="0" smtClean="0">
                <a:solidFill>
                  <a:srgbClr val="1F4AA1"/>
                </a:solidFill>
                <a:latin typeface="Calibri" pitchFamily="34" charset="0"/>
                <a:cs typeface="Calibri" pitchFamily="34" charset="0"/>
              </a:rPr>
              <a:t>Acțiuni eligibile</a:t>
            </a:r>
            <a:r>
              <a:rPr lang="vi-VN" sz="1700" dirty="0">
                <a:solidFill>
                  <a:srgbClr val="1F4AA1"/>
                </a:solidFill>
                <a:latin typeface="Calibri" pitchFamily="34" charset="0"/>
                <a:cs typeface="Calibri" pitchFamily="34" charset="0"/>
              </a:rPr>
              <a:t/>
            </a:r>
            <a:br>
              <a:rPr lang="vi-VN" sz="1700" dirty="0">
                <a:solidFill>
                  <a:srgbClr val="1F4AA1"/>
                </a:solidFill>
                <a:latin typeface="Calibri" pitchFamily="34" charset="0"/>
                <a:cs typeface="Calibri" pitchFamily="34" charset="0"/>
              </a:rPr>
            </a:br>
            <a:r>
              <a:rPr lang="vi-VN" sz="1700" dirty="0">
                <a:solidFill>
                  <a:schemeClr val="tx1"/>
                </a:solidFill>
                <a:latin typeface="Calibri" pitchFamily="34" charset="0"/>
                <a:cs typeface="Calibri" pitchFamily="34" charset="0"/>
              </a:rPr>
              <a:t>Vor fi reprezentate de plăţile anuale pentru fermierii eligibili în cadrul schemei pentru micii fermieri, conform Regulamentului 1307/2013, care își transferă definitiv exploatația lor către o altă </a:t>
            </a:r>
            <a:r>
              <a:rPr lang="vi-VN" sz="1700" dirty="0" smtClean="0">
                <a:solidFill>
                  <a:schemeClr val="tx1"/>
                </a:solidFill>
                <a:latin typeface="Calibri" pitchFamily="34" charset="0"/>
                <a:cs typeface="Calibri" pitchFamily="34" charset="0"/>
              </a:rPr>
              <a:t>fermă</a:t>
            </a:r>
            <a:r>
              <a:rPr lang="ro-RO" sz="1700" dirty="0" smtClean="0">
                <a:solidFill>
                  <a:schemeClr val="tx1"/>
                </a:solidFill>
                <a:latin typeface="Calibri" pitchFamily="34" charset="0"/>
                <a:cs typeface="Calibri" pitchFamily="34" charset="0"/>
              </a:rPr>
              <a:t>.</a:t>
            </a:r>
            <a:br>
              <a:rPr lang="ro-RO" sz="1700" dirty="0" smtClean="0">
                <a:solidFill>
                  <a:schemeClr val="tx1"/>
                </a:solidFill>
                <a:latin typeface="Calibri" pitchFamily="34" charset="0"/>
                <a:cs typeface="Calibri" pitchFamily="34" charset="0"/>
              </a:rPr>
            </a:br>
            <a:r>
              <a:rPr lang="vi-VN" sz="1700" dirty="0">
                <a:solidFill>
                  <a:srgbClr val="1F4AA1"/>
                </a:solidFill>
                <a:latin typeface="Calibri" pitchFamily="34" charset="0"/>
                <a:cs typeface="Calibri" pitchFamily="34" charset="0"/>
              </a:rPr>
              <a:t/>
            </a:r>
            <a:br>
              <a:rPr lang="vi-VN" sz="1700" dirty="0">
                <a:solidFill>
                  <a:srgbClr val="1F4AA1"/>
                </a:solidFill>
                <a:latin typeface="Calibri" pitchFamily="34" charset="0"/>
                <a:cs typeface="Calibri" pitchFamily="34" charset="0"/>
              </a:rPr>
            </a:br>
            <a:r>
              <a:rPr lang="vi-VN" sz="1700" dirty="0">
                <a:solidFill>
                  <a:srgbClr val="1F4AA1"/>
                </a:solidFill>
                <a:latin typeface="Calibri" pitchFamily="34" charset="0"/>
                <a:cs typeface="Calibri" pitchFamily="34" charset="0"/>
              </a:rPr>
              <a:t>Sume şi rate de sprijin aplicabile</a:t>
            </a:r>
            <a:br>
              <a:rPr lang="vi-VN" sz="1700" dirty="0">
                <a:solidFill>
                  <a:srgbClr val="1F4AA1"/>
                </a:solidFill>
                <a:latin typeface="Calibri" pitchFamily="34" charset="0"/>
                <a:cs typeface="Calibri" pitchFamily="34" charset="0"/>
              </a:rPr>
            </a:br>
            <a:r>
              <a:rPr lang="vi-VN" sz="1700" dirty="0">
                <a:solidFill>
                  <a:schemeClr val="tx1"/>
                </a:solidFill>
                <a:latin typeface="Calibri" pitchFamily="34" charset="0"/>
                <a:cs typeface="Calibri" pitchFamily="34" charset="0"/>
              </a:rPr>
              <a:t>Valoarea sprijinului  este echivalentul a 120% din cuantumul anual al  sprijinului acordat pe schema de micii fermieri din </a:t>
            </a:r>
            <a:r>
              <a:rPr lang="ro-RO" sz="1700" dirty="0" smtClean="0">
                <a:solidFill>
                  <a:schemeClr val="tx1"/>
                </a:solidFill>
                <a:latin typeface="Calibri" pitchFamily="34" charset="0"/>
                <a:cs typeface="Calibri" pitchFamily="34" charset="0"/>
              </a:rPr>
              <a:t>P</a:t>
            </a:r>
            <a:r>
              <a:rPr lang="vi-VN" sz="1700" dirty="0" smtClean="0">
                <a:solidFill>
                  <a:schemeClr val="tx1"/>
                </a:solidFill>
                <a:latin typeface="Calibri" pitchFamily="34" charset="0"/>
                <a:cs typeface="Calibri" pitchFamily="34" charset="0"/>
              </a:rPr>
              <a:t>ilonul 1</a:t>
            </a:r>
            <a:r>
              <a:rPr lang="ro-RO" sz="1700" dirty="0">
                <a:solidFill>
                  <a:schemeClr val="tx1"/>
                </a:solidFill>
                <a:latin typeface="Calibri" pitchFamily="34" charset="0"/>
                <a:cs typeface="Calibri" pitchFamily="34" charset="0"/>
              </a:rPr>
              <a:t> </a:t>
            </a:r>
            <a:r>
              <a:rPr lang="vi-VN" sz="1700" dirty="0" smtClean="0">
                <a:solidFill>
                  <a:schemeClr val="tx1"/>
                </a:solidFill>
                <a:latin typeface="Calibri" pitchFamily="34" charset="0"/>
                <a:cs typeface="Calibri" pitchFamily="34" charset="0"/>
              </a:rPr>
              <a:t>(art</a:t>
            </a:r>
            <a:r>
              <a:rPr lang="vi-VN" sz="1700" dirty="0">
                <a:solidFill>
                  <a:schemeClr val="tx1"/>
                </a:solidFill>
                <a:latin typeface="Calibri" pitchFamily="34" charset="0"/>
                <a:cs typeface="Calibri" pitchFamily="34" charset="0"/>
              </a:rPr>
              <a:t>. 63 din Regulamentul (UE) NR. 1307/2013 plăţile directe).</a:t>
            </a:r>
            <a:br>
              <a:rPr lang="vi-VN" sz="1700" dirty="0">
                <a:solidFill>
                  <a:schemeClr val="tx1"/>
                </a:solidFill>
                <a:latin typeface="Calibri" pitchFamily="34" charset="0"/>
                <a:cs typeface="Calibri" pitchFamily="34" charset="0"/>
              </a:rPr>
            </a:br>
            <a:endParaRPr lang="ro-RO" sz="1700" dirty="0">
              <a:solidFill>
                <a:schemeClr val="tx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sz="1600"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MĂSURI</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14</a:t>
            </a:fld>
            <a:endParaRPr lang="ro-RO"/>
          </a:p>
        </p:txBody>
      </p:sp>
    </p:spTree>
    <p:extLst>
      <p:ext uri="{BB962C8B-B14F-4D97-AF65-F5344CB8AC3E}">
        <p14:creationId xmlns:p14="http://schemas.microsoft.com/office/powerpoint/2010/main" val="1549268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8268"/>
            <a:ext cx="93600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416733" y="1297822"/>
            <a:ext cx="8568952" cy="5443545"/>
          </a:xfrm>
        </p:spPr>
        <p:txBody>
          <a:bodyPr numCol="1" anchor="t">
            <a:normAutofit fontScale="90000"/>
          </a:bodyPr>
          <a:lstStyle/>
          <a:p>
            <a:pPr>
              <a:tabLst>
                <a:tab pos="88900" algn="l"/>
              </a:tabLst>
            </a:pPr>
            <a:r>
              <a:rPr lang="ro-RO" sz="1800" b="1" dirty="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M7</a:t>
            </a:r>
            <a:r>
              <a:rPr lang="vi-VN" sz="1800" b="1" dirty="0">
                <a:solidFill>
                  <a:srgbClr val="1F4AA1"/>
                </a:solidFill>
                <a:latin typeface="Calibri" pitchFamily="34" charset="0"/>
                <a:cs typeface="Calibri" pitchFamily="34" charset="0"/>
              </a:rPr>
              <a:t>. (Art. 20) - Servicii de bază şi reînnoirea satelor în zonele </a:t>
            </a:r>
            <a:r>
              <a:rPr lang="vi-VN" sz="1800" b="1" dirty="0" smtClean="0">
                <a:solidFill>
                  <a:srgbClr val="1F4AA1"/>
                </a:solidFill>
                <a:latin typeface="Calibri" pitchFamily="34" charset="0"/>
                <a:cs typeface="Calibri" pitchFamily="34" charset="0"/>
              </a:rPr>
              <a:t>rurale</a:t>
            </a:r>
            <a:r>
              <a:rPr lang="ro-RO" sz="1800" b="1" dirty="0" smtClean="0">
                <a:solidFill>
                  <a:srgbClr val="1F4AA1"/>
                </a:solidFill>
                <a:latin typeface="Calibri" pitchFamily="34" charset="0"/>
                <a:cs typeface="Calibri" pitchFamily="34" charset="0"/>
              </a:rPr>
              <a:t> </a:t>
            </a:r>
            <a:r>
              <a:rPr lang="ro-RO" sz="1800" b="1" dirty="0">
                <a:solidFill>
                  <a:srgbClr val="78B832"/>
                </a:solidFill>
                <a:latin typeface="Calibri" pitchFamily="34" charset="0"/>
                <a:cs typeface="Calibri" pitchFamily="34" charset="0"/>
              </a:rPr>
              <a:t>Alocare FEADR: </a:t>
            </a:r>
            <a:r>
              <a:rPr lang="ro-RO" sz="1800" b="1" dirty="0" smtClean="0">
                <a:solidFill>
                  <a:srgbClr val="78B832"/>
                </a:solidFill>
                <a:latin typeface="Calibri" pitchFamily="34" charset="0"/>
                <a:cs typeface="Calibri" pitchFamily="34" charset="0"/>
              </a:rPr>
              <a:t>1.100,60mil</a:t>
            </a:r>
            <a:r>
              <a:rPr lang="ro-RO" sz="1800" b="1" dirty="0">
                <a:solidFill>
                  <a:srgbClr val="78B832"/>
                </a:solidFill>
                <a:latin typeface="Calibri" pitchFamily="34" charset="0"/>
                <a:cs typeface="Calibri" pitchFamily="34" charset="0"/>
              </a:rPr>
              <a:t>. Euro</a:t>
            </a:r>
            <a:r>
              <a:rPr lang="ro-RO" sz="1800" dirty="0">
                <a:solidFill>
                  <a:srgbClr val="1F4AA1"/>
                </a:solidFill>
                <a:latin typeface="Calibri" pitchFamily="34" charset="0"/>
                <a:cs typeface="Calibri" pitchFamily="34" charset="0"/>
              </a:rPr>
              <a:t/>
            </a:r>
            <a:br>
              <a:rPr lang="ro-RO" sz="1800" dirty="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Sub-măsura </a:t>
            </a:r>
            <a:r>
              <a:rPr lang="vi-VN" sz="1800" b="1" dirty="0">
                <a:solidFill>
                  <a:srgbClr val="1F4AA1"/>
                </a:solidFill>
                <a:latin typeface="Calibri" pitchFamily="34" charset="0"/>
                <a:cs typeface="Calibri" pitchFamily="34" charset="0"/>
              </a:rPr>
              <a:t>7.2 </a:t>
            </a:r>
            <a:r>
              <a:rPr lang="en-US" sz="1800" b="1" dirty="0">
                <a:solidFill>
                  <a:srgbClr val="1F4AA1"/>
                </a:solidFill>
                <a:latin typeface="Calibri" pitchFamily="34" charset="0"/>
                <a:cs typeface="Calibri" pitchFamily="34" charset="0"/>
              </a:rPr>
              <a:t>“</a:t>
            </a:r>
            <a:r>
              <a:rPr lang="vi-VN" sz="1800" b="1" dirty="0">
                <a:solidFill>
                  <a:srgbClr val="1F4AA1"/>
                </a:solidFill>
                <a:latin typeface="Calibri" pitchFamily="34" charset="0"/>
                <a:cs typeface="Calibri" pitchFamily="34" charset="0"/>
              </a:rPr>
              <a:t>Investiţii în crearea și modernizarea infrastructurii de bază la scară mică</a:t>
            </a:r>
            <a:r>
              <a:rPr lang="en-US" sz="1800" b="1" dirty="0" smtClean="0">
                <a:solidFill>
                  <a:srgbClr val="1F4AA1"/>
                </a:solidFill>
                <a:latin typeface="Calibri" pitchFamily="34" charset="0"/>
                <a:cs typeface="Calibri" pitchFamily="34" charset="0"/>
              </a:rPr>
              <a:t>”</a:t>
            </a:r>
            <a:r>
              <a:rPr lang="ro-RO" sz="1800" b="1" dirty="0">
                <a:solidFill>
                  <a:srgbClr val="1F4AA1"/>
                </a:solidFill>
                <a:latin typeface="Calibri" pitchFamily="34" charset="0"/>
                <a:cs typeface="Calibri" pitchFamily="34" charset="0"/>
              </a:rPr>
              <a:t/>
            </a:r>
            <a:br>
              <a:rPr lang="ro-RO" sz="1800" b="1" dirty="0">
                <a:solidFill>
                  <a:srgbClr val="1F4AA1"/>
                </a:solidFill>
                <a:latin typeface="Calibri" pitchFamily="34" charset="0"/>
                <a:cs typeface="Calibri" pitchFamily="34" charset="0"/>
              </a:rPr>
            </a:br>
            <a:r>
              <a:rPr lang="ro-RO" sz="1800" b="1" dirty="0" smtClean="0">
                <a:solidFill>
                  <a:srgbClr val="78B832"/>
                </a:solidFill>
                <a:latin typeface="Calibri" pitchFamily="34" charset="0"/>
                <a:cs typeface="Calibri" pitchFamily="34" charset="0"/>
              </a:rPr>
              <a:t>Alocare </a:t>
            </a:r>
            <a:r>
              <a:rPr lang="ro-RO" sz="1800" b="1" dirty="0">
                <a:solidFill>
                  <a:srgbClr val="78B832"/>
                </a:solidFill>
                <a:latin typeface="Calibri" pitchFamily="34" charset="0"/>
                <a:cs typeface="Calibri" pitchFamily="34" charset="0"/>
              </a:rPr>
              <a:t>FEADR</a:t>
            </a:r>
            <a:r>
              <a:rPr lang="ro-RO" sz="1800" b="1">
                <a:solidFill>
                  <a:srgbClr val="78B832"/>
                </a:solidFill>
                <a:latin typeface="Calibri" pitchFamily="34" charset="0"/>
                <a:cs typeface="Calibri" pitchFamily="34" charset="0"/>
              </a:rPr>
              <a:t>: </a:t>
            </a:r>
            <a:r>
              <a:rPr lang="ro-RO" sz="1800" b="1" smtClean="0">
                <a:solidFill>
                  <a:srgbClr val="78B832"/>
                </a:solidFill>
                <a:latin typeface="Calibri" pitchFamily="34" charset="0"/>
                <a:cs typeface="Calibri" pitchFamily="34" charset="0"/>
              </a:rPr>
              <a:t>935,51mil</a:t>
            </a:r>
            <a:r>
              <a:rPr lang="ro-RO" sz="1800" b="1" dirty="0">
                <a:solidFill>
                  <a:srgbClr val="78B832"/>
                </a:solidFill>
                <a:latin typeface="Calibri" pitchFamily="34" charset="0"/>
                <a:cs typeface="Calibri" pitchFamily="34" charset="0"/>
              </a:rPr>
              <a:t>. </a:t>
            </a:r>
            <a:r>
              <a:rPr lang="ro-RO" sz="1800" b="1" dirty="0" smtClean="0">
                <a:solidFill>
                  <a:srgbClr val="78B832"/>
                </a:solidFill>
                <a:latin typeface="Calibri" pitchFamily="34" charset="0"/>
                <a:cs typeface="Calibri" pitchFamily="34" charset="0"/>
              </a:rPr>
              <a:t>Euro</a:t>
            </a:r>
            <a:br>
              <a:rPr lang="ro-RO" sz="1800" b="1" dirty="0" smtClean="0">
                <a:solidFill>
                  <a:srgbClr val="78B832"/>
                </a:solidFill>
                <a:latin typeface="Calibri" pitchFamily="34" charset="0"/>
                <a:cs typeface="Calibri" pitchFamily="34" charset="0"/>
              </a:rPr>
            </a:br>
            <a:r>
              <a:rPr lang="ro-RO" sz="700" dirty="0" smtClean="0">
                <a:solidFill>
                  <a:srgbClr val="1F4AA1"/>
                </a:solidFill>
                <a:latin typeface="Calibri" pitchFamily="34" charset="0"/>
                <a:cs typeface="Calibri" pitchFamily="34" charset="0"/>
              </a:rPr>
              <a:t/>
            </a:r>
            <a:br>
              <a:rPr lang="ro-RO" sz="7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Beneficiari</a:t>
            </a:r>
            <a:r>
              <a:rPr lang="ro-RO" sz="1800" dirty="0">
                <a:solidFill>
                  <a:srgbClr val="1F4AA1"/>
                </a:solidFill>
                <a:latin typeface="Calibri" pitchFamily="34" charset="0"/>
                <a:cs typeface="Calibri" pitchFamily="34" charset="0"/>
              </a:rPr>
              <a:t/>
            </a:r>
            <a:br>
              <a:rPr lang="ro-RO" sz="1800" dirty="0">
                <a:solidFill>
                  <a:srgbClr val="1F4AA1"/>
                </a:solidFill>
                <a:latin typeface="Calibri" pitchFamily="34" charset="0"/>
                <a:cs typeface="Calibri" pitchFamily="34" charset="0"/>
              </a:rPr>
            </a:br>
            <a:r>
              <a:rPr lang="ro-RO" sz="1800" dirty="0">
                <a:solidFill>
                  <a:prstClr val="black"/>
                </a:solidFill>
                <a:latin typeface="Calibri" pitchFamily="34" charset="0"/>
                <a:cs typeface="Calibri" pitchFamily="34" charset="0"/>
              </a:rPr>
              <a:t>Comunele și asociațiile acestora.</a:t>
            </a:r>
            <a:br>
              <a:rPr lang="ro-RO" sz="1800" dirty="0">
                <a:solidFill>
                  <a:prstClr val="black"/>
                </a:solidFill>
                <a:latin typeface="Calibri" pitchFamily="34" charset="0"/>
                <a:cs typeface="Calibri" pitchFamily="34" charset="0"/>
              </a:rPr>
            </a:br>
            <a:r>
              <a:rPr lang="ro-RO" sz="1800" dirty="0" err="1">
                <a:solidFill>
                  <a:prstClr val="black"/>
                </a:solidFill>
                <a:latin typeface="Calibri" pitchFamily="34" charset="0"/>
                <a:cs typeface="Calibri" pitchFamily="34" charset="0"/>
              </a:rPr>
              <a:t>ONG-uri-pentru</a:t>
            </a:r>
            <a:r>
              <a:rPr lang="ro-RO" sz="1800" dirty="0">
                <a:solidFill>
                  <a:prstClr val="black"/>
                </a:solidFill>
                <a:latin typeface="Calibri" pitchFamily="34" charset="0"/>
                <a:cs typeface="Calibri" pitchFamily="34" charset="0"/>
              </a:rPr>
              <a:t> investiții în </a:t>
            </a:r>
            <a:r>
              <a:rPr lang="ro-RO" sz="1800" dirty="0" smtClean="0">
                <a:solidFill>
                  <a:prstClr val="black"/>
                </a:solidFill>
                <a:latin typeface="Calibri" pitchFamily="34" charset="0"/>
                <a:cs typeface="Calibri" pitchFamily="34" charset="0"/>
              </a:rPr>
              <a:t>infrastructura </a:t>
            </a:r>
            <a:r>
              <a:rPr lang="ro-RO" sz="1800" dirty="0">
                <a:solidFill>
                  <a:prstClr val="black"/>
                </a:solidFill>
                <a:latin typeface="Calibri" pitchFamily="34" charset="0"/>
                <a:cs typeface="Calibri" pitchFamily="34" charset="0"/>
              </a:rPr>
              <a:t>educațională </a:t>
            </a:r>
            <a:r>
              <a:rPr lang="ro-RO" sz="1800" dirty="0" smtClean="0">
                <a:solidFill>
                  <a:prstClr val="black"/>
                </a:solidFill>
                <a:latin typeface="Calibri" pitchFamily="34" charset="0"/>
                <a:cs typeface="Calibri" pitchFamily="34" charset="0"/>
              </a:rPr>
              <a:t>(grădinițe)  </a:t>
            </a:r>
            <a:r>
              <a:rPr lang="ro-RO" sz="1800" dirty="0">
                <a:solidFill>
                  <a:prstClr val="black"/>
                </a:solidFill>
                <a:latin typeface="Calibri" pitchFamily="34" charset="0"/>
                <a:cs typeface="Calibri" pitchFamily="34" charset="0"/>
              </a:rPr>
              <a:t>și socială (afterschool).</a:t>
            </a:r>
            <a:br>
              <a:rPr lang="ro-RO" sz="1800" dirty="0">
                <a:solidFill>
                  <a:prstClr val="black"/>
                </a:solidFill>
                <a:latin typeface="Calibri" pitchFamily="34" charset="0"/>
                <a:cs typeface="Calibri" pitchFamily="34" charset="0"/>
              </a:rPr>
            </a:br>
            <a:r>
              <a:rPr lang="ro-RO" sz="1100" dirty="0">
                <a:solidFill>
                  <a:srgbClr val="1F4AA1"/>
                </a:solidFill>
                <a:latin typeface="Calibri" pitchFamily="34" charset="0"/>
                <a:cs typeface="Calibri" pitchFamily="34" charset="0"/>
              </a:rPr>
              <a:t/>
            </a:r>
            <a:br>
              <a:rPr lang="ro-RO" sz="1100" dirty="0">
                <a:solidFill>
                  <a:srgbClr val="1F4AA1"/>
                </a:solidFill>
                <a:latin typeface="Calibri" pitchFamily="34" charset="0"/>
                <a:cs typeface="Calibri" pitchFamily="34" charset="0"/>
              </a:rPr>
            </a:br>
            <a:r>
              <a:rPr lang="ro-RO" sz="1800" dirty="0">
                <a:solidFill>
                  <a:srgbClr val="1F4AA1"/>
                </a:solidFill>
                <a:latin typeface="Calibri" pitchFamily="34" charset="0"/>
                <a:cs typeface="Calibri" pitchFamily="34" charset="0"/>
              </a:rPr>
              <a:t>Acțiuni eligibile</a:t>
            </a:r>
            <a:r>
              <a:rPr lang="ro-RO" sz="1800" b="1" dirty="0">
                <a:solidFill>
                  <a:srgbClr val="78B832"/>
                </a:solidFill>
                <a:latin typeface="Calibri" pitchFamily="34" charset="0"/>
                <a:cs typeface="Calibri" pitchFamily="34" charset="0"/>
              </a:rPr>
              <a:t/>
            </a:r>
            <a:br>
              <a:rPr lang="ro-RO" sz="1800" b="1" dirty="0">
                <a:solidFill>
                  <a:srgbClr val="78B832"/>
                </a:solidFill>
                <a:latin typeface="Calibri" pitchFamily="34" charset="0"/>
                <a:cs typeface="Calibri" pitchFamily="34" charset="0"/>
              </a:rPr>
            </a:br>
            <a:r>
              <a:rPr lang="vi-VN" sz="1800" u="sng" spc="0" dirty="0">
                <a:solidFill>
                  <a:prstClr val="black"/>
                </a:solidFill>
                <a:latin typeface="Calibri" pitchFamily="34" charset="0"/>
                <a:cs typeface="Calibri" pitchFamily="34" charset="0"/>
              </a:rPr>
              <a:t>Pentru proiectele privind infrastructura rutieră de interes local și infrastructura de apă/apă uzată :</a:t>
            </a:r>
            <a:r>
              <a:rPr lang="vi-VN" sz="1800" spc="0" dirty="0">
                <a:solidFill>
                  <a:prstClr val="black"/>
                </a:solidFill>
                <a:latin typeface="Calibri" pitchFamily="34" charset="0"/>
                <a:cs typeface="Calibri" pitchFamily="34" charset="0"/>
              </a:rPr>
              <a:t/>
            </a:r>
            <a:br>
              <a:rPr lang="vi-VN" sz="1800" spc="0" dirty="0">
                <a:solidFill>
                  <a:prstClr val="black"/>
                </a:solidFill>
                <a:latin typeface="Calibri" pitchFamily="34" charset="0"/>
                <a:cs typeface="Calibri" pitchFamily="34" charset="0"/>
              </a:rPr>
            </a:br>
            <a:r>
              <a:rPr lang="ro-RO" sz="1800" spc="0" dirty="0" smtClean="0">
                <a:solidFill>
                  <a:prstClr val="black"/>
                </a:solidFill>
                <a:latin typeface="Calibri" pitchFamily="34" charset="0"/>
                <a:cs typeface="Calibri" pitchFamily="34" charset="0"/>
              </a:rPr>
              <a:t>- </a:t>
            </a:r>
            <a:r>
              <a:rPr lang="vi-VN" sz="1800" spc="0" dirty="0" smtClean="0">
                <a:solidFill>
                  <a:prstClr val="black"/>
                </a:solidFill>
                <a:latin typeface="Calibri" pitchFamily="34" charset="0"/>
                <a:cs typeface="Calibri" pitchFamily="34" charset="0"/>
              </a:rPr>
              <a:t>construcția</a:t>
            </a:r>
            <a:r>
              <a:rPr lang="vi-VN" sz="1800" spc="0" dirty="0">
                <a:solidFill>
                  <a:prstClr val="black"/>
                </a:solidFill>
                <a:latin typeface="Calibri" pitchFamily="34" charset="0"/>
                <a:cs typeface="Calibri" pitchFamily="34" charset="0"/>
              </a:rPr>
              <a:t>, extinderea </a:t>
            </a:r>
            <a:r>
              <a:rPr lang="ro-RO" sz="1800" spc="0" dirty="0" smtClean="0">
                <a:solidFill>
                  <a:prstClr val="black"/>
                </a:solidFill>
                <a:latin typeface="Calibri" pitchFamily="34" charset="0"/>
                <a:cs typeface="Calibri" pitchFamily="34" charset="0"/>
              </a:rPr>
              <a:t>ș</a:t>
            </a:r>
            <a:r>
              <a:rPr lang="vi-VN" sz="1800" spc="0" dirty="0" smtClean="0">
                <a:solidFill>
                  <a:prstClr val="black"/>
                </a:solidFill>
                <a:latin typeface="Calibri" pitchFamily="34" charset="0"/>
                <a:cs typeface="Calibri" pitchFamily="34" charset="0"/>
              </a:rPr>
              <a:t>i/sau </a:t>
            </a:r>
            <a:r>
              <a:rPr lang="vi-VN" sz="1800" spc="0" dirty="0">
                <a:solidFill>
                  <a:prstClr val="black"/>
                </a:solidFill>
                <a:latin typeface="Calibri" pitchFamily="34" charset="0"/>
                <a:cs typeface="Calibri" pitchFamily="34" charset="0"/>
              </a:rPr>
              <a:t>modernizarea rețelei publice de apă  în localități rurale care fac parte din aglomerări  între 2.000 - 10.000 </a:t>
            </a:r>
            <a:r>
              <a:rPr lang="ro-RO" sz="1800" spc="0" dirty="0" smtClean="0">
                <a:solidFill>
                  <a:prstClr val="black"/>
                </a:solidFill>
                <a:latin typeface="Calibri" pitchFamily="34" charset="0"/>
                <a:cs typeface="Calibri" pitchFamily="34" charset="0"/>
              </a:rPr>
              <a:t>locuitori echivalenți (</a:t>
            </a:r>
            <a:r>
              <a:rPr lang="vi-VN" sz="1800" spc="0" dirty="0" smtClean="0">
                <a:solidFill>
                  <a:prstClr val="black"/>
                </a:solidFill>
                <a:latin typeface="Calibri" pitchFamily="34" charset="0"/>
                <a:cs typeface="Calibri" pitchFamily="34" charset="0"/>
              </a:rPr>
              <a:t>l.e</a:t>
            </a:r>
            <a:r>
              <a:rPr lang="ro-RO" sz="1800" spc="0" dirty="0" smtClean="0">
                <a:solidFill>
                  <a:prstClr val="black"/>
                </a:solidFill>
                <a:latin typeface="Calibri" pitchFamily="34" charset="0"/>
                <a:cs typeface="Calibri" pitchFamily="34" charset="0"/>
              </a:rPr>
              <a:t>.)</a:t>
            </a:r>
            <a:r>
              <a:rPr lang="vi-VN" sz="1800" spc="0" dirty="0" smtClean="0">
                <a:solidFill>
                  <a:prstClr val="black"/>
                </a:solidFill>
                <a:latin typeface="Calibri" pitchFamily="34" charset="0"/>
                <a:cs typeface="Calibri" pitchFamily="34" charset="0"/>
              </a:rPr>
              <a:t>;</a:t>
            </a:r>
            <a:r>
              <a:rPr lang="vi-VN" sz="1800" spc="0" dirty="0">
                <a:solidFill>
                  <a:prstClr val="black"/>
                </a:solidFill>
                <a:latin typeface="Calibri" pitchFamily="34" charset="0"/>
                <a:cs typeface="Calibri" pitchFamily="34" charset="0"/>
              </a:rPr>
              <a:t/>
            </a:r>
            <a:br>
              <a:rPr lang="vi-VN" sz="1800" spc="0" dirty="0">
                <a:solidFill>
                  <a:prstClr val="black"/>
                </a:solidFill>
                <a:latin typeface="Calibri" pitchFamily="34" charset="0"/>
                <a:cs typeface="Calibri" pitchFamily="34" charset="0"/>
              </a:rPr>
            </a:br>
            <a:r>
              <a:rPr lang="ro-RO" sz="1800" spc="0" dirty="0" smtClean="0">
                <a:solidFill>
                  <a:prstClr val="black"/>
                </a:solidFill>
                <a:latin typeface="Calibri" pitchFamily="34" charset="0"/>
                <a:cs typeface="Calibri" pitchFamily="34" charset="0"/>
              </a:rPr>
              <a:t>- </a:t>
            </a:r>
            <a:r>
              <a:rPr lang="vi-VN" sz="1800" spc="0" dirty="0" smtClean="0">
                <a:solidFill>
                  <a:prstClr val="black"/>
                </a:solidFill>
                <a:latin typeface="Calibri" pitchFamily="34" charset="0"/>
                <a:cs typeface="Calibri" pitchFamily="34" charset="0"/>
              </a:rPr>
              <a:t>construcția</a:t>
            </a:r>
            <a:r>
              <a:rPr lang="vi-VN" sz="1800" spc="0" dirty="0">
                <a:solidFill>
                  <a:prstClr val="black"/>
                </a:solidFill>
                <a:latin typeface="Calibri" pitchFamily="34" charset="0"/>
                <a:cs typeface="Calibri" pitchFamily="34" charset="0"/>
              </a:rPr>
              <a:t>, extinderea și/sau modernizarea rețelei publice de apă  uzată  în localități rurale care fac parte din aglomerări  între 2.000 - 10.000 l.e.;</a:t>
            </a:r>
            <a:br>
              <a:rPr lang="vi-VN" sz="1800" spc="0" dirty="0">
                <a:solidFill>
                  <a:prstClr val="black"/>
                </a:solidFill>
                <a:latin typeface="Calibri" pitchFamily="34" charset="0"/>
                <a:cs typeface="Calibri" pitchFamily="34" charset="0"/>
              </a:rPr>
            </a:br>
            <a:r>
              <a:rPr lang="ro-RO" sz="1800" spc="0" dirty="0" smtClean="0">
                <a:solidFill>
                  <a:prstClr val="black"/>
                </a:solidFill>
                <a:latin typeface="Calibri" pitchFamily="34" charset="0"/>
                <a:cs typeface="Calibri" pitchFamily="34" charset="0"/>
              </a:rPr>
              <a:t>- </a:t>
            </a:r>
            <a:r>
              <a:rPr lang="vi-VN" sz="1800" spc="0" dirty="0" smtClean="0">
                <a:solidFill>
                  <a:prstClr val="black"/>
                </a:solidFill>
                <a:latin typeface="Calibri" pitchFamily="34" charset="0"/>
                <a:cs typeface="Calibri" pitchFamily="34" charset="0"/>
              </a:rPr>
              <a:t>construcția</a:t>
            </a:r>
            <a:r>
              <a:rPr lang="vi-VN" sz="1800" spc="0" dirty="0">
                <a:solidFill>
                  <a:prstClr val="black"/>
                </a:solidFill>
                <a:latin typeface="Calibri" pitchFamily="34" charset="0"/>
                <a:cs typeface="Calibri" pitchFamily="34" charset="0"/>
              </a:rPr>
              <a:t>, extinderea și/sau modernizarea rețelei de drumuri de interes </a:t>
            </a:r>
            <a:r>
              <a:rPr lang="vi-VN" sz="1800" spc="0" dirty="0" smtClean="0">
                <a:solidFill>
                  <a:prstClr val="black"/>
                </a:solidFill>
                <a:latin typeface="Calibri" pitchFamily="34" charset="0"/>
                <a:cs typeface="Calibri" pitchFamily="34" charset="0"/>
              </a:rPr>
              <a:t>local</a:t>
            </a:r>
            <a:r>
              <a:rPr lang="ro-RO" sz="1800" spc="0" dirty="0" smtClean="0">
                <a:solidFill>
                  <a:prstClr val="black"/>
                </a:solidFill>
                <a:latin typeface="Calibri" pitchFamily="34" charset="0"/>
                <a:cs typeface="Calibri" pitchFamily="34" charset="0"/>
              </a:rPr>
              <a:t>.</a:t>
            </a:r>
            <a:r>
              <a:rPr lang="vi-VN" sz="1800" spc="0" dirty="0">
                <a:solidFill>
                  <a:prstClr val="black"/>
                </a:solidFill>
                <a:latin typeface="Calibri" pitchFamily="34" charset="0"/>
                <a:cs typeface="Calibri" pitchFamily="34" charset="0"/>
              </a:rPr>
              <a:t/>
            </a:r>
            <a:br>
              <a:rPr lang="vi-VN" sz="1800" spc="0" dirty="0">
                <a:solidFill>
                  <a:prstClr val="black"/>
                </a:solidFill>
                <a:latin typeface="Calibri" pitchFamily="34" charset="0"/>
                <a:cs typeface="Calibri" pitchFamily="34" charset="0"/>
              </a:rPr>
            </a:br>
            <a:r>
              <a:rPr lang="vi-VN" sz="1800" u="sng" spc="0" dirty="0">
                <a:solidFill>
                  <a:prstClr val="black"/>
                </a:solidFill>
                <a:latin typeface="Calibri" pitchFamily="34" charset="0"/>
                <a:cs typeface="Calibri" pitchFamily="34" charset="0"/>
              </a:rPr>
              <a:t>Pentru proiectele de infrastructură educațională/socială :</a:t>
            </a:r>
            <a:r>
              <a:rPr lang="vi-VN" sz="1800" spc="0" dirty="0">
                <a:solidFill>
                  <a:prstClr val="black"/>
                </a:solidFill>
                <a:latin typeface="Calibri" pitchFamily="34" charset="0"/>
                <a:cs typeface="Calibri" pitchFamily="34" charset="0"/>
              </a:rPr>
              <a:t/>
            </a:r>
            <a:br>
              <a:rPr lang="vi-VN" sz="1800" spc="0" dirty="0">
                <a:solidFill>
                  <a:prstClr val="black"/>
                </a:solidFill>
                <a:latin typeface="Calibri" pitchFamily="34" charset="0"/>
                <a:cs typeface="Calibri" pitchFamily="34" charset="0"/>
              </a:rPr>
            </a:br>
            <a:r>
              <a:rPr lang="ro-RO" sz="1800" spc="0" dirty="0" smtClean="0">
                <a:solidFill>
                  <a:prstClr val="black"/>
                </a:solidFill>
                <a:latin typeface="Calibri" pitchFamily="34" charset="0"/>
                <a:cs typeface="Calibri" pitchFamily="34" charset="0"/>
              </a:rPr>
              <a:t>- </a:t>
            </a:r>
            <a:r>
              <a:rPr lang="vi-VN" sz="1800" spc="0" dirty="0" smtClean="0">
                <a:solidFill>
                  <a:prstClr val="black"/>
                </a:solidFill>
                <a:latin typeface="Calibri" pitchFamily="34" charset="0"/>
                <a:cs typeface="Calibri" pitchFamily="34" charset="0"/>
              </a:rPr>
              <a:t>înființarea </a:t>
            </a:r>
            <a:r>
              <a:rPr lang="vi-VN" sz="1800" spc="0" dirty="0">
                <a:solidFill>
                  <a:prstClr val="black"/>
                </a:solidFill>
                <a:latin typeface="Calibri" pitchFamily="34" charset="0"/>
                <a:cs typeface="Calibri" pitchFamily="34" charset="0"/>
              </a:rPr>
              <a:t>și modernizarea (inclusiv dotarea) grădinițelor și a creșelor, inclusiv demolarea, în cazul în care expertiza tehnică o recomandă;</a:t>
            </a:r>
            <a:br>
              <a:rPr lang="vi-VN" sz="1800" spc="0" dirty="0">
                <a:solidFill>
                  <a:prstClr val="black"/>
                </a:solidFill>
                <a:latin typeface="Calibri" pitchFamily="34" charset="0"/>
                <a:cs typeface="Calibri" pitchFamily="34" charset="0"/>
              </a:rPr>
            </a:br>
            <a:r>
              <a:rPr lang="ro-RO" sz="1800" spc="0" dirty="0" smtClean="0">
                <a:solidFill>
                  <a:prstClr val="black"/>
                </a:solidFill>
                <a:latin typeface="Calibri" pitchFamily="34" charset="0"/>
                <a:cs typeface="Calibri" pitchFamily="34" charset="0"/>
              </a:rPr>
              <a:t>- </a:t>
            </a:r>
            <a:r>
              <a:rPr lang="vi-VN" sz="1800" spc="0" dirty="0" smtClean="0">
                <a:solidFill>
                  <a:prstClr val="black"/>
                </a:solidFill>
                <a:latin typeface="Calibri" pitchFamily="34" charset="0"/>
                <a:cs typeface="Calibri" pitchFamily="34" charset="0"/>
              </a:rPr>
              <a:t>extinderea </a:t>
            </a:r>
            <a:r>
              <a:rPr lang="vi-VN" sz="1800" spc="0" dirty="0">
                <a:solidFill>
                  <a:prstClr val="black"/>
                </a:solidFill>
                <a:latin typeface="Calibri" pitchFamily="34" charset="0"/>
                <a:cs typeface="Calibri" pitchFamily="34" charset="0"/>
              </a:rPr>
              <a:t>și modernizarea (inclusiv dotarea) instituțiilor de învățământ secundar superior, filiera tehnologică cu profil resurse naturale și protecția mediului și a școlilor profesionale în domeniul agricol;</a:t>
            </a:r>
            <a:br>
              <a:rPr lang="vi-VN" sz="1800" spc="0" dirty="0">
                <a:solidFill>
                  <a:prstClr val="black"/>
                </a:solidFill>
                <a:latin typeface="Calibri" pitchFamily="34" charset="0"/>
                <a:cs typeface="Calibri" pitchFamily="34" charset="0"/>
              </a:rPr>
            </a:br>
            <a:r>
              <a:rPr lang="ro-RO" sz="1800" spc="0" dirty="0" smtClean="0">
                <a:solidFill>
                  <a:prstClr val="black"/>
                </a:solidFill>
                <a:latin typeface="Calibri" pitchFamily="34" charset="0"/>
                <a:cs typeface="Calibri" pitchFamily="34" charset="0"/>
              </a:rPr>
              <a:t>- </a:t>
            </a:r>
            <a:r>
              <a:rPr lang="vi-VN" sz="1800" spc="0" dirty="0" smtClean="0">
                <a:solidFill>
                  <a:prstClr val="black"/>
                </a:solidFill>
                <a:latin typeface="Calibri" pitchFamily="34" charset="0"/>
                <a:cs typeface="Calibri" pitchFamily="34" charset="0"/>
              </a:rPr>
              <a:t>înființarea </a:t>
            </a:r>
            <a:r>
              <a:rPr lang="vi-VN" sz="1800" spc="0" dirty="0">
                <a:solidFill>
                  <a:prstClr val="black"/>
                </a:solidFill>
                <a:latin typeface="Calibri" pitchFamily="34" charset="0"/>
                <a:cs typeface="Calibri" pitchFamily="34" charset="0"/>
              </a:rPr>
              <a:t>și modernizarea (inclusiv dotarea)  infrastructurii de tip after-school, inclusiv demolarea, în cazul în care expertiza tehnică o recomandă. </a:t>
            </a:r>
            <a:endParaRPr lang="ro-RO" sz="1600" dirty="0">
              <a:solidFill>
                <a:schemeClr val="tx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sz="400"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MĂSURI</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930" y="442269"/>
            <a:ext cx="1188000" cy="85519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15</a:t>
            </a:fld>
            <a:endParaRPr lang="ro-RO"/>
          </a:p>
        </p:txBody>
      </p:sp>
    </p:spTree>
    <p:extLst>
      <p:ext uri="{BB962C8B-B14F-4D97-AF65-F5344CB8AC3E}">
        <p14:creationId xmlns:p14="http://schemas.microsoft.com/office/powerpoint/2010/main" val="354301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74567"/>
            <a:ext cx="1038209" cy="103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539552" y="1412776"/>
            <a:ext cx="8352928" cy="5007435"/>
          </a:xfrm>
        </p:spPr>
        <p:txBody>
          <a:bodyPr numCol="1" anchor="t">
            <a:normAutofit fontScale="90000"/>
          </a:bodyPr>
          <a:lstStyle/>
          <a:p>
            <a:pPr>
              <a:tabLst>
                <a:tab pos="88900" algn="l"/>
              </a:tabLst>
            </a:pPr>
            <a:r>
              <a:rPr lang="ro-RO" sz="1700" b="1"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M7</a:t>
            </a:r>
            <a:r>
              <a:rPr lang="vi-VN" sz="1800" b="1" dirty="0">
                <a:solidFill>
                  <a:srgbClr val="1F4AA1"/>
                </a:solidFill>
                <a:latin typeface="Calibri" pitchFamily="34" charset="0"/>
                <a:cs typeface="Calibri" pitchFamily="34" charset="0"/>
              </a:rPr>
              <a:t>. (Art. 20) - Servicii de bază şi reînnoirea satelor în zonele </a:t>
            </a:r>
            <a:r>
              <a:rPr lang="vi-VN" sz="1800" b="1" dirty="0" smtClean="0">
                <a:solidFill>
                  <a:srgbClr val="1F4AA1"/>
                </a:solidFill>
                <a:latin typeface="Calibri" pitchFamily="34" charset="0"/>
                <a:cs typeface="Calibri" pitchFamily="34" charset="0"/>
              </a:rPr>
              <a:t>rurale</a:t>
            </a:r>
            <a:r>
              <a:rPr lang="ro-RO" sz="1800" b="1" dirty="0">
                <a:solidFill>
                  <a:srgbClr val="78B832"/>
                </a:solidFill>
                <a:latin typeface="Calibri" pitchFamily="34" charset="0"/>
                <a:cs typeface="Calibri" pitchFamily="34" charset="0"/>
              </a:rPr>
              <a:t/>
            </a:r>
            <a:br>
              <a:rPr lang="ro-RO" sz="1800" b="1" dirty="0">
                <a:solidFill>
                  <a:srgbClr val="78B832"/>
                </a:solidFill>
                <a:latin typeface="Calibri" pitchFamily="34" charset="0"/>
                <a:cs typeface="Calibri" pitchFamily="34" charset="0"/>
              </a:rPr>
            </a:br>
            <a:r>
              <a:rPr lang="ro-RO" sz="1800" b="1" dirty="0" smtClean="0">
                <a:solidFill>
                  <a:srgbClr val="78B832"/>
                </a:solidFill>
                <a:latin typeface="Calibri" pitchFamily="34" charset="0"/>
                <a:cs typeface="Calibri" pitchFamily="34" charset="0"/>
              </a:rPr>
              <a:t>	</a:t>
            </a:r>
            <a:r>
              <a:rPr lang="ro-RO" sz="1800" b="1" dirty="0">
                <a:solidFill>
                  <a:srgbClr val="78B832"/>
                </a:solidFill>
                <a:latin typeface="Calibri" pitchFamily="34" charset="0"/>
                <a:cs typeface="Calibri" pitchFamily="34" charset="0"/>
              </a:rPr>
              <a:t> </a:t>
            </a:r>
            <a:r>
              <a:rPr lang="ro-RO" sz="1800" b="1" dirty="0" smtClean="0">
                <a:solidFill>
                  <a:srgbClr val="78B832"/>
                </a:solidFill>
                <a:latin typeface="Calibri" pitchFamily="34" charset="0"/>
                <a:cs typeface="Calibri" pitchFamily="34" charset="0"/>
              </a:rPr>
              <a:t>     </a:t>
            </a:r>
            <a:r>
              <a:rPr lang="ro-RO" sz="1800" b="1" dirty="0" smtClean="0">
                <a:solidFill>
                  <a:srgbClr val="1D4697"/>
                </a:solidFill>
                <a:latin typeface="Calibri" pitchFamily="34" charset="0"/>
                <a:cs typeface="Calibri" pitchFamily="34" charset="0"/>
              </a:rPr>
              <a:t>S</a:t>
            </a:r>
            <a:r>
              <a:rPr lang="vi-VN" sz="1800" b="1" dirty="0" smtClean="0">
                <a:solidFill>
                  <a:srgbClr val="1F4AA1"/>
                </a:solidFill>
                <a:latin typeface="Calibri" pitchFamily="34" charset="0"/>
                <a:cs typeface="Calibri" pitchFamily="34" charset="0"/>
              </a:rPr>
              <a:t>ub-măsura </a:t>
            </a:r>
            <a:r>
              <a:rPr lang="vi-VN" sz="1800" b="1" dirty="0">
                <a:solidFill>
                  <a:srgbClr val="1F4AA1"/>
                </a:solidFill>
                <a:latin typeface="Calibri" pitchFamily="34" charset="0"/>
                <a:cs typeface="Calibri" pitchFamily="34" charset="0"/>
              </a:rPr>
              <a:t>7.2 </a:t>
            </a:r>
            <a:r>
              <a:rPr lang="en-US" sz="1800" b="1" dirty="0">
                <a:solidFill>
                  <a:srgbClr val="1F4AA1"/>
                </a:solidFill>
                <a:latin typeface="Calibri" pitchFamily="34" charset="0"/>
                <a:cs typeface="Calibri" pitchFamily="34" charset="0"/>
              </a:rPr>
              <a:t>“</a:t>
            </a:r>
            <a:r>
              <a:rPr lang="vi-VN" sz="1800" b="1" dirty="0">
                <a:solidFill>
                  <a:srgbClr val="1F4AA1"/>
                </a:solidFill>
                <a:latin typeface="Calibri" pitchFamily="34" charset="0"/>
                <a:cs typeface="Calibri" pitchFamily="34" charset="0"/>
              </a:rPr>
              <a:t>Investiţii în crearea și modernizarea infrastructurii de bază la scară mică</a:t>
            </a:r>
            <a:r>
              <a:rPr lang="en-US" sz="1800" b="1" dirty="0" smtClean="0">
                <a:solidFill>
                  <a:srgbClr val="1F4AA1"/>
                </a:solidFill>
                <a:latin typeface="Calibri" pitchFamily="34" charset="0"/>
                <a:cs typeface="Calibri" pitchFamily="34" charset="0"/>
              </a:rPr>
              <a:t>”</a:t>
            </a:r>
            <a:r>
              <a:rPr lang="ro-RO" sz="1800" dirty="0">
                <a:solidFill>
                  <a:srgbClr val="1F4AA1"/>
                </a:solidFill>
                <a:latin typeface="Calibri" pitchFamily="34" charset="0"/>
                <a:cs typeface="Calibri" pitchFamily="34" charset="0"/>
              </a:rPr>
              <a:t/>
            </a:r>
            <a:br>
              <a:rPr lang="ro-RO" sz="1800" dirty="0">
                <a:solidFill>
                  <a:srgbClr val="1F4AA1"/>
                </a:solidFill>
                <a:latin typeface="Calibri" pitchFamily="34" charset="0"/>
                <a:cs typeface="Calibri" pitchFamily="34" charset="0"/>
              </a:rPr>
            </a:br>
            <a:r>
              <a:rPr lang="ro-RO" sz="1800" dirty="0">
                <a:solidFill>
                  <a:srgbClr val="1F4AA1"/>
                </a:solidFill>
                <a:latin typeface="Calibri" pitchFamily="34" charset="0"/>
                <a:cs typeface="Calibri" pitchFamily="34" charset="0"/>
              </a:rPr>
              <a:t>	 </a:t>
            </a:r>
            <a:r>
              <a:rPr lang="ro-RO" sz="1800" dirty="0" smtClean="0">
                <a:solidFill>
                  <a:srgbClr val="1F4AA1"/>
                </a:solidFill>
                <a:latin typeface="Calibri" pitchFamily="34" charset="0"/>
                <a:cs typeface="Calibri" pitchFamily="34" charset="0"/>
              </a:rPr>
              <a:t>      </a:t>
            </a:r>
            <a:r>
              <a:rPr lang="ro-RO" sz="1800" b="1" dirty="0" smtClean="0">
                <a:solidFill>
                  <a:srgbClr val="1F4AA1"/>
                </a:solidFill>
                <a:latin typeface="Calibri" pitchFamily="34" charset="0"/>
                <a:cs typeface="Calibri" pitchFamily="34" charset="0"/>
              </a:rPr>
              <a:t>- </a:t>
            </a:r>
            <a:r>
              <a:rPr lang="ro-RO" sz="1800" b="1" dirty="0" err="1" smtClean="0">
                <a:solidFill>
                  <a:srgbClr val="1F4AA1"/>
                </a:solidFill>
                <a:latin typeface="Calibri" pitchFamily="34" charset="0"/>
                <a:cs typeface="Calibri" pitchFamily="34" charset="0"/>
              </a:rPr>
              <a:t>continuare-</a:t>
            </a:r>
            <a:r>
              <a:rPr lang="ro-RO" sz="1700" b="1" dirty="0">
                <a:solidFill>
                  <a:srgbClr val="1F4AA1"/>
                </a:solidFill>
                <a:latin typeface="Calibri" pitchFamily="34" charset="0"/>
                <a:cs typeface="Calibri" pitchFamily="34" charset="0"/>
              </a:rPr>
              <a:t/>
            </a:r>
            <a:br>
              <a:rPr lang="ro-RO" sz="1700" b="1" dirty="0">
                <a:solidFill>
                  <a:srgbClr val="1F4AA1"/>
                </a:solidFill>
                <a:latin typeface="Calibri" pitchFamily="34" charset="0"/>
                <a:cs typeface="Calibri" pitchFamily="34" charset="0"/>
              </a:rPr>
            </a:br>
            <a:r>
              <a:rPr lang="ro-RO" sz="1100" b="1" dirty="0" smtClean="0">
                <a:solidFill>
                  <a:srgbClr val="1F4AA1"/>
                </a:solidFill>
                <a:latin typeface="Calibri" pitchFamily="34" charset="0"/>
                <a:cs typeface="Calibri" pitchFamily="34" charset="0"/>
              </a:rPr>
              <a:t/>
            </a:r>
            <a:br>
              <a:rPr lang="ro-RO" sz="1100" b="1"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Sume </a:t>
            </a:r>
            <a:r>
              <a:rPr lang="vi-VN" sz="1800" dirty="0">
                <a:solidFill>
                  <a:srgbClr val="1F4AA1"/>
                </a:solidFill>
                <a:latin typeface="Calibri" pitchFamily="34" charset="0"/>
                <a:cs typeface="Calibri" pitchFamily="34" charset="0"/>
              </a:rPr>
              <a:t>și rate de sprijin aplicabile</a:t>
            </a:r>
            <a:r>
              <a:rPr lang="ro-RO" sz="1800" dirty="0">
                <a:solidFill>
                  <a:prstClr val="black"/>
                </a:solidFill>
                <a:latin typeface="Calibri" pitchFamily="34" charset="0"/>
                <a:cs typeface="Calibri" pitchFamily="34" charset="0"/>
              </a:rPr>
              <a:t/>
            </a:r>
            <a:br>
              <a:rPr lang="ro-RO" sz="1800" dirty="0">
                <a:solidFill>
                  <a:prstClr val="black"/>
                </a:solidFill>
                <a:latin typeface="Calibri" pitchFamily="34" charset="0"/>
                <a:cs typeface="Calibri" pitchFamily="34" charset="0"/>
              </a:rPr>
            </a:br>
            <a:r>
              <a:rPr lang="vi-VN" sz="1800" dirty="0" smtClean="0">
                <a:solidFill>
                  <a:prstClr val="black"/>
                </a:solidFill>
                <a:latin typeface="Calibri" pitchFamily="34" charset="0"/>
                <a:cs typeface="Calibri" pitchFamily="34" charset="0"/>
              </a:rPr>
              <a:t>Sprijinul </a:t>
            </a:r>
            <a:r>
              <a:rPr lang="vi-VN" sz="1800" dirty="0">
                <a:solidFill>
                  <a:prstClr val="black"/>
                </a:solidFill>
                <a:latin typeface="Calibri" pitchFamily="34" charset="0"/>
                <a:cs typeface="Calibri" pitchFamily="34" charset="0"/>
              </a:rPr>
              <a:t>public nerambursabil - 100% din totalul cheltuielilor eligibile pentru proiectele aplicate de autoritățile publice locale și ONG-uri care sunt negeneratoare de profit și nu va depăși:</a:t>
            </a:r>
            <a:br>
              <a:rPr lang="vi-VN" sz="1800" dirty="0">
                <a:solidFill>
                  <a:prstClr val="black"/>
                </a:solidFill>
                <a:latin typeface="Calibri" pitchFamily="34" charset="0"/>
                <a:cs typeface="Calibri" pitchFamily="34" charset="0"/>
              </a:rPr>
            </a:br>
            <a:r>
              <a:rPr lang="ro-RO" sz="1800" dirty="0">
                <a:solidFill>
                  <a:prstClr val="black"/>
                </a:solidFill>
                <a:latin typeface="Calibri" pitchFamily="34" charset="0"/>
                <a:cs typeface="Calibri" pitchFamily="34" charset="0"/>
              </a:rPr>
              <a:t>-</a:t>
            </a:r>
            <a:r>
              <a:rPr lang="vi-VN" sz="1800" dirty="0">
                <a:solidFill>
                  <a:prstClr val="black"/>
                </a:solidFill>
                <a:latin typeface="Calibri" pitchFamily="34" charset="0"/>
                <a:cs typeface="Calibri" pitchFamily="34" charset="0"/>
              </a:rPr>
              <a:t>	</a:t>
            </a:r>
            <a:r>
              <a:rPr lang="vi-VN" sz="1800" b="1" dirty="0">
                <a:solidFill>
                  <a:prstClr val="black"/>
                </a:solidFill>
                <a:latin typeface="Calibri" pitchFamily="34" charset="0"/>
                <a:cs typeface="Calibri" pitchFamily="34" charset="0"/>
              </a:rPr>
              <a:t>1.000. 000 Euro</a:t>
            </a:r>
            <a:r>
              <a:rPr lang="vi-VN" sz="1800" dirty="0">
                <a:solidFill>
                  <a:prstClr val="black"/>
                </a:solidFill>
                <a:latin typeface="Calibri" pitchFamily="34" charset="0"/>
                <a:cs typeface="Calibri" pitchFamily="34" charset="0"/>
              </a:rPr>
              <a:t>/</a:t>
            </a:r>
            <a:r>
              <a:rPr lang="vi-VN" sz="1800" b="1" dirty="0">
                <a:solidFill>
                  <a:prstClr val="black"/>
                </a:solidFill>
                <a:latin typeface="Calibri" pitchFamily="34" charset="0"/>
                <a:cs typeface="Calibri" pitchFamily="34" charset="0"/>
              </a:rPr>
              <a:t> comună</a:t>
            </a:r>
            <a:r>
              <a:rPr lang="vi-VN" sz="1800" dirty="0">
                <a:solidFill>
                  <a:prstClr val="black"/>
                </a:solidFill>
                <a:latin typeface="Calibri" pitchFamily="34" charset="0"/>
                <a:cs typeface="Calibri" pitchFamily="34" charset="0"/>
              </a:rPr>
              <a:t>, pentru investiții care vizează un singur tip de sprijin (infrastructura de drumuri, apă sau apă uzată);</a:t>
            </a:r>
            <a:br>
              <a:rPr lang="vi-VN" sz="1800" dirty="0">
                <a:solidFill>
                  <a:prstClr val="black"/>
                </a:solidFill>
                <a:latin typeface="Calibri" pitchFamily="34" charset="0"/>
                <a:cs typeface="Calibri" pitchFamily="34" charset="0"/>
              </a:rPr>
            </a:br>
            <a:r>
              <a:rPr lang="ro-RO" sz="1800" dirty="0">
                <a:solidFill>
                  <a:prstClr val="black"/>
                </a:solidFill>
                <a:latin typeface="Calibri" pitchFamily="34" charset="0"/>
                <a:cs typeface="Calibri" pitchFamily="34" charset="0"/>
              </a:rPr>
              <a:t>-</a:t>
            </a:r>
            <a:r>
              <a:rPr lang="vi-VN" sz="1800" dirty="0">
                <a:solidFill>
                  <a:prstClr val="black"/>
                </a:solidFill>
                <a:latin typeface="Calibri" pitchFamily="34" charset="0"/>
                <a:cs typeface="Calibri" pitchFamily="34" charset="0"/>
              </a:rPr>
              <a:t>	</a:t>
            </a:r>
            <a:r>
              <a:rPr lang="vi-VN" sz="1800" b="1" dirty="0">
                <a:solidFill>
                  <a:prstClr val="black"/>
                </a:solidFill>
                <a:latin typeface="Calibri" pitchFamily="34" charset="0"/>
                <a:cs typeface="Calibri" pitchFamily="34" charset="0"/>
              </a:rPr>
              <a:t>2.500.000 Euro</a:t>
            </a:r>
            <a:r>
              <a:rPr lang="vi-VN" sz="1800" dirty="0">
                <a:solidFill>
                  <a:prstClr val="black"/>
                </a:solidFill>
                <a:latin typeface="Calibri" pitchFamily="34" charset="0"/>
                <a:cs typeface="Calibri" pitchFamily="34" charset="0"/>
              </a:rPr>
              <a:t>/</a:t>
            </a:r>
            <a:r>
              <a:rPr lang="vi-VN" sz="1800" b="1" dirty="0">
                <a:solidFill>
                  <a:prstClr val="black"/>
                </a:solidFill>
                <a:latin typeface="Calibri" pitchFamily="34" charset="0"/>
                <a:cs typeface="Calibri" pitchFamily="34" charset="0"/>
              </a:rPr>
              <a:t> comună</a:t>
            </a:r>
            <a:r>
              <a:rPr lang="vi-VN" sz="1800" dirty="0">
                <a:solidFill>
                  <a:prstClr val="black"/>
                </a:solidFill>
                <a:latin typeface="Calibri" pitchFamily="34" charset="0"/>
                <a:cs typeface="Calibri" pitchFamily="34" charset="0"/>
              </a:rPr>
              <a:t>, pentru investiții  care vizează înființarea infrastructurii apă și apă uzată și </a:t>
            </a:r>
            <a:r>
              <a:rPr lang="vi-VN" sz="1800" b="1" dirty="0">
                <a:solidFill>
                  <a:prstClr val="black"/>
                </a:solidFill>
                <a:latin typeface="Calibri" pitchFamily="34" charset="0"/>
                <a:cs typeface="Calibri" pitchFamily="34" charset="0"/>
              </a:rPr>
              <a:t>1.500.000 euro </a:t>
            </a:r>
            <a:r>
              <a:rPr lang="vi-VN" sz="1800" dirty="0">
                <a:solidFill>
                  <a:prstClr val="black"/>
                </a:solidFill>
                <a:latin typeface="Calibri" pitchFamily="34" charset="0"/>
                <a:cs typeface="Calibri" pitchFamily="34" charset="0"/>
              </a:rPr>
              <a:t>pentru extinderea acestei infrastructuri;</a:t>
            </a:r>
            <a:br>
              <a:rPr lang="vi-VN" sz="1800" dirty="0">
                <a:solidFill>
                  <a:prstClr val="black"/>
                </a:solidFill>
                <a:latin typeface="Calibri" pitchFamily="34" charset="0"/>
                <a:cs typeface="Calibri" pitchFamily="34" charset="0"/>
              </a:rPr>
            </a:br>
            <a:r>
              <a:rPr lang="ro-RO" sz="1800" dirty="0">
                <a:solidFill>
                  <a:prstClr val="black"/>
                </a:solidFill>
                <a:latin typeface="Calibri" pitchFamily="34" charset="0"/>
                <a:cs typeface="Calibri" pitchFamily="34" charset="0"/>
              </a:rPr>
              <a:t>-</a:t>
            </a:r>
            <a:r>
              <a:rPr lang="vi-VN" sz="1800" dirty="0">
                <a:solidFill>
                  <a:prstClr val="black"/>
                </a:solidFill>
                <a:latin typeface="Calibri" pitchFamily="34" charset="0"/>
                <a:cs typeface="Calibri" pitchFamily="34" charset="0"/>
              </a:rPr>
              <a:t>	</a:t>
            </a:r>
            <a:r>
              <a:rPr lang="vi-VN" sz="1800" b="1" dirty="0">
                <a:solidFill>
                  <a:prstClr val="black"/>
                </a:solidFill>
                <a:latin typeface="Calibri" pitchFamily="34" charset="0"/>
                <a:cs typeface="Calibri" pitchFamily="34" charset="0"/>
              </a:rPr>
              <a:t>500.000 Euro</a:t>
            </a:r>
            <a:r>
              <a:rPr lang="vi-VN" sz="1800" dirty="0">
                <a:solidFill>
                  <a:prstClr val="black"/>
                </a:solidFill>
                <a:latin typeface="Calibri" pitchFamily="34" charset="0"/>
                <a:cs typeface="Calibri" pitchFamily="34" charset="0"/>
              </a:rPr>
              <a:t>, pentru proiectele de infrastructură </a:t>
            </a:r>
            <a:r>
              <a:rPr lang="vi-VN" sz="1800" dirty="0" smtClean="0">
                <a:solidFill>
                  <a:prstClr val="black"/>
                </a:solidFill>
                <a:latin typeface="Calibri" pitchFamily="34" charset="0"/>
                <a:cs typeface="Calibri" pitchFamily="34" charset="0"/>
              </a:rPr>
              <a:t>educațională/socială; </a:t>
            </a:r>
            <a:r>
              <a:rPr lang="vi-VN" sz="1800" dirty="0">
                <a:solidFill>
                  <a:prstClr val="black"/>
                </a:solidFill>
                <a:latin typeface="Calibri" pitchFamily="34" charset="0"/>
                <a:cs typeface="Calibri" pitchFamily="34" charset="0"/>
              </a:rPr>
              <a:t/>
            </a:r>
            <a:br>
              <a:rPr lang="vi-VN" sz="1800" dirty="0">
                <a:solidFill>
                  <a:prstClr val="black"/>
                </a:solidFill>
                <a:latin typeface="Calibri" pitchFamily="34" charset="0"/>
                <a:cs typeface="Calibri" pitchFamily="34" charset="0"/>
              </a:rPr>
            </a:br>
            <a:r>
              <a:rPr lang="ro-RO" sz="1800" dirty="0">
                <a:solidFill>
                  <a:prstClr val="black"/>
                </a:solidFill>
                <a:latin typeface="Calibri" pitchFamily="34" charset="0"/>
                <a:cs typeface="Calibri" pitchFamily="34" charset="0"/>
              </a:rPr>
              <a:t>-</a:t>
            </a:r>
            <a:r>
              <a:rPr lang="vi-VN" sz="1800" dirty="0">
                <a:solidFill>
                  <a:prstClr val="black"/>
                </a:solidFill>
                <a:latin typeface="Calibri" pitchFamily="34" charset="0"/>
                <a:cs typeface="Calibri" pitchFamily="34" charset="0"/>
              </a:rPr>
              <a:t>	</a:t>
            </a:r>
            <a:r>
              <a:rPr lang="vi-VN" sz="1800" b="1" dirty="0">
                <a:solidFill>
                  <a:prstClr val="black"/>
                </a:solidFill>
                <a:latin typeface="Calibri" pitchFamily="34" charset="0"/>
                <a:cs typeface="Calibri" pitchFamily="34" charset="0"/>
              </a:rPr>
              <a:t>4.000.000 eu</a:t>
            </a:r>
            <a:r>
              <a:rPr lang="vi-VN" sz="1800" dirty="0">
                <a:solidFill>
                  <a:prstClr val="black"/>
                </a:solidFill>
                <a:latin typeface="Calibri" pitchFamily="34" charset="0"/>
                <a:cs typeface="Calibri" pitchFamily="34" charset="0"/>
              </a:rPr>
              <a:t>ro, pentru proiectele </a:t>
            </a:r>
            <a:r>
              <a:rPr lang="vi-VN" sz="1800" dirty="0" smtClean="0">
                <a:solidFill>
                  <a:prstClr val="black"/>
                </a:solidFill>
                <a:latin typeface="Calibri" pitchFamily="34" charset="0"/>
                <a:cs typeface="Calibri" pitchFamily="34" charset="0"/>
              </a:rPr>
              <a:t>colective</a:t>
            </a:r>
            <a:r>
              <a:rPr lang="ro-RO" sz="1800" dirty="0" smtClean="0">
                <a:solidFill>
                  <a:prstClr val="black"/>
                </a:solidFill>
                <a:latin typeface="Calibri" pitchFamily="34" charset="0"/>
                <a:cs typeface="Calibri" pitchFamily="34" charset="0"/>
              </a:rPr>
              <a:t> </a:t>
            </a:r>
            <a:r>
              <a:rPr lang="vi-VN" sz="1800" dirty="0" smtClean="0">
                <a:solidFill>
                  <a:prstClr val="black"/>
                </a:solidFill>
                <a:latin typeface="Calibri" pitchFamily="34" charset="0"/>
                <a:cs typeface="Calibri" pitchFamily="34" charset="0"/>
              </a:rPr>
              <a:t>care </a:t>
            </a:r>
            <a:r>
              <a:rPr lang="vi-VN" sz="1800" dirty="0">
                <a:solidFill>
                  <a:prstClr val="black"/>
                </a:solidFill>
                <a:latin typeface="Calibri" pitchFamily="34" charset="0"/>
                <a:cs typeface="Calibri" pitchFamily="34" charset="0"/>
              </a:rPr>
              <a:t>vizează mai multe comune (ADI din care fac parte comune) </a:t>
            </a:r>
            <a:r>
              <a:rPr lang="vi-VN" sz="1800" dirty="0" smtClean="0">
                <a:solidFill>
                  <a:prstClr val="black"/>
                </a:solidFill>
                <a:latin typeface="Calibri" pitchFamily="34" charset="0"/>
                <a:cs typeface="Calibri" pitchFamily="34" charset="0"/>
              </a:rPr>
              <a:t>fără </a:t>
            </a:r>
            <a:r>
              <a:rPr lang="vi-VN" sz="1800" dirty="0">
                <a:solidFill>
                  <a:prstClr val="black"/>
                </a:solidFill>
                <a:latin typeface="Calibri" pitchFamily="34" charset="0"/>
                <a:cs typeface="Calibri" pitchFamily="34" charset="0"/>
              </a:rPr>
              <a:t>a depăși valoarea maximă /comună/tip de sprijin.</a:t>
            </a:r>
            <a:br>
              <a:rPr lang="vi-VN" sz="1800" dirty="0">
                <a:solidFill>
                  <a:prstClr val="black"/>
                </a:solidFill>
                <a:latin typeface="Calibri" pitchFamily="34" charset="0"/>
                <a:cs typeface="Calibri" pitchFamily="34" charset="0"/>
              </a:rPr>
            </a:br>
            <a:r>
              <a:rPr lang="ro-RO" sz="1800" dirty="0">
                <a:solidFill>
                  <a:prstClr val="black"/>
                </a:solidFill>
                <a:latin typeface="Calibri" pitchFamily="34" charset="0"/>
                <a:cs typeface="Calibri" pitchFamily="34" charset="0"/>
              </a:rPr>
              <a:t/>
            </a:r>
            <a:br>
              <a:rPr lang="ro-RO" sz="1800" dirty="0">
                <a:solidFill>
                  <a:prstClr val="black"/>
                </a:solidFill>
                <a:latin typeface="Calibri" pitchFamily="34" charset="0"/>
                <a:cs typeface="Calibri" pitchFamily="34" charset="0"/>
              </a:rPr>
            </a:br>
            <a:r>
              <a:rPr lang="vi-VN" sz="1800" dirty="0">
                <a:solidFill>
                  <a:prstClr val="black"/>
                </a:solidFill>
                <a:latin typeface="Calibri" pitchFamily="34" charset="0"/>
                <a:cs typeface="Calibri" pitchFamily="34" charset="0"/>
              </a:rPr>
              <a:t>Sprijinul public nerambursabil acordat în cadrul acestei submăsuri va fi de max. 80% din totalul cheltuielilor eligibile pentru proiectele generatoare de profit aplicate de ONG-uri care vizează infrastructura educațională (</a:t>
            </a:r>
            <a:r>
              <a:rPr lang="vi-VN" sz="1800" dirty="0" smtClean="0">
                <a:solidFill>
                  <a:prstClr val="black"/>
                </a:solidFill>
                <a:latin typeface="Calibri" pitchFamily="34" charset="0"/>
                <a:cs typeface="Calibri" pitchFamily="34" charset="0"/>
              </a:rPr>
              <a:t>gr</a:t>
            </a:r>
            <a:r>
              <a:rPr lang="ro-RO" sz="1800" dirty="0" smtClean="0">
                <a:solidFill>
                  <a:prstClr val="black"/>
                </a:solidFill>
                <a:latin typeface="Calibri" pitchFamily="34" charset="0"/>
                <a:cs typeface="Calibri" pitchFamily="34" charset="0"/>
              </a:rPr>
              <a:t>ă</a:t>
            </a:r>
            <a:r>
              <a:rPr lang="vi-VN" sz="1800" dirty="0" smtClean="0">
                <a:solidFill>
                  <a:prstClr val="black"/>
                </a:solidFill>
                <a:latin typeface="Calibri" pitchFamily="34" charset="0"/>
                <a:cs typeface="Calibri" pitchFamily="34" charset="0"/>
              </a:rPr>
              <a:t>dinițe</a:t>
            </a:r>
            <a:r>
              <a:rPr lang="vi-VN" sz="1800" dirty="0">
                <a:solidFill>
                  <a:prstClr val="black"/>
                </a:solidFill>
                <a:latin typeface="Calibri" pitchFamily="34" charset="0"/>
                <a:cs typeface="Calibri" pitchFamily="34" charset="0"/>
              </a:rPr>
              <a:t>)  și socială (afterschool) și nu va depăși 100.000 euro</a:t>
            </a:r>
            <a:r>
              <a:rPr lang="vi-VN" sz="1800" dirty="0" smtClean="0">
                <a:solidFill>
                  <a:prstClr val="black"/>
                </a:solidFill>
                <a:latin typeface="Calibri" pitchFamily="34" charset="0"/>
                <a:cs typeface="Calibri" pitchFamily="34" charset="0"/>
              </a:rPr>
              <a:t>.</a:t>
            </a:r>
            <a:r>
              <a:rPr lang="ro-RO" sz="1800" dirty="0" smtClean="0">
                <a:solidFill>
                  <a:prstClr val="black"/>
                </a:solidFill>
                <a:latin typeface="Calibri" pitchFamily="34" charset="0"/>
                <a:cs typeface="Calibri" pitchFamily="34" charset="0"/>
              </a:rPr>
              <a:t/>
            </a:r>
            <a:br>
              <a:rPr lang="ro-RO" sz="1800" dirty="0" smtClean="0">
                <a:solidFill>
                  <a:prstClr val="black"/>
                </a:solidFill>
                <a:latin typeface="Calibri" pitchFamily="34" charset="0"/>
                <a:cs typeface="Calibri" pitchFamily="34" charset="0"/>
              </a:rPr>
            </a:br>
            <a:r>
              <a:rPr lang="ro-RO" sz="1800" dirty="0">
                <a:solidFill>
                  <a:prstClr val="black"/>
                </a:solidFill>
                <a:latin typeface="Calibri" pitchFamily="34" charset="0"/>
                <a:cs typeface="Calibri" pitchFamily="34" charset="0"/>
              </a:rPr>
              <a:t/>
            </a:r>
            <a:br>
              <a:rPr lang="ro-RO" sz="1800" dirty="0">
                <a:solidFill>
                  <a:prstClr val="black"/>
                </a:solidFill>
                <a:latin typeface="Calibri" pitchFamily="34" charset="0"/>
                <a:cs typeface="Calibri" pitchFamily="34" charset="0"/>
              </a:rPr>
            </a:br>
            <a:r>
              <a:rPr lang="vi-VN" sz="1800" dirty="0">
                <a:solidFill>
                  <a:prstClr val="black"/>
                </a:solidFill>
                <a:latin typeface="Calibri" pitchFamily="34" charset="0"/>
                <a:cs typeface="Calibri" pitchFamily="34" charset="0"/>
              </a:rPr>
              <a:t>Alocarea financiară a submăsurii 7.2. Investiţii în crearea și modernizarea infrastructurii de bază la scară mică este de 85% din alocarea totală a măsurii, cu alocări distincte și sesiuni specifice pe tipuri de infrastructură.</a:t>
            </a:r>
            <a:br>
              <a:rPr lang="vi-VN" sz="1800" dirty="0">
                <a:solidFill>
                  <a:prstClr val="black"/>
                </a:solidFill>
                <a:latin typeface="Calibri" pitchFamily="34" charset="0"/>
                <a:cs typeface="Calibri" pitchFamily="34" charset="0"/>
              </a:rPr>
            </a:br>
            <a:r>
              <a:rPr lang="ro-RO" sz="1800" b="1" dirty="0">
                <a:solidFill>
                  <a:srgbClr val="78B832"/>
                </a:solidFill>
                <a:latin typeface="Calibri" pitchFamily="34" charset="0"/>
                <a:cs typeface="Calibri" pitchFamily="34" charset="0"/>
              </a:rPr>
              <a:t/>
            </a:r>
            <a:br>
              <a:rPr lang="ro-RO" sz="1800" b="1" dirty="0">
                <a:solidFill>
                  <a:srgbClr val="78B832"/>
                </a:solidFill>
                <a:latin typeface="Calibri" pitchFamily="34" charset="0"/>
                <a:cs typeface="Calibri" pitchFamily="34" charset="0"/>
              </a:rPr>
            </a:br>
            <a:endParaRPr lang="ro-RO" sz="1500" dirty="0">
              <a:solidFill>
                <a:schemeClr val="tx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sz="1200"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MĂSURI</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1388" y="374567"/>
            <a:ext cx="1442227" cy="103820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16</a:t>
            </a:fld>
            <a:endParaRPr lang="ro-RO"/>
          </a:p>
        </p:txBody>
      </p:sp>
    </p:spTree>
    <p:extLst>
      <p:ext uri="{BB962C8B-B14F-4D97-AF65-F5344CB8AC3E}">
        <p14:creationId xmlns:p14="http://schemas.microsoft.com/office/powerpoint/2010/main" val="2435309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79112"/>
            <a:ext cx="972000"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395536" y="1335138"/>
            <a:ext cx="8536447" cy="5478238"/>
          </a:xfrm>
        </p:spPr>
        <p:txBody>
          <a:bodyPr numCol="1" anchor="t">
            <a:normAutofit fontScale="90000"/>
          </a:bodyPr>
          <a:lstStyle/>
          <a:p>
            <a:pPr>
              <a:tabLst>
                <a:tab pos="88900" algn="l"/>
              </a:tabLst>
            </a:pPr>
            <a:r>
              <a:rPr lang="ro-RO" sz="1800" b="1"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M7</a:t>
            </a:r>
            <a:r>
              <a:rPr lang="vi-VN" sz="1800" b="1" dirty="0">
                <a:solidFill>
                  <a:srgbClr val="1F4AA1"/>
                </a:solidFill>
                <a:latin typeface="Calibri" pitchFamily="34" charset="0"/>
                <a:cs typeface="Calibri" pitchFamily="34" charset="0"/>
              </a:rPr>
              <a:t>. (Art. 20) - Servicii de bază şi reînnoirea satelor în zonele </a:t>
            </a:r>
            <a:r>
              <a:rPr lang="vi-VN" sz="1800" b="1" dirty="0" smtClean="0">
                <a:solidFill>
                  <a:srgbClr val="1F4AA1"/>
                </a:solidFill>
                <a:latin typeface="Calibri" pitchFamily="34" charset="0"/>
                <a:cs typeface="Calibri" pitchFamily="34" charset="0"/>
              </a:rPr>
              <a:t>rurale</a:t>
            </a:r>
            <a:r>
              <a:rPr lang="vi-VN" sz="1800" b="1" dirty="0">
                <a:solidFill>
                  <a:srgbClr val="78B832"/>
                </a:solidFill>
                <a:latin typeface="Calibri" pitchFamily="34" charset="0"/>
                <a:cs typeface="Calibri" pitchFamily="34" charset="0"/>
              </a:rPr>
              <a:t/>
            </a:r>
            <a:br>
              <a:rPr lang="vi-VN" sz="1800" b="1" dirty="0">
                <a:solidFill>
                  <a:srgbClr val="78B832"/>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t>
            </a:r>
            <a:r>
              <a:rPr lang="it-IT" sz="1700" b="1" dirty="0" smtClean="0">
                <a:solidFill>
                  <a:srgbClr val="1F4AA1"/>
                </a:solidFill>
                <a:latin typeface="Calibri" pitchFamily="34" charset="0"/>
                <a:cs typeface="Calibri" pitchFamily="34" charset="0"/>
              </a:rPr>
              <a:t>Sub-măsura </a:t>
            </a:r>
            <a:r>
              <a:rPr lang="it-IT" sz="1700" b="1" dirty="0">
                <a:solidFill>
                  <a:srgbClr val="1F4AA1"/>
                </a:solidFill>
                <a:latin typeface="Calibri" pitchFamily="34" charset="0"/>
                <a:cs typeface="Calibri" pitchFamily="34" charset="0"/>
              </a:rPr>
              <a:t>7.6 “Investiţii asociate cu protejarea patrimoniului cultural</a:t>
            </a:r>
            <a:r>
              <a:rPr lang="it-IT" sz="1700" b="1" dirty="0" smtClean="0">
                <a:solidFill>
                  <a:srgbClr val="1F4AA1"/>
                </a:solidFill>
                <a:latin typeface="Calibri" pitchFamily="34" charset="0"/>
                <a:cs typeface="Calibri" pitchFamily="34" charset="0"/>
              </a:rPr>
              <a:t>”</a:t>
            </a:r>
            <a:r>
              <a:rPr lang="ro-RO" sz="1700" b="1" dirty="0" smtClean="0">
                <a:solidFill>
                  <a:srgbClr val="1F4AA1"/>
                </a:solidFill>
                <a:latin typeface="Calibri" pitchFamily="34" charset="0"/>
                <a:cs typeface="Calibri" pitchFamily="34" charset="0"/>
              </a:rPr>
              <a:t> - </a:t>
            </a:r>
            <a:r>
              <a:rPr lang="ro-RO" sz="1700" b="1" dirty="0" smtClean="0">
                <a:solidFill>
                  <a:srgbClr val="82C836"/>
                </a:solidFill>
                <a:latin typeface="Calibri" pitchFamily="34" charset="0"/>
                <a:cs typeface="Calibri" pitchFamily="34" charset="0"/>
              </a:rPr>
              <a:t>Alocarea FEADR 165,09 </a:t>
            </a:r>
            <a:r>
              <a:rPr lang="ro-RO" sz="1700" b="1" dirty="0">
                <a:solidFill>
                  <a:srgbClr val="82C836"/>
                </a:solidFill>
                <a:latin typeface="Calibri" pitchFamily="34" charset="0"/>
                <a:cs typeface="Calibri" pitchFamily="34" charset="0"/>
              </a:rPr>
              <a:t>mil Euro</a:t>
            </a:r>
            <a:r>
              <a:rPr lang="ro-RO" sz="1700" b="1" dirty="0" smtClean="0">
                <a:solidFill>
                  <a:srgbClr val="1F4AA1"/>
                </a:solidFill>
                <a:latin typeface="Calibri" pitchFamily="34" charset="0"/>
                <a:cs typeface="Calibri" pitchFamily="34" charset="0"/>
              </a:rPr>
              <a:t/>
            </a:r>
            <a:br>
              <a:rPr lang="ro-RO" sz="1700" b="1" dirty="0" smtClean="0">
                <a:solidFill>
                  <a:srgbClr val="1F4AA1"/>
                </a:solidFill>
                <a:latin typeface="Calibri" pitchFamily="34" charset="0"/>
                <a:cs typeface="Calibri" pitchFamily="34" charset="0"/>
              </a:rPr>
            </a:br>
            <a:r>
              <a:rPr lang="ro-RO" sz="700" b="1" dirty="0">
                <a:solidFill>
                  <a:srgbClr val="82C836"/>
                </a:solidFill>
                <a:latin typeface="Calibri" pitchFamily="34" charset="0"/>
                <a:cs typeface="Calibri" pitchFamily="34" charset="0"/>
              </a:rPr>
              <a:t> </a:t>
            </a:r>
            <a:r>
              <a:rPr lang="ro-RO" sz="700" b="1" dirty="0" smtClean="0">
                <a:solidFill>
                  <a:srgbClr val="82C836"/>
                </a:solidFill>
                <a:latin typeface="Calibri" pitchFamily="34" charset="0"/>
                <a:cs typeface="Calibri" pitchFamily="34" charset="0"/>
              </a:rPr>
              <a:t>                                                                                                                                                                                          </a:t>
            </a:r>
            <a:r>
              <a:rPr lang="ro-RO" sz="1600" dirty="0">
                <a:solidFill>
                  <a:srgbClr val="1F4AA1"/>
                </a:solidFill>
                <a:latin typeface="Calibri" pitchFamily="34" charset="0"/>
                <a:cs typeface="Calibri" pitchFamily="34" charset="0"/>
              </a:rPr>
              <a:t/>
            </a:r>
            <a:br>
              <a:rPr lang="ro-RO" sz="1600" dirty="0">
                <a:solidFill>
                  <a:srgbClr val="1F4AA1"/>
                </a:solidFill>
                <a:latin typeface="Calibri" pitchFamily="34" charset="0"/>
                <a:cs typeface="Calibri" pitchFamily="34" charset="0"/>
              </a:rPr>
            </a:br>
            <a:r>
              <a:rPr lang="ro-RO" sz="1800" dirty="0">
                <a:solidFill>
                  <a:srgbClr val="1F4AA1"/>
                </a:solidFill>
                <a:latin typeface="Calibri" pitchFamily="34" charset="0"/>
                <a:cs typeface="Calibri" pitchFamily="34" charset="0"/>
              </a:rPr>
              <a:t>Beneficiari</a:t>
            </a:r>
            <a:r>
              <a:rPr lang="ro-RO" sz="1800" dirty="0">
                <a:solidFill>
                  <a:prstClr val="black"/>
                </a:solidFill>
                <a:latin typeface="Calibri" pitchFamily="34" charset="0"/>
                <a:cs typeface="Calibri" pitchFamily="34" charset="0"/>
              </a:rPr>
              <a:t/>
            </a:r>
            <a:br>
              <a:rPr lang="ro-RO" sz="1800" dirty="0">
                <a:solidFill>
                  <a:prstClr val="black"/>
                </a:solidFill>
                <a:latin typeface="Calibri" pitchFamily="34" charset="0"/>
                <a:cs typeface="Calibri" pitchFamily="34" charset="0"/>
              </a:rPr>
            </a:br>
            <a:r>
              <a:rPr lang="ro-RO" sz="1800" dirty="0">
                <a:solidFill>
                  <a:prstClr val="black"/>
                </a:solidFill>
                <a:latin typeface="Calibri" pitchFamily="34" charset="0"/>
                <a:cs typeface="Calibri" pitchFamily="34" charset="0"/>
              </a:rPr>
              <a:t>- </a:t>
            </a:r>
            <a:r>
              <a:rPr lang="ro-RO" sz="1800" dirty="0" smtClean="0">
                <a:solidFill>
                  <a:prstClr val="black"/>
                </a:solidFill>
                <a:latin typeface="Calibri" pitchFamily="34" charset="0"/>
                <a:cs typeface="Calibri" pitchFamily="34" charset="0"/>
              </a:rPr>
              <a:t>comunele</a:t>
            </a:r>
            <a:r>
              <a:rPr lang="ro-RO" sz="1800" dirty="0">
                <a:solidFill>
                  <a:prstClr val="black"/>
                </a:solidFill>
                <a:latin typeface="Calibri" pitchFamily="34" charset="0"/>
                <a:cs typeface="Calibri" pitchFamily="34" charset="0"/>
              </a:rPr>
              <a:t/>
            </a:r>
            <a:br>
              <a:rPr lang="ro-RO" sz="1800" dirty="0">
                <a:solidFill>
                  <a:prstClr val="black"/>
                </a:solidFill>
                <a:latin typeface="Calibri" pitchFamily="34" charset="0"/>
                <a:cs typeface="Calibri" pitchFamily="34" charset="0"/>
              </a:rPr>
            </a:br>
            <a:r>
              <a:rPr lang="ro-RO" sz="1800" dirty="0">
                <a:solidFill>
                  <a:prstClr val="black"/>
                </a:solidFill>
                <a:latin typeface="Calibri" pitchFamily="34" charset="0"/>
                <a:cs typeface="Calibri" pitchFamily="34" charset="0"/>
              </a:rPr>
              <a:t>- ONG-uri</a:t>
            </a:r>
            <a:br>
              <a:rPr lang="ro-RO" sz="1800" dirty="0">
                <a:solidFill>
                  <a:prstClr val="black"/>
                </a:solidFill>
                <a:latin typeface="Calibri" pitchFamily="34" charset="0"/>
                <a:cs typeface="Calibri" pitchFamily="34" charset="0"/>
              </a:rPr>
            </a:br>
            <a:r>
              <a:rPr lang="ro-RO" sz="1800" dirty="0">
                <a:solidFill>
                  <a:prstClr val="black"/>
                </a:solidFill>
                <a:latin typeface="Calibri" pitchFamily="34" charset="0"/>
                <a:cs typeface="Calibri" pitchFamily="34" charset="0"/>
              </a:rPr>
              <a:t>- unități de cult</a:t>
            </a:r>
            <a:br>
              <a:rPr lang="ro-RO" sz="1800" dirty="0">
                <a:solidFill>
                  <a:prstClr val="black"/>
                </a:solidFill>
                <a:latin typeface="Calibri" pitchFamily="34" charset="0"/>
                <a:cs typeface="Calibri" pitchFamily="34" charset="0"/>
              </a:rPr>
            </a:br>
            <a:r>
              <a:rPr lang="ro-RO" sz="1800" dirty="0">
                <a:solidFill>
                  <a:prstClr val="black"/>
                </a:solidFill>
                <a:latin typeface="Calibri" pitchFamily="34" charset="0"/>
                <a:cs typeface="Calibri" pitchFamily="34" charset="0"/>
              </a:rPr>
              <a:t>- persoane fizice autorizate și societăți comerciale care dețin în administrare obiective de patrimoniu cultural de clasă </a:t>
            </a:r>
            <a:r>
              <a:rPr lang="en-US" sz="1800" dirty="0">
                <a:solidFill>
                  <a:prstClr val="black"/>
                </a:solidFill>
                <a:latin typeface="Calibri" pitchFamily="34" charset="0"/>
                <a:cs typeface="Calibri" pitchFamily="34" charset="0"/>
              </a:rPr>
              <a:t> </a:t>
            </a:r>
            <a:r>
              <a:rPr lang="ro-RO" sz="1800" dirty="0">
                <a:solidFill>
                  <a:prstClr val="black"/>
                </a:solidFill>
                <a:latin typeface="Calibri" pitchFamily="34" charset="0"/>
                <a:cs typeface="Calibri" pitchFamily="34" charset="0"/>
              </a:rPr>
              <a:t>B, de utilitate publică</a:t>
            </a:r>
            <a:r>
              <a:rPr lang="ro-RO" sz="1800" dirty="0" smtClean="0">
                <a:solidFill>
                  <a:prstClr val="black"/>
                </a:solidFill>
                <a:latin typeface="Calibri" pitchFamily="34" charset="0"/>
                <a:cs typeface="Calibri" pitchFamily="34" charset="0"/>
              </a:rPr>
              <a:t>.</a:t>
            </a:r>
            <a:r>
              <a:rPr lang="vi-VN" sz="1800" dirty="0">
                <a:solidFill>
                  <a:srgbClr val="1F4AA1"/>
                </a:solidFill>
                <a:latin typeface="Calibri" pitchFamily="34" charset="0"/>
                <a:cs typeface="Calibri" pitchFamily="34" charset="0"/>
              </a:rPr>
              <a:t/>
            </a:r>
            <a:br>
              <a:rPr lang="vi-VN" sz="1800" dirty="0">
                <a:solidFill>
                  <a:srgbClr val="1F4AA1"/>
                </a:solidFill>
                <a:latin typeface="Calibri" pitchFamily="34" charset="0"/>
                <a:cs typeface="Calibri" pitchFamily="34" charset="0"/>
              </a:rPr>
            </a:br>
            <a:r>
              <a:rPr lang="vi-VN" sz="1800" dirty="0">
                <a:solidFill>
                  <a:srgbClr val="1F4AA1"/>
                </a:solidFill>
                <a:latin typeface="Calibri" pitchFamily="34" charset="0"/>
                <a:cs typeface="Calibri" pitchFamily="34" charset="0"/>
              </a:rPr>
              <a:t>Tipul sprijinului</a:t>
            </a:r>
            <a:br>
              <a:rPr lang="vi-VN" sz="1800" dirty="0">
                <a:solidFill>
                  <a:srgbClr val="1F4AA1"/>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a:t>
            </a:r>
            <a:r>
              <a:rPr lang="vi-VN" sz="1800" dirty="0" smtClean="0">
                <a:solidFill>
                  <a:prstClr val="black"/>
                </a:solidFill>
                <a:latin typeface="Calibri" pitchFamily="34" charset="0"/>
                <a:cs typeface="Calibri" pitchFamily="34" charset="0"/>
              </a:rPr>
              <a:t> </a:t>
            </a:r>
            <a:r>
              <a:rPr lang="vi-VN" sz="1800" dirty="0">
                <a:solidFill>
                  <a:prstClr val="black"/>
                </a:solidFill>
                <a:latin typeface="Calibri" pitchFamily="34" charset="0"/>
                <a:cs typeface="Calibri" pitchFamily="34" charset="0"/>
              </a:rPr>
              <a:t>restaurarea, conservarea, și dotarea clădirilor/monumentelor din patrimoniul cultural imobil de interes local de clasă B; </a:t>
            </a:r>
            <a:br>
              <a:rPr lang="vi-VN" sz="1800" dirty="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a:t>
            </a:r>
            <a:r>
              <a:rPr lang="vi-VN" sz="1800" dirty="0" smtClean="0">
                <a:solidFill>
                  <a:prstClr val="black"/>
                </a:solidFill>
                <a:latin typeface="Calibri" pitchFamily="34" charset="0"/>
                <a:cs typeface="Calibri" pitchFamily="34" charset="0"/>
              </a:rPr>
              <a:t> </a:t>
            </a:r>
            <a:r>
              <a:rPr lang="vi-VN" sz="1800" dirty="0">
                <a:solidFill>
                  <a:prstClr val="black"/>
                </a:solidFill>
                <a:latin typeface="Calibri" pitchFamily="34" charset="0"/>
                <a:cs typeface="Calibri" pitchFamily="34" charset="0"/>
              </a:rPr>
              <a:t>construcția, extinderea și/sau modernizarea drumurilor de acces ale așezămintelor monahale de clasă B; </a:t>
            </a:r>
            <a:br>
              <a:rPr lang="vi-VN" sz="1800" dirty="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a:t>
            </a:r>
            <a:r>
              <a:rPr lang="vi-VN" sz="1800" dirty="0" smtClean="0">
                <a:solidFill>
                  <a:prstClr val="black"/>
                </a:solidFill>
                <a:latin typeface="Calibri" pitchFamily="34" charset="0"/>
                <a:cs typeface="Calibri" pitchFamily="34" charset="0"/>
              </a:rPr>
              <a:t> </a:t>
            </a:r>
            <a:r>
              <a:rPr lang="vi-VN" sz="1800" dirty="0">
                <a:solidFill>
                  <a:prstClr val="black"/>
                </a:solidFill>
                <a:latin typeface="Calibri" pitchFamily="34" charset="0"/>
                <a:cs typeface="Calibri" pitchFamily="34" charset="0"/>
              </a:rPr>
              <a:t>restaurarea, conservarea și /sau dotarea așezămintelor monahale de clasă B;</a:t>
            </a:r>
            <a:br>
              <a:rPr lang="vi-VN" sz="1800" dirty="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a:t>
            </a:r>
            <a:r>
              <a:rPr lang="vi-VN" sz="1800" dirty="0" smtClean="0">
                <a:solidFill>
                  <a:prstClr val="black"/>
                </a:solidFill>
                <a:latin typeface="Calibri" pitchFamily="34" charset="0"/>
                <a:cs typeface="Calibri" pitchFamily="34" charset="0"/>
              </a:rPr>
              <a:t> </a:t>
            </a:r>
            <a:r>
              <a:rPr lang="vi-VN" sz="1800" dirty="0">
                <a:solidFill>
                  <a:prstClr val="black"/>
                </a:solidFill>
                <a:latin typeface="Calibri" pitchFamily="34" charset="0"/>
                <a:cs typeface="Calibri" pitchFamily="34" charset="0"/>
              </a:rPr>
              <a:t>modernizarea, renovarea și/sau dotarea așezămintelor culturale (cămine culturale).</a:t>
            </a:r>
            <a:br>
              <a:rPr lang="vi-VN" sz="1800" dirty="0">
                <a:solidFill>
                  <a:prstClr val="black"/>
                </a:solidFill>
                <a:latin typeface="Calibri" pitchFamily="34" charset="0"/>
                <a:cs typeface="Calibri" pitchFamily="34" charset="0"/>
              </a:rPr>
            </a:br>
            <a:r>
              <a:rPr lang="vi-VN" sz="1000" dirty="0">
                <a:solidFill>
                  <a:srgbClr val="1F4AA1"/>
                </a:solidFill>
                <a:latin typeface="Calibri" pitchFamily="34" charset="0"/>
                <a:cs typeface="Calibri" pitchFamily="34" charset="0"/>
              </a:rPr>
              <a:t/>
            </a:r>
            <a:br>
              <a:rPr lang="vi-VN" sz="1000" dirty="0">
                <a:solidFill>
                  <a:srgbClr val="1F4AA1"/>
                </a:solidFill>
                <a:latin typeface="Calibri" pitchFamily="34" charset="0"/>
                <a:cs typeface="Calibri" pitchFamily="34" charset="0"/>
              </a:rPr>
            </a:br>
            <a:r>
              <a:rPr lang="vi-VN" sz="1800" dirty="0">
                <a:solidFill>
                  <a:srgbClr val="1F4AA1"/>
                </a:solidFill>
                <a:latin typeface="Calibri" pitchFamily="34" charset="0"/>
                <a:cs typeface="Calibri" pitchFamily="34" charset="0"/>
              </a:rPr>
              <a:t>Sume și rate de sprijin aplicabile</a:t>
            </a:r>
            <a:r>
              <a:rPr lang="vi-VN" sz="1800" b="1" dirty="0">
                <a:solidFill>
                  <a:prstClr val="black"/>
                </a:solidFill>
                <a:latin typeface="Calibri" pitchFamily="34" charset="0"/>
                <a:cs typeface="Calibri" pitchFamily="34" charset="0"/>
              </a:rPr>
              <a:t/>
            </a:r>
            <a:br>
              <a:rPr lang="vi-VN" sz="1800" b="1" dirty="0">
                <a:solidFill>
                  <a:prstClr val="black"/>
                </a:solidFill>
                <a:latin typeface="Calibri" pitchFamily="34" charset="0"/>
                <a:cs typeface="Calibri" pitchFamily="34" charset="0"/>
              </a:rPr>
            </a:br>
            <a:r>
              <a:rPr lang="vi-VN" sz="1800" dirty="0">
                <a:solidFill>
                  <a:prstClr val="black"/>
                </a:solidFill>
                <a:latin typeface="Calibri" pitchFamily="34" charset="0"/>
                <a:cs typeface="Calibri" pitchFamily="34" charset="0"/>
              </a:rPr>
              <a:t>Sprijinul public nerambursabil acordat în cadrul acestei submăsuri va fi 100% din totalul cheltuielilor eligibile </a:t>
            </a:r>
            <a:r>
              <a:rPr lang="vi-VN" sz="1800" i="1" dirty="0">
                <a:solidFill>
                  <a:prstClr val="black"/>
                </a:solidFill>
                <a:latin typeface="Calibri" pitchFamily="34" charset="0"/>
                <a:cs typeface="Calibri" pitchFamily="34" charset="0"/>
              </a:rPr>
              <a:t>pentru </a:t>
            </a:r>
            <a:r>
              <a:rPr lang="vi-VN" sz="1800" i="1" u="sng" dirty="0">
                <a:solidFill>
                  <a:prstClr val="black"/>
                </a:solidFill>
                <a:latin typeface="Calibri" pitchFamily="34" charset="0"/>
                <a:cs typeface="Calibri" pitchFamily="34" charset="0"/>
              </a:rPr>
              <a:t>proiectele de utilitate publică, negeneratoare de profit</a:t>
            </a:r>
            <a:r>
              <a:rPr lang="vi-VN" sz="1800" dirty="0">
                <a:solidFill>
                  <a:prstClr val="black"/>
                </a:solidFill>
                <a:latin typeface="Calibri" pitchFamily="34" charset="0"/>
                <a:cs typeface="Calibri" pitchFamily="34" charset="0"/>
              </a:rPr>
              <a:t> și nu va depăși </a:t>
            </a:r>
            <a:r>
              <a:rPr lang="vi-VN" sz="1800" b="1" dirty="0">
                <a:solidFill>
                  <a:prstClr val="black"/>
                </a:solidFill>
                <a:latin typeface="Calibri" pitchFamily="34" charset="0"/>
                <a:cs typeface="Calibri" pitchFamily="34" charset="0"/>
              </a:rPr>
              <a:t>500.000 euro</a:t>
            </a:r>
            <a:r>
              <a:rPr lang="vi-VN" sz="1800" dirty="0">
                <a:solidFill>
                  <a:prstClr val="black"/>
                </a:solidFill>
                <a:latin typeface="Calibri" pitchFamily="34" charset="0"/>
                <a:cs typeface="Calibri" pitchFamily="34" charset="0"/>
              </a:rPr>
              <a:t>.</a:t>
            </a:r>
            <a:br>
              <a:rPr lang="vi-VN" sz="1800" dirty="0">
                <a:solidFill>
                  <a:prstClr val="black"/>
                </a:solidFill>
                <a:latin typeface="Calibri" pitchFamily="34" charset="0"/>
                <a:cs typeface="Calibri" pitchFamily="34" charset="0"/>
              </a:rPr>
            </a:br>
            <a:r>
              <a:rPr lang="vi-VN" sz="1800" dirty="0">
                <a:solidFill>
                  <a:prstClr val="black"/>
                </a:solidFill>
                <a:latin typeface="Calibri" pitchFamily="34" charset="0"/>
                <a:cs typeface="Calibri" pitchFamily="34" charset="0"/>
              </a:rPr>
              <a:t>Sprijinul public nerambursabil acordat în cadrul acestei submăsuri va fi 85% din totalul cheltuielilor eligibile </a:t>
            </a:r>
            <a:r>
              <a:rPr lang="vi-VN" sz="1800" i="1" u="sng" dirty="0">
                <a:solidFill>
                  <a:prstClr val="black"/>
                </a:solidFill>
                <a:latin typeface="Calibri" pitchFamily="34" charset="0"/>
                <a:cs typeface="Calibri" pitchFamily="34" charset="0"/>
              </a:rPr>
              <a:t>pentru proiectele generatoare de profit</a:t>
            </a:r>
            <a:r>
              <a:rPr lang="vi-VN" sz="1800" dirty="0">
                <a:solidFill>
                  <a:prstClr val="black"/>
                </a:solidFill>
                <a:latin typeface="Calibri" pitchFamily="34" charset="0"/>
                <a:cs typeface="Calibri" pitchFamily="34" charset="0"/>
              </a:rPr>
              <a:t> și nu va depăși </a:t>
            </a:r>
            <a:r>
              <a:rPr lang="vi-VN" sz="1800" b="1" dirty="0">
                <a:solidFill>
                  <a:prstClr val="black"/>
                </a:solidFill>
                <a:latin typeface="Calibri" pitchFamily="34" charset="0"/>
                <a:cs typeface="Calibri" pitchFamily="34" charset="0"/>
              </a:rPr>
              <a:t>200.000 euro</a:t>
            </a:r>
            <a:r>
              <a:rPr lang="vi-VN" sz="1800" dirty="0" smtClean="0">
                <a:solidFill>
                  <a:prstClr val="black"/>
                </a:solidFill>
                <a:latin typeface="Calibri" pitchFamily="34" charset="0"/>
                <a:cs typeface="Calibri" pitchFamily="34" charset="0"/>
              </a:rPr>
              <a:t>.</a:t>
            </a:r>
            <a:r>
              <a:rPr lang="ro-RO" sz="1800" dirty="0" smtClean="0">
                <a:solidFill>
                  <a:prstClr val="black"/>
                </a:solidFill>
                <a:latin typeface="Calibri" pitchFamily="34" charset="0"/>
                <a:cs typeface="Calibri" pitchFamily="34" charset="0"/>
              </a:rPr>
              <a:t/>
            </a:r>
            <a:br>
              <a:rPr lang="ro-RO" sz="1800" dirty="0" smtClean="0">
                <a:solidFill>
                  <a:prstClr val="black"/>
                </a:solidFill>
                <a:latin typeface="Calibri" pitchFamily="34" charset="0"/>
                <a:cs typeface="Calibri" pitchFamily="34" charset="0"/>
              </a:rPr>
            </a:br>
            <a:r>
              <a:rPr lang="vi-VN" sz="900" dirty="0">
                <a:solidFill>
                  <a:prstClr val="black"/>
                </a:solidFill>
                <a:latin typeface="Calibri" pitchFamily="34" charset="0"/>
                <a:cs typeface="Calibri" pitchFamily="34" charset="0"/>
              </a:rPr>
              <a:t/>
            </a:r>
            <a:br>
              <a:rPr lang="vi-VN" sz="900" dirty="0">
                <a:solidFill>
                  <a:prstClr val="black"/>
                </a:solidFill>
                <a:latin typeface="Calibri" pitchFamily="34" charset="0"/>
                <a:cs typeface="Calibri" pitchFamily="34" charset="0"/>
              </a:rPr>
            </a:br>
            <a:r>
              <a:rPr lang="vi-VN" sz="1800" dirty="0">
                <a:solidFill>
                  <a:prstClr val="black"/>
                </a:solidFill>
                <a:latin typeface="Calibri" pitchFamily="34" charset="0"/>
                <a:cs typeface="Calibri" pitchFamily="34" charset="0"/>
              </a:rPr>
              <a:t>Alocarea financiară a submăsurii 7.6. Investiţii asociate cu protejarea patrimoniului cultural este de  15% din alocarea totală a măsurii.</a:t>
            </a:r>
            <a:endParaRPr lang="ro-RO" sz="1800" dirty="0">
              <a:solidFill>
                <a:schemeClr val="tx1"/>
              </a:solidFill>
              <a:latin typeface="Calibri" pitchFamily="34" charset="0"/>
              <a:cs typeface="Calibri" pitchFamily="34" charset="0"/>
            </a:endParaRPr>
          </a:p>
        </p:txBody>
      </p:sp>
      <p:sp>
        <p:nvSpPr>
          <p:cNvPr id="9" name="Title 1"/>
          <p:cNvSpPr txBox="1">
            <a:spLocks/>
          </p:cNvSpPr>
          <p:nvPr/>
        </p:nvSpPr>
        <p:spPr>
          <a:xfrm>
            <a:off x="395536" y="252956"/>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sz="1400"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MĂSURI</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4873" y="404667"/>
            <a:ext cx="1224000" cy="88111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17</a:t>
            </a:fld>
            <a:endParaRPr lang="ro-RO"/>
          </a:p>
        </p:txBody>
      </p:sp>
    </p:spTree>
    <p:extLst>
      <p:ext uri="{BB962C8B-B14F-4D97-AF65-F5344CB8AC3E}">
        <p14:creationId xmlns:p14="http://schemas.microsoft.com/office/powerpoint/2010/main" val="2215827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19" y="375571"/>
            <a:ext cx="1008000"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79512" y="865980"/>
            <a:ext cx="8784976" cy="5947395"/>
          </a:xfrm>
        </p:spPr>
        <p:txBody>
          <a:bodyPr numCol="1" anchor="t">
            <a:normAutofit fontScale="90000"/>
          </a:bodyPr>
          <a:lstStyle/>
          <a:p>
            <a:pPr lvl="0"/>
            <a:r>
              <a:rPr lang="ro-RO" sz="1700" dirty="0" smtClean="0">
                <a:solidFill>
                  <a:srgbClr val="1F4AA1"/>
                </a:solidFill>
                <a:latin typeface="Calibri" pitchFamily="34" charset="0"/>
                <a:cs typeface="Calibri" pitchFamily="34" charset="0"/>
              </a:rPr>
              <a:t>                                                   </a:t>
            </a:r>
            <a:r>
              <a:rPr lang="vi-VN" sz="1700" b="1" dirty="0">
                <a:solidFill>
                  <a:srgbClr val="1D4697"/>
                </a:solidFill>
                <a:latin typeface="Calibri" pitchFamily="34" charset="0"/>
                <a:cs typeface="Calibri" pitchFamily="34" charset="0"/>
              </a:rPr>
              <a:t>M4. (Art. 17) - Investiţii în active fizice </a:t>
            </a:r>
            <a:br>
              <a:rPr lang="vi-VN" sz="1700" b="1" dirty="0">
                <a:solidFill>
                  <a:srgbClr val="1D4697"/>
                </a:solidFill>
                <a:latin typeface="Calibri" pitchFamily="34" charset="0"/>
                <a:cs typeface="Calibri" pitchFamily="34" charset="0"/>
              </a:rPr>
            </a:br>
            <a:r>
              <a:rPr lang="vi-VN" sz="1700" b="1" dirty="0">
                <a:solidFill>
                  <a:srgbClr val="1D4697"/>
                </a:solidFill>
                <a:latin typeface="Calibri" pitchFamily="34" charset="0"/>
                <a:cs typeface="Calibri" pitchFamily="34" charset="0"/>
              </a:rPr>
              <a:t>                                        </a:t>
            </a:r>
            <a:r>
              <a:rPr lang="en-US" sz="1700" b="1" dirty="0" smtClean="0">
                <a:solidFill>
                  <a:srgbClr val="1D4697"/>
                </a:solidFill>
                <a:latin typeface="Calibri" pitchFamily="34" charset="0"/>
                <a:cs typeface="Calibri" pitchFamily="34" charset="0"/>
              </a:rPr>
              <a:t>         </a:t>
            </a:r>
            <a:r>
              <a:rPr lang="vi-VN" sz="1700" b="1" dirty="0" smtClean="0">
                <a:solidFill>
                  <a:srgbClr val="1D4697"/>
                </a:solidFill>
                <a:latin typeface="Calibri" pitchFamily="34" charset="0"/>
                <a:cs typeface="Calibri" pitchFamily="34" charset="0"/>
              </a:rPr>
              <a:t> </a:t>
            </a:r>
            <a:r>
              <a:rPr lang="vi-VN" sz="1700" b="1" dirty="0">
                <a:solidFill>
                  <a:srgbClr val="1D4697"/>
                </a:solidFill>
                <a:latin typeface="Calibri" pitchFamily="34" charset="0"/>
                <a:cs typeface="Calibri" pitchFamily="34" charset="0"/>
              </a:rPr>
              <a:t>Sub-măsura </a:t>
            </a:r>
            <a:r>
              <a:rPr lang="vi-VN" sz="1700" b="1" dirty="0" smtClean="0">
                <a:solidFill>
                  <a:srgbClr val="1D4697"/>
                </a:solidFill>
                <a:latin typeface="Calibri" pitchFamily="34" charset="0"/>
                <a:cs typeface="Calibri" pitchFamily="34" charset="0"/>
              </a:rPr>
              <a:t>4.1</a:t>
            </a:r>
            <a:r>
              <a:rPr lang="ro-RO" sz="1700" b="1" dirty="0" smtClean="0">
                <a:solidFill>
                  <a:srgbClr val="1D4697"/>
                </a:solidFill>
                <a:latin typeface="Calibri" pitchFamily="34" charset="0"/>
                <a:cs typeface="Calibri" pitchFamily="34" charset="0"/>
              </a:rPr>
              <a:t> </a:t>
            </a:r>
            <a:r>
              <a:rPr lang="vi-VN" sz="1700" b="1" dirty="0" smtClean="0">
                <a:solidFill>
                  <a:srgbClr val="1D4697"/>
                </a:solidFill>
                <a:latin typeface="Calibri" pitchFamily="34" charset="0"/>
                <a:cs typeface="Calibri" pitchFamily="34" charset="0"/>
              </a:rPr>
              <a:t>a </a:t>
            </a:r>
            <a:r>
              <a:rPr lang="vi-VN" sz="1700" b="1" dirty="0">
                <a:solidFill>
                  <a:srgbClr val="1D4697"/>
                </a:solidFill>
                <a:latin typeface="Calibri" pitchFamily="34" charset="0"/>
                <a:cs typeface="Calibri" pitchFamily="34" charset="0"/>
              </a:rPr>
              <a:t>„Investiţii în exploataţii pomicole”</a:t>
            </a:r>
            <a:br>
              <a:rPr lang="vi-VN" sz="1700" b="1" dirty="0">
                <a:solidFill>
                  <a:srgbClr val="1D4697"/>
                </a:solidFill>
                <a:latin typeface="Calibri" pitchFamily="34" charset="0"/>
                <a:cs typeface="Calibri" pitchFamily="34" charset="0"/>
              </a:rPr>
            </a:br>
            <a:r>
              <a:rPr lang="en-US" sz="1700" b="1" dirty="0" smtClean="0">
                <a:solidFill>
                  <a:srgbClr val="1D4697"/>
                </a:solidFill>
                <a:latin typeface="Calibri" pitchFamily="34" charset="0"/>
                <a:cs typeface="Calibri" pitchFamily="34" charset="0"/>
              </a:rPr>
              <a:t>	                    </a:t>
            </a:r>
            <a:r>
              <a:rPr lang="ro-RO" sz="1600" b="1" dirty="0" smtClean="0">
                <a:solidFill>
                  <a:srgbClr val="82C836"/>
                </a:solidFill>
                <a:latin typeface="Calibri" pitchFamily="34" charset="0"/>
                <a:cs typeface="Calibri" pitchFamily="34" charset="0"/>
              </a:rPr>
              <a:t>Alocare </a:t>
            </a:r>
            <a:r>
              <a:rPr lang="ro-RO" sz="1600" b="1" dirty="0">
                <a:solidFill>
                  <a:srgbClr val="82C836"/>
                </a:solidFill>
                <a:latin typeface="Calibri" pitchFamily="34" charset="0"/>
                <a:cs typeface="Calibri" pitchFamily="34" charset="0"/>
              </a:rPr>
              <a:t>FEADR: 260,00 </a:t>
            </a:r>
            <a:r>
              <a:rPr lang="ro-RO" sz="1600" b="1" dirty="0" smtClean="0">
                <a:solidFill>
                  <a:srgbClr val="82C836"/>
                </a:solidFill>
                <a:latin typeface="Calibri" pitchFamily="34" charset="0"/>
                <a:cs typeface="Calibri" pitchFamily="34" charset="0"/>
              </a:rPr>
              <a:t>mil</a:t>
            </a:r>
            <a:r>
              <a:rPr lang="en-US" sz="1600" b="1" dirty="0" smtClean="0">
                <a:solidFill>
                  <a:srgbClr val="82C836"/>
                </a:solidFill>
                <a:latin typeface="Calibri" pitchFamily="34" charset="0"/>
                <a:cs typeface="Calibri" pitchFamily="34" charset="0"/>
              </a:rPr>
              <a:t>.</a:t>
            </a:r>
            <a:r>
              <a:rPr lang="ro-RO" sz="1600" b="1" dirty="0" smtClean="0">
                <a:solidFill>
                  <a:srgbClr val="82C836"/>
                </a:solidFill>
                <a:latin typeface="Calibri" pitchFamily="34" charset="0"/>
                <a:cs typeface="Calibri" pitchFamily="34" charset="0"/>
              </a:rPr>
              <a:t> </a:t>
            </a:r>
            <a:r>
              <a:rPr lang="ro-RO" sz="1600" b="1" dirty="0">
                <a:solidFill>
                  <a:srgbClr val="82C836"/>
                </a:solidFill>
                <a:latin typeface="Calibri" pitchFamily="34" charset="0"/>
                <a:cs typeface="Calibri" pitchFamily="34" charset="0"/>
              </a:rPr>
              <a:t>Euro</a:t>
            </a:r>
            <a:r>
              <a:rPr lang="vi-VN" sz="1100" b="1" dirty="0">
                <a:solidFill>
                  <a:srgbClr val="1D4697"/>
                </a:solidFill>
                <a:latin typeface="Calibri" pitchFamily="34" charset="0"/>
                <a:cs typeface="Calibri" pitchFamily="34" charset="0"/>
              </a:rPr>
              <a:t/>
            </a:r>
            <a:br>
              <a:rPr lang="vi-VN" sz="1100" b="1" dirty="0">
                <a:solidFill>
                  <a:srgbClr val="1D4697"/>
                </a:solidFill>
                <a:latin typeface="Calibri" pitchFamily="34" charset="0"/>
                <a:cs typeface="Calibri" pitchFamily="34" charset="0"/>
              </a:rPr>
            </a:br>
            <a:r>
              <a:rPr lang="en-US" sz="1600" dirty="0" err="1" smtClean="0"/>
              <a:t>Beneficiari</a:t>
            </a:r>
            <a:r>
              <a:rPr lang="ro-RO" sz="1600" dirty="0">
                <a:solidFill>
                  <a:schemeClr val="tx1"/>
                </a:solidFill>
                <a:latin typeface="Calibri" panose="020F0502020204030204" pitchFamily="34" charset="0"/>
                <a:ea typeface="Calibri" panose="020F0502020204030204" pitchFamily="34" charset="0"/>
                <a:cs typeface="TimesNewRomanPSMT"/>
              </a:rPr>
              <a:t/>
            </a:r>
            <a:br>
              <a:rPr lang="ro-RO" sz="1600" dirty="0">
                <a:solidFill>
                  <a:schemeClr val="tx1"/>
                </a:solidFill>
                <a:latin typeface="Calibri" panose="020F0502020204030204" pitchFamily="34" charset="0"/>
                <a:ea typeface="Calibri" panose="020F0502020204030204" pitchFamily="34" charset="0"/>
                <a:cs typeface="TimesNewRomanPSMT"/>
              </a:rPr>
            </a:br>
            <a:r>
              <a:rPr lang="en-US" sz="1600" dirty="0" smtClean="0">
                <a:solidFill>
                  <a:schemeClr val="tx1"/>
                </a:solidFill>
                <a:latin typeface="Calibri" panose="020F0502020204030204" pitchFamily="34" charset="0"/>
                <a:ea typeface="Calibri" panose="020F0502020204030204" pitchFamily="34" charset="0"/>
                <a:cs typeface="TimesNewRomanPSMT"/>
              </a:rPr>
              <a:t>- </a:t>
            </a:r>
            <a:r>
              <a:rPr lang="en-GB" sz="1600" dirty="0" err="1" smtClean="0">
                <a:solidFill>
                  <a:schemeClr val="tx1"/>
                </a:solidFill>
              </a:rPr>
              <a:t>fermieri</a:t>
            </a:r>
            <a:r>
              <a:rPr lang="en-GB" sz="1600" dirty="0" smtClean="0">
                <a:solidFill>
                  <a:schemeClr val="tx1"/>
                </a:solidFill>
              </a:rPr>
              <a:t>, </a:t>
            </a:r>
            <a:r>
              <a:rPr lang="en-GB" sz="1600" dirty="0">
                <a:solidFill>
                  <a:schemeClr val="tx1"/>
                </a:solidFill>
              </a:rPr>
              <a:t>cu </a:t>
            </a:r>
            <a:r>
              <a:rPr lang="en-GB" sz="1600" dirty="0" err="1">
                <a:solidFill>
                  <a:schemeClr val="tx1"/>
                </a:solidFill>
              </a:rPr>
              <a:t>excepția</a:t>
            </a:r>
            <a:r>
              <a:rPr lang="en-GB" sz="1600" dirty="0">
                <a:solidFill>
                  <a:schemeClr val="tx1"/>
                </a:solidFill>
              </a:rPr>
              <a:t> </a:t>
            </a:r>
            <a:r>
              <a:rPr lang="en-GB" sz="1600" dirty="0" err="1">
                <a:solidFill>
                  <a:schemeClr val="tx1"/>
                </a:solidFill>
              </a:rPr>
              <a:t>persoanelor</a:t>
            </a:r>
            <a:r>
              <a:rPr lang="en-GB" sz="1600" dirty="0">
                <a:solidFill>
                  <a:schemeClr val="tx1"/>
                </a:solidFill>
              </a:rPr>
              <a:t> </a:t>
            </a:r>
            <a:r>
              <a:rPr lang="en-GB" sz="1600" dirty="0" err="1">
                <a:solidFill>
                  <a:schemeClr val="tx1"/>
                </a:solidFill>
              </a:rPr>
              <a:t>fizice</a:t>
            </a:r>
            <a:r>
              <a:rPr lang="en-GB" sz="1600" dirty="0">
                <a:solidFill>
                  <a:schemeClr val="tx1"/>
                </a:solidFill>
              </a:rPr>
              <a:t> </a:t>
            </a:r>
            <a:r>
              <a:rPr lang="en-GB" sz="1600" dirty="0" err="1">
                <a:solidFill>
                  <a:schemeClr val="tx1"/>
                </a:solidFill>
              </a:rPr>
              <a:t>neautorizate</a:t>
            </a:r>
            <a:r>
              <a:rPr lang="ro-RO" sz="1600" dirty="0">
                <a:solidFill>
                  <a:schemeClr val="tx1"/>
                </a:solidFill>
              </a:rPr>
              <a:t>;</a:t>
            </a:r>
            <a:br>
              <a:rPr lang="ro-RO" sz="1600" dirty="0">
                <a:solidFill>
                  <a:schemeClr val="tx1"/>
                </a:solidFill>
              </a:rPr>
            </a:br>
            <a:r>
              <a:rPr lang="en-US" sz="1600" dirty="0" smtClean="0">
                <a:solidFill>
                  <a:schemeClr val="tx1"/>
                </a:solidFill>
              </a:rPr>
              <a:t>- </a:t>
            </a:r>
            <a:r>
              <a:rPr lang="en-GB" sz="1600" dirty="0" err="1" smtClean="0">
                <a:solidFill>
                  <a:schemeClr val="tx1"/>
                </a:solidFill>
              </a:rPr>
              <a:t>grupuri</a:t>
            </a:r>
            <a:r>
              <a:rPr lang="en-GB" sz="1600" dirty="0" smtClean="0">
                <a:solidFill>
                  <a:schemeClr val="tx1"/>
                </a:solidFill>
              </a:rPr>
              <a:t> </a:t>
            </a:r>
            <a:r>
              <a:rPr lang="en-GB" sz="1600" dirty="0">
                <a:solidFill>
                  <a:schemeClr val="tx1"/>
                </a:solidFill>
              </a:rPr>
              <a:t>de </a:t>
            </a:r>
            <a:r>
              <a:rPr lang="en-GB" sz="1600" dirty="0" err="1" smtClean="0">
                <a:solidFill>
                  <a:schemeClr val="tx1"/>
                </a:solidFill>
              </a:rPr>
              <a:t>producători</a:t>
            </a:r>
            <a:r>
              <a:rPr lang="en-GB" sz="1600" dirty="0" smtClean="0">
                <a:solidFill>
                  <a:schemeClr val="tx1"/>
                </a:solidFill>
              </a:rPr>
              <a:t> </a:t>
            </a:r>
            <a:r>
              <a:rPr lang="en-GB" sz="1600" dirty="0" err="1">
                <a:solidFill>
                  <a:schemeClr val="tx1"/>
                </a:solidFill>
              </a:rPr>
              <a:t>și</a:t>
            </a:r>
            <a:r>
              <a:rPr lang="en-GB" sz="1600" dirty="0">
                <a:solidFill>
                  <a:schemeClr val="tx1"/>
                </a:solidFill>
              </a:rPr>
              <a:t> </a:t>
            </a:r>
            <a:r>
              <a:rPr lang="en-GB" sz="1600" dirty="0" smtClean="0">
                <a:solidFill>
                  <a:schemeClr val="tx1"/>
                </a:solidFill>
              </a:rPr>
              <a:t>cooperative </a:t>
            </a:r>
            <a:r>
              <a:rPr lang="en-GB" sz="1600" dirty="0">
                <a:solidFill>
                  <a:schemeClr val="tx1"/>
                </a:solidFill>
              </a:rPr>
              <a:t>(</a:t>
            </a:r>
            <a:r>
              <a:rPr lang="en-GB" sz="1600" dirty="0" err="1" smtClean="0">
                <a:solidFill>
                  <a:schemeClr val="tx1"/>
                </a:solidFill>
              </a:rPr>
              <a:t>societăți</a:t>
            </a:r>
            <a:r>
              <a:rPr lang="en-GB" sz="1600" dirty="0" smtClean="0">
                <a:solidFill>
                  <a:schemeClr val="tx1"/>
                </a:solidFill>
              </a:rPr>
              <a:t> </a:t>
            </a:r>
            <a:r>
              <a:rPr lang="en-GB" sz="1600" dirty="0">
                <a:solidFill>
                  <a:schemeClr val="tx1"/>
                </a:solidFill>
              </a:rPr>
              <a:t>cooperative </a:t>
            </a:r>
            <a:r>
              <a:rPr lang="en-GB" sz="1600" dirty="0" err="1" smtClean="0">
                <a:solidFill>
                  <a:schemeClr val="tx1"/>
                </a:solidFill>
              </a:rPr>
              <a:t>agricole</a:t>
            </a:r>
            <a:r>
              <a:rPr lang="en-GB" sz="1600" dirty="0" smtClean="0">
                <a:solidFill>
                  <a:schemeClr val="tx1"/>
                </a:solidFill>
              </a:rPr>
              <a:t> </a:t>
            </a:r>
            <a:r>
              <a:rPr lang="en-GB" sz="1600" dirty="0" err="1">
                <a:solidFill>
                  <a:schemeClr val="tx1"/>
                </a:solidFill>
              </a:rPr>
              <a:t>și</a:t>
            </a:r>
            <a:r>
              <a:rPr lang="en-GB" sz="1600" dirty="0">
                <a:solidFill>
                  <a:schemeClr val="tx1"/>
                </a:solidFill>
              </a:rPr>
              <a:t> </a:t>
            </a:r>
            <a:r>
              <a:rPr lang="en-GB" sz="1600" dirty="0" smtClean="0">
                <a:solidFill>
                  <a:schemeClr val="tx1"/>
                </a:solidFill>
              </a:rPr>
              <a:t>cooperative </a:t>
            </a:r>
            <a:r>
              <a:rPr lang="en-GB" sz="1600" dirty="0" err="1" smtClean="0">
                <a:solidFill>
                  <a:schemeClr val="tx1"/>
                </a:solidFill>
              </a:rPr>
              <a:t>agricole</a:t>
            </a:r>
            <a:r>
              <a:rPr lang="en-GB" sz="1600" dirty="0" smtClean="0">
                <a:solidFill>
                  <a:schemeClr val="tx1"/>
                </a:solidFill>
              </a:rPr>
              <a:t>) </a:t>
            </a:r>
            <a:r>
              <a:rPr lang="en-GB" sz="1600" dirty="0">
                <a:solidFill>
                  <a:schemeClr val="tx1"/>
                </a:solidFill>
              </a:rPr>
              <a:t>care </a:t>
            </a:r>
            <a:r>
              <a:rPr lang="en-GB" sz="1600" dirty="0" err="1">
                <a:solidFill>
                  <a:schemeClr val="tx1"/>
                </a:solidFill>
              </a:rPr>
              <a:t>activează</a:t>
            </a:r>
            <a:r>
              <a:rPr lang="en-GB" sz="1600" dirty="0">
                <a:solidFill>
                  <a:schemeClr val="tx1"/>
                </a:solidFill>
              </a:rPr>
              <a:t> </a:t>
            </a:r>
            <a:r>
              <a:rPr lang="en-GB" sz="1600" dirty="0" err="1">
                <a:solidFill>
                  <a:schemeClr val="tx1"/>
                </a:solidFill>
              </a:rPr>
              <a:t>în</a:t>
            </a:r>
            <a:r>
              <a:rPr lang="en-GB" sz="1600" dirty="0">
                <a:solidFill>
                  <a:schemeClr val="tx1"/>
                </a:solidFill>
              </a:rPr>
              <a:t> </a:t>
            </a:r>
            <a:r>
              <a:rPr lang="en-GB" sz="1600" dirty="0" err="1">
                <a:solidFill>
                  <a:schemeClr val="tx1"/>
                </a:solidFill>
              </a:rPr>
              <a:t>sectorul</a:t>
            </a:r>
            <a:r>
              <a:rPr lang="en-GB" sz="1600" dirty="0">
                <a:solidFill>
                  <a:schemeClr val="tx1"/>
                </a:solidFill>
              </a:rPr>
              <a:t> </a:t>
            </a:r>
            <a:r>
              <a:rPr lang="en-GB" sz="1600" dirty="0" err="1">
                <a:solidFill>
                  <a:schemeClr val="tx1"/>
                </a:solidFill>
              </a:rPr>
              <a:t>pomicol</a:t>
            </a:r>
            <a:r>
              <a:rPr lang="en-GB" sz="1600" dirty="0">
                <a:solidFill>
                  <a:schemeClr val="tx1"/>
                </a:solidFill>
              </a:rPr>
              <a:t>, cu </a:t>
            </a:r>
            <a:r>
              <a:rPr lang="en-GB" sz="1600" dirty="0" err="1">
                <a:solidFill>
                  <a:schemeClr val="tx1"/>
                </a:solidFill>
              </a:rPr>
              <a:t>condiţia</a:t>
            </a:r>
            <a:r>
              <a:rPr lang="en-GB" sz="1600" dirty="0">
                <a:solidFill>
                  <a:schemeClr val="tx1"/>
                </a:solidFill>
              </a:rPr>
              <a:t> </a:t>
            </a:r>
            <a:r>
              <a:rPr lang="en-GB" sz="1600" dirty="0" err="1">
                <a:solidFill>
                  <a:schemeClr val="tx1"/>
                </a:solidFill>
              </a:rPr>
              <a:t>ca</a:t>
            </a:r>
            <a:r>
              <a:rPr lang="en-GB" sz="1600" dirty="0">
                <a:solidFill>
                  <a:schemeClr val="tx1"/>
                </a:solidFill>
              </a:rPr>
              <a:t> </a:t>
            </a:r>
            <a:r>
              <a:rPr lang="en-GB" sz="1600" dirty="0" err="1">
                <a:solidFill>
                  <a:schemeClr val="tx1"/>
                </a:solidFill>
              </a:rPr>
              <a:t>investiţiile</a:t>
            </a:r>
            <a:r>
              <a:rPr lang="en-GB" sz="1600" dirty="0">
                <a:solidFill>
                  <a:schemeClr val="tx1"/>
                </a:solidFill>
              </a:rPr>
              <a:t> </a:t>
            </a:r>
            <a:r>
              <a:rPr lang="en-GB" sz="1600" dirty="0" err="1">
                <a:solidFill>
                  <a:schemeClr val="tx1"/>
                </a:solidFill>
              </a:rPr>
              <a:t>realizate</a:t>
            </a:r>
            <a:r>
              <a:rPr lang="en-GB" sz="1600" dirty="0">
                <a:solidFill>
                  <a:schemeClr val="tx1"/>
                </a:solidFill>
              </a:rPr>
              <a:t> </a:t>
            </a:r>
            <a:r>
              <a:rPr lang="en-GB" sz="1600" dirty="0" err="1">
                <a:solidFill>
                  <a:schemeClr val="tx1"/>
                </a:solidFill>
              </a:rPr>
              <a:t>să</a:t>
            </a:r>
            <a:r>
              <a:rPr lang="en-GB" sz="1600" dirty="0">
                <a:solidFill>
                  <a:schemeClr val="tx1"/>
                </a:solidFill>
              </a:rPr>
              <a:t> </a:t>
            </a:r>
            <a:r>
              <a:rPr lang="en-GB" sz="1600" dirty="0" err="1">
                <a:solidFill>
                  <a:schemeClr val="tx1"/>
                </a:solidFill>
              </a:rPr>
              <a:t>deservească</a:t>
            </a:r>
            <a:r>
              <a:rPr lang="en-GB" sz="1600" dirty="0">
                <a:solidFill>
                  <a:schemeClr val="tx1"/>
                </a:solidFill>
              </a:rPr>
              <a:t> </a:t>
            </a:r>
            <a:r>
              <a:rPr lang="en-GB" sz="1600" dirty="0" err="1">
                <a:solidFill>
                  <a:schemeClr val="tx1"/>
                </a:solidFill>
              </a:rPr>
              <a:t>interesele</a:t>
            </a:r>
            <a:r>
              <a:rPr lang="en-GB" sz="1600" dirty="0">
                <a:solidFill>
                  <a:schemeClr val="tx1"/>
                </a:solidFill>
              </a:rPr>
              <a:t> </a:t>
            </a:r>
            <a:r>
              <a:rPr lang="en-GB" sz="1600" dirty="0" err="1">
                <a:solidFill>
                  <a:schemeClr val="tx1"/>
                </a:solidFill>
              </a:rPr>
              <a:t>propriilor</a:t>
            </a:r>
            <a:r>
              <a:rPr lang="en-GB" sz="1600" dirty="0">
                <a:solidFill>
                  <a:schemeClr val="tx1"/>
                </a:solidFill>
              </a:rPr>
              <a:t> </a:t>
            </a:r>
            <a:r>
              <a:rPr lang="en-GB" sz="1600" dirty="0" err="1">
                <a:solidFill>
                  <a:schemeClr val="tx1"/>
                </a:solidFill>
              </a:rPr>
              <a:t>membri</a:t>
            </a:r>
            <a:r>
              <a:rPr lang="ro-RO" sz="1600" dirty="0">
                <a:solidFill>
                  <a:schemeClr val="tx1"/>
                </a:solidFill>
                <a:latin typeface="Calibri" panose="020F0502020204030204" pitchFamily="34" charset="0"/>
                <a:ea typeface="Calibri" panose="020F0502020204030204" pitchFamily="34" charset="0"/>
                <a:cs typeface="TimesNewRomanPSMT"/>
              </a:rPr>
              <a:t/>
            </a:r>
            <a:br>
              <a:rPr lang="ro-RO" sz="1600" dirty="0">
                <a:solidFill>
                  <a:schemeClr val="tx1"/>
                </a:solidFill>
                <a:latin typeface="Calibri" panose="020F0502020204030204" pitchFamily="34" charset="0"/>
                <a:ea typeface="Calibri" panose="020F0502020204030204" pitchFamily="34" charset="0"/>
                <a:cs typeface="TimesNewRomanPSMT"/>
              </a:rPr>
            </a:br>
            <a:r>
              <a:rPr lang="en-US" sz="1100" dirty="0" smtClean="0">
                <a:solidFill>
                  <a:schemeClr val="tx1"/>
                </a:solidFill>
                <a:latin typeface="Calibri" panose="020F0502020204030204" pitchFamily="34" charset="0"/>
                <a:ea typeface="Calibri" panose="020F0502020204030204" pitchFamily="34" charset="0"/>
                <a:cs typeface="TimesNewRomanPSMT"/>
              </a:rPr>
              <a:t/>
            </a:r>
            <a:br>
              <a:rPr lang="en-US" sz="1100" dirty="0" smtClean="0">
                <a:solidFill>
                  <a:schemeClr val="tx1"/>
                </a:solidFill>
                <a:latin typeface="Calibri" panose="020F0502020204030204" pitchFamily="34" charset="0"/>
                <a:ea typeface="Calibri" panose="020F0502020204030204" pitchFamily="34" charset="0"/>
                <a:cs typeface="TimesNewRomanPSMT"/>
              </a:rPr>
            </a:br>
            <a:r>
              <a:rPr lang="ro-RO" sz="1600" dirty="0"/>
              <a:t>Acțiuni eligibile</a:t>
            </a:r>
            <a:r>
              <a:rPr lang="ro-RO" sz="1600" dirty="0">
                <a:solidFill>
                  <a:schemeClr val="tx1"/>
                </a:solidFill>
                <a:latin typeface="Calibri" panose="020F0502020204030204" pitchFamily="34" charset="0"/>
                <a:ea typeface="Calibri" panose="020F0502020204030204" pitchFamily="34" charset="0"/>
                <a:cs typeface="TimesNewRomanPSMT"/>
              </a:rPr>
              <a:t/>
            </a:r>
            <a:br>
              <a:rPr lang="ro-RO" sz="1600" dirty="0">
                <a:solidFill>
                  <a:schemeClr val="tx1"/>
                </a:solidFill>
                <a:latin typeface="Calibri" panose="020F0502020204030204" pitchFamily="34" charset="0"/>
                <a:ea typeface="Calibri" panose="020F0502020204030204" pitchFamily="34" charset="0"/>
                <a:cs typeface="TimesNewRomanPSMT"/>
              </a:rPr>
            </a:br>
            <a:r>
              <a:rPr lang="ro-RO" sz="200" dirty="0" smtClean="0">
                <a:solidFill>
                  <a:schemeClr val="tx1"/>
                </a:solidFill>
                <a:latin typeface="Calibri" panose="020F0502020204030204" pitchFamily="34" charset="0"/>
                <a:ea typeface="Calibri" panose="020F0502020204030204" pitchFamily="34" charset="0"/>
                <a:cs typeface="TimesNewRomanPSMT"/>
              </a:rPr>
              <a:t/>
            </a:r>
            <a:br>
              <a:rPr lang="ro-RO" sz="200" dirty="0" smtClean="0">
                <a:solidFill>
                  <a:schemeClr val="tx1"/>
                </a:solidFill>
                <a:latin typeface="Calibri" panose="020F0502020204030204" pitchFamily="34" charset="0"/>
                <a:ea typeface="Calibri" panose="020F0502020204030204" pitchFamily="34" charset="0"/>
                <a:cs typeface="TimesNewRomanPSMT"/>
              </a:rPr>
            </a:br>
            <a:r>
              <a:rPr lang="vi-VN" sz="1700" dirty="0" smtClean="0">
                <a:solidFill>
                  <a:schemeClr val="tx1"/>
                </a:solidFill>
                <a:latin typeface="Calibri" panose="020F0502020204030204" pitchFamily="34" charset="0"/>
                <a:ea typeface="Calibri" panose="020F0502020204030204" pitchFamily="34" charset="0"/>
                <a:cs typeface="TimesNewRomanPSMT"/>
              </a:rPr>
              <a:t>a</a:t>
            </a:r>
            <a:r>
              <a:rPr lang="vi-VN" sz="1700" dirty="0">
                <a:solidFill>
                  <a:schemeClr val="tx1"/>
                </a:solidFill>
                <a:latin typeface="Calibri" panose="020F0502020204030204" pitchFamily="34" charset="0"/>
                <a:ea typeface="Calibri" panose="020F0502020204030204" pitchFamily="34" charset="0"/>
                <a:cs typeface="TimesNewRomanPSMT"/>
              </a:rPr>
              <a:t>) Reconversia plantațiilor existente, inclusiv costurile pentru defrișare, materiale de plantare, sisteme de susţinere, pregătirea solului, lucrări de plantare, sisteme de protecție pentru grindină și ploaie, echipamente de irigaţii la nivelul exploatațiilor;               </a:t>
            </a:r>
            <a:br>
              <a:rPr lang="vi-VN" sz="1700" dirty="0">
                <a:solidFill>
                  <a:schemeClr val="tx1"/>
                </a:solidFill>
                <a:latin typeface="Calibri" panose="020F0502020204030204" pitchFamily="34" charset="0"/>
                <a:ea typeface="Calibri" panose="020F0502020204030204" pitchFamily="34" charset="0"/>
                <a:cs typeface="TimesNewRomanPSMT"/>
              </a:rPr>
            </a:br>
            <a:r>
              <a:rPr lang="vi-VN" sz="1700" dirty="0">
                <a:solidFill>
                  <a:schemeClr val="tx1"/>
                </a:solidFill>
                <a:latin typeface="Calibri" panose="020F0502020204030204" pitchFamily="34" charset="0"/>
                <a:ea typeface="Calibri" panose="020F0502020204030204" pitchFamily="34" charset="0"/>
                <a:cs typeface="TimesNewRomanPSMT"/>
              </a:rPr>
              <a:t>b) Înființarea de plantații pomicole, inclusiv costurile pentru materiale de plantare, sisteme de susţinere, pregătirea solului, lucrări de plantare, sisteme de protecție pentru grindină și ploaie;                                            </a:t>
            </a:r>
            <a:br>
              <a:rPr lang="vi-VN" sz="1700" dirty="0">
                <a:solidFill>
                  <a:schemeClr val="tx1"/>
                </a:solidFill>
                <a:latin typeface="Calibri" panose="020F0502020204030204" pitchFamily="34" charset="0"/>
                <a:ea typeface="Calibri" panose="020F0502020204030204" pitchFamily="34" charset="0"/>
                <a:cs typeface="TimesNewRomanPSMT"/>
              </a:rPr>
            </a:br>
            <a:r>
              <a:rPr lang="vi-VN" sz="1700" dirty="0">
                <a:solidFill>
                  <a:schemeClr val="tx1"/>
                </a:solidFill>
                <a:latin typeface="Calibri" panose="020F0502020204030204" pitchFamily="34" charset="0"/>
                <a:ea typeface="Calibri" panose="020F0502020204030204" pitchFamily="34" charset="0"/>
                <a:cs typeface="TimesNewRomanPSMT"/>
              </a:rPr>
              <a:t>c) Înființarea de pepiniere pentru material de înmulțire și material de plantare fructifer inclusiv costurile pentru materiale de plantare, sisteme de susţinere, pregătirea solului, lucrări de plantare, plase antigrindină etc.;</a:t>
            </a:r>
            <a:br>
              <a:rPr lang="vi-VN" sz="1700" dirty="0">
                <a:solidFill>
                  <a:schemeClr val="tx1"/>
                </a:solidFill>
                <a:latin typeface="Calibri" panose="020F0502020204030204" pitchFamily="34" charset="0"/>
                <a:ea typeface="Calibri" panose="020F0502020204030204" pitchFamily="34" charset="0"/>
                <a:cs typeface="TimesNewRomanPSMT"/>
              </a:rPr>
            </a:br>
            <a:r>
              <a:rPr lang="vi-VN" sz="1700" dirty="0">
                <a:solidFill>
                  <a:schemeClr val="tx1"/>
                </a:solidFill>
                <a:latin typeface="Calibri" panose="020F0502020204030204" pitchFamily="34" charset="0"/>
                <a:ea typeface="Calibri" panose="020F0502020204030204" pitchFamily="34" charset="0"/>
                <a:cs typeface="TimesNewRomanPSMT"/>
              </a:rPr>
              <a:t>d) Înființarea, extinderea și/sau modernizarea sistemelor de depozitare, condiționare,  și ambalare şi a unităţilor de procesare la nivelul  exploatației, inclusiv cele destinate producţiei de bauturi alcoolice;                                                                                       </a:t>
            </a:r>
            <a:br>
              <a:rPr lang="vi-VN" sz="1700" dirty="0">
                <a:solidFill>
                  <a:schemeClr val="tx1"/>
                </a:solidFill>
                <a:latin typeface="Calibri" panose="020F0502020204030204" pitchFamily="34" charset="0"/>
                <a:ea typeface="Calibri" panose="020F0502020204030204" pitchFamily="34" charset="0"/>
                <a:cs typeface="TimesNewRomanPSMT"/>
              </a:rPr>
            </a:br>
            <a:r>
              <a:rPr lang="vi-VN" sz="1700" dirty="0">
                <a:solidFill>
                  <a:schemeClr val="tx1"/>
                </a:solidFill>
                <a:latin typeface="Calibri" panose="020F0502020204030204" pitchFamily="34" charset="0"/>
                <a:ea typeface="Calibri" panose="020F0502020204030204" pitchFamily="34" charset="0"/>
                <a:cs typeface="TimesNewRomanPSMT"/>
              </a:rPr>
              <a:t>e) Achiziţionarea, inclusiv prin  leasing, de maşini/utilaje şi echipamente noi, în limita valorii de piaţă a bunului respectiv;</a:t>
            </a:r>
            <a:br>
              <a:rPr lang="vi-VN" sz="1700" dirty="0">
                <a:solidFill>
                  <a:schemeClr val="tx1"/>
                </a:solidFill>
                <a:latin typeface="Calibri" panose="020F0502020204030204" pitchFamily="34" charset="0"/>
                <a:ea typeface="Calibri" panose="020F0502020204030204" pitchFamily="34" charset="0"/>
                <a:cs typeface="TimesNewRomanPSMT"/>
              </a:rPr>
            </a:br>
            <a:r>
              <a:rPr lang="vi-VN" sz="1700" dirty="0">
                <a:solidFill>
                  <a:schemeClr val="tx1"/>
                </a:solidFill>
                <a:latin typeface="Calibri" panose="020F0502020204030204" pitchFamily="34" charset="0"/>
                <a:ea typeface="Calibri" panose="020F0502020204030204" pitchFamily="34" charset="0"/>
                <a:cs typeface="TimesNewRomanPSMT"/>
              </a:rPr>
              <a:t>f) Achiziționarea,  inclusiv prin leasing, de mijloace de transport compacte, frigorifice, în scopul comercializării produselor în cadrul lanțurilor scurte;</a:t>
            </a:r>
            <a:br>
              <a:rPr lang="vi-VN" sz="1700" dirty="0">
                <a:solidFill>
                  <a:schemeClr val="tx1"/>
                </a:solidFill>
                <a:latin typeface="Calibri" panose="020F0502020204030204" pitchFamily="34" charset="0"/>
                <a:ea typeface="Calibri" panose="020F0502020204030204" pitchFamily="34" charset="0"/>
                <a:cs typeface="TimesNewRomanPSMT"/>
              </a:rPr>
            </a:br>
            <a:r>
              <a:rPr lang="vi-VN" sz="1700" dirty="0">
                <a:solidFill>
                  <a:schemeClr val="tx1"/>
                </a:solidFill>
                <a:latin typeface="Calibri" panose="020F0502020204030204" pitchFamily="34" charset="0"/>
                <a:ea typeface="Calibri" panose="020F0502020204030204" pitchFamily="34" charset="0"/>
                <a:cs typeface="TimesNewRomanPSMT"/>
              </a:rPr>
              <a:t>g) Amenajarea, construcția, dotarea spațiilor de desfacere din cadrul exploatației și activități de marketing;</a:t>
            </a:r>
            <a:br>
              <a:rPr lang="vi-VN" sz="1700" dirty="0">
                <a:solidFill>
                  <a:schemeClr val="tx1"/>
                </a:solidFill>
                <a:latin typeface="Calibri" panose="020F0502020204030204" pitchFamily="34" charset="0"/>
                <a:ea typeface="Calibri" panose="020F0502020204030204" pitchFamily="34" charset="0"/>
                <a:cs typeface="TimesNewRomanPSMT"/>
              </a:rPr>
            </a:br>
            <a:r>
              <a:rPr lang="vi-VN" sz="1700" dirty="0">
                <a:solidFill>
                  <a:schemeClr val="tx1"/>
                </a:solidFill>
                <a:latin typeface="Calibri" panose="020F0502020204030204" pitchFamily="34" charset="0"/>
                <a:ea typeface="Calibri" panose="020F0502020204030204" pitchFamily="34" charset="0"/>
                <a:cs typeface="TimesNewRomanPSMT"/>
              </a:rPr>
              <a:t>h) Investiții care vizează îmbunătățirea performanțelor de mediu ale exploatațiilor pomicole (creșterea eficienței energetice a clădirilor, achiziționarea de instalații de producere a energiei regenerabile la nivelul </a:t>
            </a:r>
            <a:r>
              <a:rPr lang="vi-VN" sz="1700" dirty="0" smtClean="0">
                <a:solidFill>
                  <a:schemeClr val="tx1"/>
                </a:solidFill>
                <a:latin typeface="Calibri" panose="020F0502020204030204" pitchFamily="34" charset="0"/>
                <a:ea typeface="Calibri" panose="020F0502020204030204" pitchFamily="34" charset="0"/>
                <a:cs typeface="TimesNewRomanPSMT"/>
              </a:rPr>
              <a:t>exploatației);  </a:t>
            </a:r>
            <a:r>
              <a:rPr lang="vi-VN" sz="1700" dirty="0">
                <a:solidFill>
                  <a:schemeClr val="tx1"/>
                </a:solidFill>
                <a:latin typeface="Calibri" panose="020F0502020204030204" pitchFamily="34" charset="0"/>
                <a:ea typeface="Calibri" panose="020F0502020204030204" pitchFamily="34" charset="0"/>
                <a:cs typeface="TimesNewRomanPSMT"/>
              </a:rPr>
              <a:t/>
            </a:r>
            <a:br>
              <a:rPr lang="vi-VN" sz="1700" dirty="0">
                <a:solidFill>
                  <a:schemeClr val="tx1"/>
                </a:solidFill>
                <a:latin typeface="Calibri" panose="020F0502020204030204" pitchFamily="34" charset="0"/>
                <a:ea typeface="Calibri" panose="020F0502020204030204" pitchFamily="34" charset="0"/>
                <a:cs typeface="TimesNewRomanPSMT"/>
              </a:rPr>
            </a:br>
            <a:r>
              <a:rPr lang="vi-VN" sz="1700" dirty="0">
                <a:solidFill>
                  <a:schemeClr val="tx1"/>
                </a:solidFill>
                <a:latin typeface="Calibri" panose="020F0502020204030204" pitchFamily="34" charset="0"/>
                <a:ea typeface="Calibri" panose="020F0502020204030204" pitchFamily="34" charset="0"/>
                <a:cs typeface="TimesNewRomanPSMT"/>
              </a:rPr>
              <a:t>i) Împrejmuirea suprafețelor  pe care se realizează investiția și drumuri de exploatare;                                                                                              </a:t>
            </a:r>
            <a:br>
              <a:rPr lang="vi-VN" sz="1700" dirty="0">
                <a:solidFill>
                  <a:schemeClr val="tx1"/>
                </a:solidFill>
                <a:latin typeface="Calibri" panose="020F0502020204030204" pitchFamily="34" charset="0"/>
                <a:ea typeface="Calibri" panose="020F0502020204030204" pitchFamily="34" charset="0"/>
                <a:cs typeface="TimesNewRomanPSMT"/>
              </a:rPr>
            </a:br>
            <a:r>
              <a:rPr lang="vi-VN" sz="1700" dirty="0">
                <a:solidFill>
                  <a:schemeClr val="tx1"/>
                </a:solidFill>
                <a:latin typeface="Calibri" panose="020F0502020204030204" pitchFamily="34" charset="0"/>
                <a:ea typeface="Calibri" panose="020F0502020204030204" pitchFamily="34" charset="0"/>
                <a:cs typeface="TimesNewRomanPSMT"/>
              </a:rPr>
              <a:t>j) Completarea golurilor cu puieți în plantațiile de pomi și arbuști ;</a:t>
            </a:r>
            <a:br>
              <a:rPr lang="vi-VN" sz="1700" dirty="0">
                <a:solidFill>
                  <a:schemeClr val="tx1"/>
                </a:solidFill>
                <a:latin typeface="Calibri" panose="020F0502020204030204" pitchFamily="34" charset="0"/>
                <a:ea typeface="Calibri" panose="020F0502020204030204" pitchFamily="34" charset="0"/>
                <a:cs typeface="TimesNewRomanPSMT"/>
              </a:rPr>
            </a:br>
            <a:r>
              <a:rPr lang="vi-VN" sz="1700" dirty="0">
                <a:solidFill>
                  <a:schemeClr val="tx1"/>
                </a:solidFill>
                <a:latin typeface="Calibri" panose="020F0502020204030204" pitchFamily="34" charset="0"/>
                <a:ea typeface="Calibri" panose="020F0502020204030204" pitchFamily="34" charset="0"/>
                <a:cs typeface="TimesNewRomanPSMT"/>
              </a:rPr>
              <a:t>k) Conformarea cu standardele Uniunii Europene, în cazurile menționate în art. 17 (5), (6) din R. 1305/2013 </a:t>
            </a:r>
            <a:r>
              <a:rPr lang="vi-VN" sz="1600" dirty="0">
                <a:solidFill>
                  <a:schemeClr val="tx1"/>
                </a:solidFill>
                <a:latin typeface="Calibri" panose="020F0502020204030204" pitchFamily="34" charset="0"/>
                <a:ea typeface="Calibri" panose="020F0502020204030204" pitchFamily="34" charset="0"/>
                <a:cs typeface="TimesNewRomanPSMT"/>
              </a:rPr>
              <a:t/>
            </a:r>
            <a:br>
              <a:rPr lang="vi-VN" sz="1600" dirty="0">
                <a:solidFill>
                  <a:schemeClr val="tx1"/>
                </a:solidFill>
                <a:latin typeface="Calibri" panose="020F0502020204030204" pitchFamily="34" charset="0"/>
                <a:ea typeface="Calibri" panose="020F0502020204030204" pitchFamily="34" charset="0"/>
                <a:cs typeface="TimesNewRomanPSMT"/>
              </a:rPr>
            </a:br>
            <a:r>
              <a:rPr lang="ro-RO" sz="1600" dirty="0">
                <a:solidFill>
                  <a:schemeClr val="tx1"/>
                </a:solidFill>
                <a:latin typeface="Calibri" panose="020F0502020204030204" pitchFamily="34" charset="0"/>
                <a:ea typeface="Tahoma" pitchFamily="34" charset="0"/>
                <a:cs typeface="Calibri" pitchFamily="34" charset="0"/>
              </a:rPr>
              <a:t/>
            </a:r>
            <a:br>
              <a:rPr lang="ro-RO" sz="1600" dirty="0">
                <a:solidFill>
                  <a:schemeClr val="tx1"/>
                </a:solidFill>
                <a:latin typeface="Calibri" panose="020F0502020204030204" pitchFamily="34" charset="0"/>
                <a:ea typeface="Tahoma" pitchFamily="34" charset="0"/>
                <a:cs typeface="Calibri" pitchFamily="34" charset="0"/>
              </a:rPr>
            </a:br>
            <a:r>
              <a:rPr lang="ro-RO" sz="1600" dirty="0">
                <a:solidFill>
                  <a:schemeClr val="tx1"/>
                </a:solidFill>
                <a:latin typeface="Calibri" panose="020F0502020204030204" pitchFamily="34" charset="0"/>
                <a:ea typeface="Calibri" panose="020F0502020204030204" pitchFamily="34" charset="0"/>
                <a:cs typeface="TimesNewRomanPSMT"/>
              </a:rPr>
              <a:t/>
            </a:r>
            <a:br>
              <a:rPr lang="ro-RO" sz="1600" dirty="0">
                <a:solidFill>
                  <a:schemeClr val="tx1"/>
                </a:solidFill>
                <a:latin typeface="Calibri" panose="020F0502020204030204" pitchFamily="34" charset="0"/>
                <a:ea typeface="Calibri" panose="020F0502020204030204" pitchFamily="34" charset="0"/>
                <a:cs typeface="TimesNewRomanPSMT"/>
              </a:rPr>
            </a:br>
            <a:r>
              <a:rPr lang="ro-RO" sz="1600" dirty="0" smtClean="0">
                <a:solidFill>
                  <a:srgbClr val="1F4AA1"/>
                </a:solidFill>
                <a:latin typeface="Calibri" panose="020F0502020204030204" pitchFamily="34" charset="0"/>
                <a:ea typeface="Tahoma" pitchFamily="34" charset="0"/>
                <a:cs typeface="Calibri" pitchFamily="34" charset="0"/>
              </a:rPr>
              <a:t/>
            </a:r>
            <a:br>
              <a:rPr lang="ro-RO" sz="1600" dirty="0" smtClean="0">
                <a:solidFill>
                  <a:srgbClr val="1F4AA1"/>
                </a:solidFill>
                <a:latin typeface="Calibri" panose="020F0502020204030204" pitchFamily="34" charset="0"/>
                <a:ea typeface="Tahoma" pitchFamily="34" charset="0"/>
                <a:cs typeface="Calibri" pitchFamily="34" charset="0"/>
              </a:rPr>
            </a:br>
            <a:r>
              <a:rPr lang="ro-RO" sz="1600" dirty="0" smtClean="0">
                <a:solidFill>
                  <a:srgbClr val="1F4AA1"/>
                </a:solidFill>
                <a:latin typeface="Calibri" panose="020F0502020204030204" pitchFamily="34" charset="0"/>
                <a:ea typeface="Tahoma" pitchFamily="34" charset="0"/>
                <a:cs typeface="Calibri" pitchFamily="34" charset="0"/>
              </a:rPr>
              <a:t/>
            </a:r>
            <a:br>
              <a:rPr lang="ro-RO" sz="1600" dirty="0" smtClean="0">
                <a:solidFill>
                  <a:srgbClr val="1F4AA1"/>
                </a:solidFill>
                <a:latin typeface="Calibri" panose="020F0502020204030204" pitchFamily="34" charset="0"/>
                <a:ea typeface="Tahoma" pitchFamily="34" charset="0"/>
                <a:cs typeface="Calibri" pitchFamily="34" charset="0"/>
              </a:rPr>
            </a:br>
            <a:r>
              <a:rPr lang="ro-RO" sz="1600" dirty="0" smtClean="0">
                <a:solidFill>
                  <a:srgbClr val="1F4AA1"/>
                </a:solidFill>
                <a:latin typeface="Calibri" panose="020F0502020204030204" pitchFamily="34" charset="0"/>
                <a:ea typeface="Tahoma" pitchFamily="34" charset="0"/>
                <a:cs typeface="Calibri" pitchFamily="34" charset="0"/>
              </a:rPr>
              <a:t/>
            </a:r>
            <a:br>
              <a:rPr lang="ro-RO" sz="1600" dirty="0" smtClean="0">
                <a:solidFill>
                  <a:srgbClr val="1F4AA1"/>
                </a:solidFill>
                <a:latin typeface="Calibri" panose="020F0502020204030204" pitchFamily="34" charset="0"/>
                <a:ea typeface="Tahoma" pitchFamily="34" charset="0"/>
                <a:cs typeface="Calibri" pitchFamily="34" charset="0"/>
              </a:rPr>
            </a:br>
            <a:r>
              <a:rPr lang="ro-RO" sz="1600" dirty="0" smtClean="0">
                <a:solidFill>
                  <a:srgbClr val="1F4AA1"/>
                </a:solidFill>
                <a:latin typeface="Calibri" panose="020F0502020204030204" pitchFamily="34" charset="0"/>
                <a:ea typeface="Tahoma" pitchFamily="34" charset="0"/>
                <a:cs typeface="Calibri" pitchFamily="34" charset="0"/>
              </a:rPr>
              <a:t/>
            </a:r>
            <a:br>
              <a:rPr lang="ro-RO" sz="1600" dirty="0" smtClean="0">
                <a:solidFill>
                  <a:srgbClr val="1F4AA1"/>
                </a:solidFill>
                <a:latin typeface="Calibri" panose="020F0502020204030204" pitchFamily="34" charset="0"/>
                <a:ea typeface="Tahoma" pitchFamily="34" charset="0"/>
                <a:cs typeface="Calibri" pitchFamily="34" charset="0"/>
              </a:rPr>
            </a:br>
            <a:r>
              <a:rPr lang="ro-RO" sz="1600" dirty="0" smtClean="0">
                <a:solidFill>
                  <a:srgbClr val="1F4AA1"/>
                </a:solidFill>
                <a:latin typeface="Calibri" panose="020F0502020204030204" pitchFamily="34" charset="0"/>
              </a:rPr>
              <a:t/>
            </a:r>
            <a:br>
              <a:rPr lang="ro-RO" sz="1600" dirty="0" smtClean="0">
                <a:solidFill>
                  <a:srgbClr val="1F4AA1"/>
                </a:solidFill>
                <a:latin typeface="Calibri" panose="020F0502020204030204" pitchFamily="34" charset="0"/>
              </a:rPr>
            </a:br>
            <a:r>
              <a:rPr lang="ro-RO" sz="1600" dirty="0" smtClean="0">
                <a:latin typeface="Calibri" panose="020F0502020204030204" pitchFamily="34" charset="0"/>
              </a:rPr>
              <a:t/>
            </a:r>
            <a:br>
              <a:rPr lang="ro-RO" sz="1600" dirty="0" smtClean="0">
                <a:latin typeface="Calibri" panose="020F0502020204030204" pitchFamily="34" charset="0"/>
              </a:rPr>
            </a:br>
            <a:r>
              <a:rPr lang="ro-RO" sz="1600" dirty="0" smtClean="0">
                <a:solidFill>
                  <a:schemeClr val="tx1"/>
                </a:solidFill>
                <a:latin typeface="Calibri" panose="020F0502020204030204" pitchFamily="34" charset="0"/>
              </a:rPr>
              <a:t/>
            </a:r>
            <a:br>
              <a:rPr lang="ro-RO" sz="1600" dirty="0" smtClean="0">
                <a:solidFill>
                  <a:schemeClr val="tx1"/>
                </a:solidFill>
                <a:latin typeface="Calibri" panose="020F0502020204030204" pitchFamily="34" charset="0"/>
              </a:rPr>
            </a:br>
            <a:r>
              <a:rPr lang="ro-RO" sz="1600" dirty="0" smtClean="0">
                <a:solidFill>
                  <a:schemeClr val="tx1"/>
                </a:solidFill>
                <a:latin typeface="Calibri" panose="020F0502020204030204" pitchFamily="34" charset="0"/>
              </a:rPr>
              <a:t/>
            </a:r>
            <a:br>
              <a:rPr lang="ro-RO" sz="1600" dirty="0" smtClean="0">
                <a:solidFill>
                  <a:schemeClr val="tx1"/>
                </a:solidFill>
                <a:latin typeface="Calibri" panose="020F0502020204030204" pitchFamily="34" charset="0"/>
              </a:rPr>
            </a:br>
            <a:r>
              <a:rPr lang="ro-RO" sz="1600" dirty="0" smtClean="0">
                <a:latin typeface="Calibri" panose="020F0502020204030204" pitchFamily="34" charset="0"/>
              </a:rPr>
              <a:t/>
            </a:r>
            <a:br>
              <a:rPr lang="ro-RO" sz="1600" dirty="0" smtClean="0">
                <a:latin typeface="Calibri" panose="020F0502020204030204" pitchFamily="34" charset="0"/>
              </a:rPr>
            </a:br>
            <a:r>
              <a:rPr lang="it-IT" sz="1600" dirty="0" smtClean="0">
                <a:solidFill>
                  <a:srgbClr val="1F4AA1"/>
                </a:solidFill>
                <a:latin typeface="Calibri" pitchFamily="34" charset="0"/>
                <a:cs typeface="Calibri" pitchFamily="34" charset="0"/>
              </a:rPr>
              <a:t/>
            </a:r>
            <a:br>
              <a:rPr lang="it-IT" sz="1600" dirty="0" smtClean="0">
                <a:solidFill>
                  <a:srgbClr val="1F4AA1"/>
                </a:solidFill>
                <a:latin typeface="Calibri" pitchFamily="34" charset="0"/>
                <a:cs typeface="Calibri" pitchFamily="34" charset="0"/>
              </a:rPr>
            </a:br>
            <a:r>
              <a:rPr lang="ro-RO" sz="1600" dirty="0" smtClean="0">
                <a:solidFill>
                  <a:srgbClr val="1F4AA1"/>
                </a:solidFill>
                <a:latin typeface="Calibri" pitchFamily="34" charset="0"/>
                <a:cs typeface="Calibri" pitchFamily="34" charset="0"/>
              </a:rPr>
              <a:t/>
            </a:r>
            <a:br>
              <a:rPr lang="ro-RO" sz="1600" dirty="0" smtClean="0">
                <a:solidFill>
                  <a:srgbClr val="1F4AA1"/>
                </a:solidFill>
                <a:latin typeface="Calibri" pitchFamily="34" charset="0"/>
                <a:cs typeface="Calibri" pitchFamily="34" charset="0"/>
              </a:rPr>
            </a:br>
            <a:r>
              <a:rPr lang="vi-VN" sz="1300" dirty="0" smtClean="0">
                <a:solidFill>
                  <a:schemeClr val="tx1"/>
                </a:solidFill>
                <a:latin typeface="Calibri" pitchFamily="34" charset="0"/>
                <a:cs typeface="Calibri" pitchFamily="34" charset="0"/>
              </a:rPr>
              <a:t/>
            </a:r>
            <a:br>
              <a:rPr lang="vi-VN" sz="1300" dirty="0" smtClean="0">
                <a:solidFill>
                  <a:schemeClr val="tx1"/>
                </a:solidFill>
                <a:latin typeface="Calibri" pitchFamily="34" charset="0"/>
                <a:cs typeface="Calibri" pitchFamily="34" charset="0"/>
              </a:rPr>
            </a:br>
            <a:r>
              <a:rPr lang="vi-VN" sz="1300" b="1" dirty="0" smtClean="0">
                <a:solidFill>
                  <a:schemeClr val="tx1"/>
                </a:solidFill>
                <a:latin typeface="Calibri" pitchFamily="34" charset="0"/>
                <a:cs typeface="Calibri" pitchFamily="34" charset="0"/>
              </a:rPr>
              <a:t/>
            </a:r>
            <a:br>
              <a:rPr lang="vi-VN" sz="1300" b="1" dirty="0" smtClean="0">
                <a:solidFill>
                  <a:schemeClr val="tx1"/>
                </a:solidFill>
                <a:latin typeface="Calibri" pitchFamily="34" charset="0"/>
                <a:cs typeface="Calibri" pitchFamily="34" charset="0"/>
              </a:rPr>
            </a:br>
            <a:r>
              <a:rPr lang="ro-RO" sz="1300" b="1" dirty="0" smtClean="0">
                <a:solidFill>
                  <a:srgbClr val="1F4AA1"/>
                </a:solidFill>
                <a:latin typeface="Calibri" pitchFamily="34" charset="0"/>
                <a:cs typeface="Calibri" pitchFamily="34" charset="0"/>
              </a:rPr>
              <a:t/>
            </a:r>
            <a:br>
              <a:rPr lang="ro-RO" sz="1300" b="1" dirty="0" smtClean="0">
                <a:solidFill>
                  <a:srgbClr val="1F4AA1"/>
                </a:solidFill>
                <a:latin typeface="Calibri" pitchFamily="34" charset="0"/>
                <a:cs typeface="Calibri" pitchFamily="34" charset="0"/>
              </a:rPr>
            </a:br>
            <a:r>
              <a:rPr lang="vi-VN" sz="1300" b="1" dirty="0" smtClean="0">
                <a:solidFill>
                  <a:srgbClr val="1F4AA1"/>
                </a:solidFill>
                <a:latin typeface="Calibri" pitchFamily="34" charset="0"/>
                <a:cs typeface="Calibri" pitchFamily="34" charset="0"/>
              </a:rPr>
              <a:t/>
            </a:r>
            <a:br>
              <a:rPr lang="vi-VN" sz="13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86713" y="401627"/>
            <a:ext cx="8229600" cy="618493"/>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en-US" sz="100" b="1" dirty="0">
              <a:solidFill>
                <a:srgbClr val="461A02"/>
              </a:solidFill>
              <a:latin typeface="Calibri" pitchFamily="34" charset="0"/>
              <a:ea typeface="Tahoma" pitchFamily="34" charset="0"/>
              <a:cs typeface="Calibri" pitchFamily="34" charset="0"/>
            </a:endParaRPr>
          </a:p>
          <a:p>
            <a:pPr algn="ctr"/>
            <a:r>
              <a:rPr lang="en-US" b="1" dirty="0" smtClean="0">
                <a:solidFill>
                  <a:srgbClr val="1F4AA1"/>
                </a:solidFill>
                <a:latin typeface="Calibri" pitchFamily="34" charset="0"/>
                <a:ea typeface="Tahoma" pitchFamily="34" charset="0"/>
                <a:cs typeface="Calibri" pitchFamily="34" charset="0"/>
              </a:rPr>
              <a:t>SUBPROGRAMUL POMICOL</a:t>
            </a:r>
            <a:endParaRPr lang="ro-RO" b="1" dirty="0" smtClean="0">
              <a:solidFill>
                <a:srgbClr val="1F4AA1"/>
              </a:solidFill>
              <a:latin typeface="Calibri" pitchFamily="34" charset="0"/>
              <a:ea typeface="Tahoma"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426055"/>
            <a:ext cx="1260000" cy="90703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18</a:t>
            </a:fld>
            <a:endParaRPr lang="ro-RO"/>
          </a:p>
        </p:txBody>
      </p:sp>
    </p:spTree>
    <p:extLst>
      <p:ext uri="{BB962C8B-B14F-4D97-AF65-F5344CB8AC3E}">
        <p14:creationId xmlns:p14="http://schemas.microsoft.com/office/powerpoint/2010/main" val="2572648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19" y="375571"/>
            <a:ext cx="924137" cy="9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79512" y="662675"/>
            <a:ext cx="8784976" cy="6165304"/>
          </a:xfrm>
        </p:spPr>
        <p:txBody>
          <a:bodyPr numCol="1" anchor="t">
            <a:normAutofit fontScale="90000"/>
          </a:bodyPr>
          <a:lstStyle/>
          <a:p>
            <a:pPr lvl="0"/>
            <a:r>
              <a:rPr lang="ro-RO" sz="1700" dirty="0" smtClean="0">
                <a:solidFill>
                  <a:srgbClr val="1F4AA1"/>
                </a:solidFill>
                <a:latin typeface="Calibri" pitchFamily="34" charset="0"/>
                <a:cs typeface="Calibri" pitchFamily="34" charset="0"/>
              </a:rPr>
              <a:t>                                                   </a:t>
            </a:r>
            <a:r>
              <a:rPr lang="vi-VN" sz="1700" b="1" dirty="0">
                <a:solidFill>
                  <a:srgbClr val="1D4697"/>
                </a:solidFill>
                <a:latin typeface="Calibri" pitchFamily="34" charset="0"/>
                <a:cs typeface="Calibri" pitchFamily="34" charset="0"/>
              </a:rPr>
              <a:t>M4. (Art. 17) - Investiţii în active fizice </a:t>
            </a:r>
            <a:br>
              <a:rPr lang="vi-VN" sz="1700" b="1" dirty="0">
                <a:solidFill>
                  <a:srgbClr val="1D4697"/>
                </a:solidFill>
                <a:latin typeface="Calibri" pitchFamily="34" charset="0"/>
                <a:cs typeface="Calibri" pitchFamily="34" charset="0"/>
              </a:rPr>
            </a:br>
            <a:r>
              <a:rPr lang="vi-VN" sz="1700" b="1" dirty="0">
                <a:solidFill>
                  <a:srgbClr val="1D4697"/>
                </a:solidFill>
                <a:latin typeface="Calibri" pitchFamily="34" charset="0"/>
                <a:cs typeface="Calibri" pitchFamily="34" charset="0"/>
              </a:rPr>
              <a:t>                                        </a:t>
            </a:r>
            <a:r>
              <a:rPr lang="en-US" sz="1700" b="1" dirty="0" smtClean="0">
                <a:solidFill>
                  <a:srgbClr val="1D4697"/>
                </a:solidFill>
                <a:latin typeface="Calibri" pitchFamily="34" charset="0"/>
                <a:cs typeface="Calibri" pitchFamily="34" charset="0"/>
              </a:rPr>
              <a:t>         </a:t>
            </a:r>
            <a:r>
              <a:rPr lang="vi-VN" sz="1700" b="1" dirty="0" smtClean="0">
                <a:solidFill>
                  <a:srgbClr val="1D4697"/>
                </a:solidFill>
                <a:latin typeface="Calibri" pitchFamily="34" charset="0"/>
                <a:cs typeface="Calibri" pitchFamily="34" charset="0"/>
              </a:rPr>
              <a:t> </a:t>
            </a:r>
            <a:r>
              <a:rPr lang="vi-VN" sz="1700" b="1" dirty="0">
                <a:solidFill>
                  <a:srgbClr val="1D4697"/>
                </a:solidFill>
                <a:latin typeface="Calibri" pitchFamily="34" charset="0"/>
                <a:cs typeface="Calibri" pitchFamily="34" charset="0"/>
              </a:rPr>
              <a:t>Sub-măsura </a:t>
            </a:r>
            <a:r>
              <a:rPr lang="vi-VN" sz="1700" b="1" dirty="0" smtClean="0">
                <a:solidFill>
                  <a:srgbClr val="1D4697"/>
                </a:solidFill>
                <a:latin typeface="Calibri" pitchFamily="34" charset="0"/>
                <a:cs typeface="Calibri" pitchFamily="34" charset="0"/>
              </a:rPr>
              <a:t>4.1</a:t>
            </a:r>
            <a:r>
              <a:rPr lang="ro-RO" sz="1700" b="1" dirty="0" smtClean="0">
                <a:solidFill>
                  <a:srgbClr val="1D4697"/>
                </a:solidFill>
                <a:latin typeface="Calibri" pitchFamily="34" charset="0"/>
                <a:cs typeface="Calibri" pitchFamily="34" charset="0"/>
              </a:rPr>
              <a:t> </a:t>
            </a:r>
            <a:r>
              <a:rPr lang="vi-VN" sz="1700" b="1" dirty="0" smtClean="0">
                <a:solidFill>
                  <a:srgbClr val="1D4697"/>
                </a:solidFill>
                <a:latin typeface="Calibri" pitchFamily="34" charset="0"/>
                <a:cs typeface="Calibri" pitchFamily="34" charset="0"/>
              </a:rPr>
              <a:t>a </a:t>
            </a:r>
            <a:r>
              <a:rPr lang="vi-VN" sz="1700" b="1" dirty="0">
                <a:solidFill>
                  <a:srgbClr val="1D4697"/>
                </a:solidFill>
                <a:latin typeface="Calibri" pitchFamily="34" charset="0"/>
                <a:cs typeface="Calibri" pitchFamily="34" charset="0"/>
              </a:rPr>
              <a:t>„Investiţii în exploataţii pomicole</a:t>
            </a:r>
            <a:r>
              <a:rPr lang="vi-VN" sz="1700" b="1" dirty="0" smtClean="0">
                <a:solidFill>
                  <a:srgbClr val="1D4697"/>
                </a:solidFill>
                <a:latin typeface="Calibri" pitchFamily="34" charset="0"/>
                <a:cs typeface="Calibri" pitchFamily="34" charset="0"/>
              </a:rPr>
              <a:t>”</a:t>
            </a:r>
            <a:r>
              <a:rPr lang="ro-RO" sz="1600" b="1" dirty="0">
                <a:solidFill>
                  <a:srgbClr val="82C836"/>
                </a:solidFill>
                <a:latin typeface="Calibri" pitchFamily="34" charset="0"/>
                <a:cs typeface="Calibri" pitchFamily="34" charset="0"/>
              </a:rPr>
              <a:t> </a:t>
            </a:r>
            <a:r>
              <a:rPr lang="ro-RO" sz="1600" b="1" dirty="0" smtClean="0">
                <a:solidFill>
                  <a:srgbClr val="82C836"/>
                </a:solidFill>
                <a:latin typeface="Calibri" pitchFamily="34" charset="0"/>
                <a:cs typeface="Calibri" pitchFamily="34" charset="0"/>
              </a:rPr>
              <a:t> </a:t>
            </a:r>
            <a:r>
              <a:rPr lang="en-US" sz="1600" b="1" dirty="0" smtClean="0">
                <a:solidFill>
                  <a:srgbClr val="82C836"/>
                </a:solidFill>
                <a:latin typeface="Calibri" pitchFamily="34" charset="0"/>
                <a:cs typeface="Calibri" pitchFamily="34" charset="0"/>
              </a:rPr>
              <a:t/>
            </a:r>
            <a:br>
              <a:rPr lang="en-US" sz="1600" b="1" dirty="0" smtClean="0">
                <a:solidFill>
                  <a:srgbClr val="82C836"/>
                </a:solidFill>
                <a:latin typeface="Calibri" pitchFamily="34" charset="0"/>
                <a:cs typeface="Calibri" pitchFamily="34" charset="0"/>
              </a:rPr>
            </a:br>
            <a:r>
              <a:rPr lang="en-US" sz="1600" b="1" dirty="0">
                <a:solidFill>
                  <a:srgbClr val="82C836"/>
                </a:solidFill>
                <a:latin typeface="Calibri" pitchFamily="34" charset="0"/>
                <a:cs typeface="Calibri" pitchFamily="34" charset="0"/>
              </a:rPr>
              <a:t>	 </a:t>
            </a:r>
            <a:r>
              <a:rPr lang="en-US" sz="1600" b="1" dirty="0" smtClean="0">
                <a:solidFill>
                  <a:srgbClr val="82C836"/>
                </a:solidFill>
                <a:latin typeface="Calibri" pitchFamily="34" charset="0"/>
                <a:cs typeface="Calibri" pitchFamily="34" charset="0"/>
              </a:rPr>
              <a:t>                    </a:t>
            </a:r>
            <a:r>
              <a:rPr lang="ro-RO" sz="1600" b="1" dirty="0" smtClean="0">
                <a:solidFill>
                  <a:srgbClr val="1F4AA1"/>
                </a:solidFill>
                <a:latin typeface="Calibri" pitchFamily="34" charset="0"/>
                <a:cs typeface="Calibri" pitchFamily="34" charset="0"/>
              </a:rPr>
              <a:t>- continuare </a:t>
            </a:r>
            <a:r>
              <a:rPr lang="en-US" sz="1600" b="1" dirty="0" smtClean="0">
                <a:solidFill>
                  <a:srgbClr val="1F4AA1"/>
                </a:solidFill>
                <a:latin typeface="Calibri" pitchFamily="34" charset="0"/>
                <a:cs typeface="Calibri" pitchFamily="34" charset="0"/>
              </a:rPr>
              <a:t>-</a:t>
            </a:r>
            <a:r>
              <a:rPr lang="ro-RO" sz="1600" b="1" dirty="0" smtClean="0">
                <a:solidFill>
                  <a:srgbClr val="82C836"/>
                </a:solidFill>
                <a:latin typeface="Calibri" pitchFamily="34" charset="0"/>
                <a:cs typeface="Calibri" pitchFamily="34" charset="0"/>
              </a:rPr>
              <a:t/>
            </a:r>
            <a:br>
              <a:rPr lang="ro-RO" sz="1600" b="1" dirty="0" smtClean="0">
                <a:solidFill>
                  <a:srgbClr val="82C836"/>
                </a:solidFill>
                <a:latin typeface="Calibri" pitchFamily="34" charset="0"/>
                <a:cs typeface="Calibri" pitchFamily="34" charset="0"/>
              </a:rPr>
            </a:br>
            <a:r>
              <a:rPr lang="ro-RO" sz="800" b="1" dirty="0">
                <a:solidFill>
                  <a:srgbClr val="82C836"/>
                </a:solidFill>
                <a:latin typeface="Calibri" pitchFamily="34" charset="0"/>
                <a:cs typeface="Calibri" pitchFamily="34" charset="0"/>
              </a:rPr>
              <a:t>	</a:t>
            </a:r>
            <a:r>
              <a:rPr lang="vi-VN" sz="1700" b="1" dirty="0">
                <a:solidFill>
                  <a:srgbClr val="1D4697"/>
                </a:solidFill>
                <a:latin typeface="Calibri" pitchFamily="34" charset="0"/>
                <a:cs typeface="Calibri" pitchFamily="34" charset="0"/>
              </a:rPr>
              <a:t/>
            </a:r>
            <a:br>
              <a:rPr lang="vi-VN" sz="1700" b="1" dirty="0">
                <a:solidFill>
                  <a:srgbClr val="1D4697"/>
                </a:solidFill>
                <a:latin typeface="Calibri" pitchFamily="34" charset="0"/>
                <a:cs typeface="Calibri" pitchFamily="34" charset="0"/>
              </a:rPr>
            </a:br>
            <a:r>
              <a:rPr lang="vi-VN" sz="100" b="1" dirty="0">
                <a:solidFill>
                  <a:srgbClr val="1D4697"/>
                </a:solidFill>
                <a:latin typeface="Calibri" pitchFamily="34" charset="0"/>
                <a:cs typeface="Calibri" pitchFamily="34" charset="0"/>
              </a:rPr>
              <a:t/>
            </a:r>
            <a:br>
              <a:rPr lang="vi-VN" sz="100" b="1" dirty="0">
                <a:solidFill>
                  <a:srgbClr val="1D4697"/>
                </a:solidFill>
                <a:latin typeface="Calibri" pitchFamily="34" charset="0"/>
                <a:cs typeface="Calibri" pitchFamily="34" charset="0"/>
              </a:rPr>
            </a:br>
            <a:r>
              <a:rPr lang="ro-RO" sz="1600" dirty="0"/>
              <a:t>Sume și rate de sprijin aplicabile</a:t>
            </a:r>
            <a:r>
              <a:rPr lang="ro-RO" sz="1600" dirty="0" smtClean="0">
                <a:solidFill>
                  <a:schemeClr val="tx1"/>
                </a:solidFill>
                <a:latin typeface="Calibri" panose="020F0502020204030204" pitchFamily="34" charset="0"/>
                <a:ea typeface="Calibri" panose="020F0502020204030204" pitchFamily="34" charset="0"/>
                <a:cs typeface="TimesNewRomanPSMT"/>
              </a:rPr>
              <a:t/>
            </a:r>
            <a:br>
              <a:rPr lang="ro-RO" sz="1600" dirty="0" smtClean="0">
                <a:solidFill>
                  <a:schemeClr val="tx1"/>
                </a:solidFill>
                <a:latin typeface="Calibri" panose="020F0502020204030204" pitchFamily="34" charset="0"/>
                <a:ea typeface="Calibri" panose="020F0502020204030204" pitchFamily="34" charset="0"/>
                <a:cs typeface="TimesNewRomanPSMT"/>
              </a:rPr>
            </a:br>
            <a:r>
              <a:rPr lang="ro-RO" sz="100" dirty="0">
                <a:solidFill>
                  <a:schemeClr val="tx1"/>
                </a:solidFill>
                <a:latin typeface="Calibri" panose="020F0502020204030204" pitchFamily="34" charset="0"/>
                <a:ea typeface="Tahoma" pitchFamily="34" charset="0"/>
                <a:cs typeface="Calibri" pitchFamily="34" charset="0"/>
              </a:rPr>
              <a:t/>
            </a:r>
            <a:br>
              <a:rPr lang="ro-RO" sz="100" dirty="0">
                <a:solidFill>
                  <a:schemeClr val="tx1"/>
                </a:solidFill>
                <a:latin typeface="Calibri" panose="020F0502020204030204" pitchFamily="34" charset="0"/>
                <a:ea typeface="Tahoma" pitchFamily="34" charset="0"/>
                <a:cs typeface="Calibri" pitchFamily="34" charset="0"/>
              </a:rPr>
            </a:br>
            <a:r>
              <a:rPr lang="vi-VN" sz="1800" u="sng" dirty="0">
                <a:solidFill>
                  <a:schemeClr val="tx1"/>
                </a:solidFill>
                <a:latin typeface="Calibri" panose="020F0502020204030204" pitchFamily="34" charset="0"/>
                <a:ea typeface="Tahoma" pitchFamily="34" charset="0"/>
                <a:cs typeface="Calibri" pitchFamily="34" charset="0"/>
              </a:rPr>
              <a:t>În cazul fermelor mici și al formelor asociative</a:t>
            </a:r>
            <a:r>
              <a:rPr lang="vi-VN" sz="1800" dirty="0">
                <a:solidFill>
                  <a:schemeClr val="tx1"/>
                </a:solidFill>
                <a:latin typeface="Calibri" panose="020F0502020204030204" pitchFamily="34" charset="0"/>
                <a:ea typeface="Tahoma" pitchFamily="34" charset="0"/>
                <a:cs typeface="Calibri" pitchFamily="34" charset="0"/>
              </a:rPr>
              <a:t> (grupuri de producători și cooperative) </a:t>
            </a:r>
            <a:br>
              <a:rPr lang="vi-VN" sz="1800" dirty="0">
                <a:solidFill>
                  <a:schemeClr val="tx1"/>
                </a:solidFill>
                <a:latin typeface="Calibri" panose="020F0502020204030204" pitchFamily="34" charset="0"/>
                <a:ea typeface="Tahoma" pitchFamily="34" charset="0"/>
                <a:cs typeface="Calibri" pitchFamily="34" charset="0"/>
              </a:rPr>
            </a:br>
            <a:r>
              <a:rPr lang="vi-VN" sz="1800" dirty="0">
                <a:solidFill>
                  <a:schemeClr val="tx1"/>
                </a:solidFill>
                <a:latin typeface="Calibri" panose="020F0502020204030204" pitchFamily="34" charset="0"/>
                <a:ea typeface="Tahoma" pitchFamily="34" charset="0"/>
                <a:cs typeface="Calibri" pitchFamily="34" charset="0"/>
              </a:rPr>
              <a:t>- intensitatea sprijinului este de 50% din totalul cheltuielilor eligibile, fără a depăși:</a:t>
            </a:r>
            <a:br>
              <a:rPr lang="vi-VN" sz="1800" dirty="0">
                <a:solidFill>
                  <a:schemeClr val="tx1"/>
                </a:solidFill>
                <a:latin typeface="Calibri" panose="020F0502020204030204" pitchFamily="34" charset="0"/>
                <a:ea typeface="Tahoma" pitchFamily="34" charset="0"/>
                <a:cs typeface="Calibri" pitchFamily="34" charset="0"/>
              </a:rPr>
            </a:br>
            <a:r>
              <a:rPr lang="vi-VN" sz="1800" u="sng" dirty="0">
                <a:solidFill>
                  <a:schemeClr val="tx1"/>
                </a:solidFill>
                <a:latin typeface="Calibri" panose="020F0502020204030204" pitchFamily="34" charset="0"/>
                <a:ea typeface="Tahoma" pitchFamily="34" charset="0"/>
                <a:cs typeface="Calibri" pitchFamily="34" charset="0"/>
              </a:rPr>
              <a:t>Ferme mici</a:t>
            </a:r>
            <a:r>
              <a:rPr lang="vi-VN" sz="1800" dirty="0">
                <a:solidFill>
                  <a:schemeClr val="tx1"/>
                </a:solidFill>
                <a:latin typeface="Calibri" panose="020F0502020204030204" pitchFamily="34" charset="0"/>
                <a:ea typeface="Tahoma" pitchFamily="34" charset="0"/>
                <a:cs typeface="Calibri" pitchFamily="34" charset="0"/>
              </a:rPr>
              <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a:t>
            </a:r>
            <a:r>
              <a:rPr lang="vi-VN" sz="1800" b="1" dirty="0" smtClean="0">
                <a:solidFill>
                  <a:schemeClr val="tx1"/>
                </a:solidFill>
                <a:latin typeface="Calibri" panose="020F0502020204030204" pitchFamily="34" charset="0"/>
                <a:ea typeface="Tahoma" pitchFamily="34" charset="0"/>
                <a:cs typeface="Calibri" pitchFamily="34" charset="0"/>
              </a:rPr>
              <a:t>100</a:t>
            </a:r>
            <a:r>
              <a:rPr lang="ro-RO" sz="1800" b="1" dirty="0" smtClean="0">
                <a:solidFill>
                  <a:schemeClr val="tx1"/>
                </a:solidFill>
                <a:latin typeface="Calibri" panose="020F0502020204030204" pitchFamily="34" charset="0"/>
                <a:ea typeface="Tahoma" pitchFamily="34" charset="0"/>
                <a:cs typeface="Calibri" pitchFamily="34" charset="0"/>
              </a:rPr>
              <a:t>.</a:t>
            </a:r>
            <a:r>
              <a:rPr lang="vi-VN" sz="1800" b="1" dirty="0" smtClean="0">
                <a:solidFill>
                  <a:schemeClr val="tx1"/>
                </a:solidFill>
                <a:latin typeface="Calibri" panose="020F0502020204030204" pitchFamily="34" charset="0"/>
                <a:ea typeface="Tahoma" pitchFamily="34" charset="0"/>
                <a:cs typeface="Calibri" pitchFamily="34" charset="0"/>
              </a:rPr>
              <a:t>000 </a:t>
            </a:r>
            <a:r>
              <a:rPr lang="ro-RO" sz="1800" b="1" dirty="0" smtClean="0">
                <a:solidFill>
                  <a:schemeClr val="tx1"/>
                </a:solidFill>
                <a:latin typeface="Calibri" panose="020F0502020204030204" pitchFamily="34" charset="0"/>
                <a:ea typeface="Tahoma" pitchFamily="34" charset="0"/>
                <a:cs typeface="Calibri" pitchFamily="34" charset="0"/>
              </a:rPr>
              <a:t>e</a:t>
            </a:r>
            <a:r>
              <a:rPr lang="vi-VN" sz="1800" b="1" dirty="0" smtClean="0">
                <a:solidFill>
                  <a:schemeClr val="tx1"/>
                </a:solidFill>
                <a:latin typeface="Calibri" panose="020F0502020204030204" pitchFamily="34" charset="0"/>
                <a:ea typeface="Tahoma" pitchFamily="34" charset="0"/>
                <a:cs typeface="Calibri" pitchFamily="34" charset="0"/>
              </a:rPr>
              <a:t>uro</a:t>
            </a:r>
            <a:r>
              <a:rPr lang="vi-VN" sz="1800" dirty="0" smtClean="0">
                <a:solidFill>
                  <a:schemeClr val="tx1"/>
                </a:solidFill>
                <a:latin typeface="Calibri" panose="020F0502020204030204" pitchFamily="34" charset="0"/>
                <a:ea typeface="Tahoma" pitchFamily="34" charset="0"/>
                <a:cs typeface="Calibri" pitchFamily="34" charset="0"/>
              </a:rPr>
              <a:t> </a:t>
            </a:r>
            <a:r>
              <a:rPr lang="vi-VN" sz="1800" dirty="0">
                <a:solidFill>
                  <a:schemeClr val="tx1"/>
                </a:solidFill>
                <a:latin typeface="Calibri" panose="020F0502020204030204" pitchFamily="34" charset="0"/>
                <a:ea typeface="Tahoma" pitchFamily="34" charset="0"/>
                <a:cs typeface="Calibri" pitchFamily="34" charset="0"/>
              </a:rPr>
              <a:t>pentru investițiile care presupun achiziții simple;</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a:t>
            </a:r>
            <a:r>
              <a:rPr lang="vi-VN" sz="1800" b="1" dirty="0" smtClean="0">
                <a:solidFill>
                  <a:schemeClr val="tx1"/>
                </a:solidFill>
                <a:latin typeface="Calibri" panose="020F0502020204030204" pitchFamily="34" charset="0"/>
                <a:ea typeface="Tahoma" pitchFamily="34" charset="0"/>
                <a:cs typeface="Calibri" pitchFamily="34" charset="0"/>
              </a:rPr>
              <a:t>300</a:t>
            </a:r>
            <a:r>
              <a:rPr lang="ro-RO" sz="1800" b="1" dirty="0" smtClean="0">
                <a:solidFill>
                  <a:schemeClr val="tx1"/>
                </a:solidFill>
                <a:latin typeface="Calibri" panose="020F0502020204030204" pitchFamily="34" charset="0"/>
                <a:ea typeface="Tahoma" pitchFamily="34" charset="0"/>
                <a:cs typeface="Calibri" pitchFamily="34" charset="0"/>
              </a:rPr>
              <a:t>.</a:t>
            </a:r>
            <a:r>
              <a:rPr lang="vi-VN" sz="1800" b="1" dirty="0" smtClean="0">
                <a:solidFill>
                  <a:schemeClr val="tx1"/>
                </a:solidFill>
                <a:latin typeface="Calibri" panose="020F0502020204030204" pitchFamily="34" charset="0"/>
                <a:ea typeface="Tahoma" pitchFamily="34" charset="0"/>
                <a:cs typeface="Calibri" pitchFamily="34" charset="0"/>
              </a:rPr>
              <a:t>000 </a:t>
            </a:r>
            <a:r>
              <a:rPr lang="ro-RO" sz="1800" b="1" dirty="0" smtClean="0">
                <a:solidFill>
                  <a:schemeClr val="tx1"/>
                </a:solidFill>
                <a:latin typeface="Calibri" panose="020F0502020204030204" pitchFamily="34" charset="0"/>
                <a:ea typeface="Tahoma" pitchFamily="34" charset="0"/>
                <a:cs typeface="Calibri" pitchFamily="34" charset="0"/>
              </a:rPr>
              <a:t>e</a:t>
            </a:r>
            <a:r>
              <a:rPr lang="vi-VN" sz="1800" b="1" dirty="0" smtClean="0">
                <a:solidFill>
                  <a:schemeClr val="tx1"/>
                </a:solidFill>
                <a:latin typeface="Calibri" panose="020F0502020204030204" pitchFamily="34" charset="0"/>
                <a:ea typeface="Tahoma" pitchFamily="34" charset="0"/>
                <a:cs typeface="Calibri" pitchFamily="34" charset="0"/>
              </a:rPr>
              <a:t>uro </a:t>
            </a:r>
            <a:r>
              <a:rPr lang="vi-VN" sz="1800" dirty="0">
                <a:solidFill>
                  <a:schemeClr val="tx1"/>
                </a:solidFill>
                <a:latin typeface="Calibri" panose="020F0502020204030204" pitchFamily="34" charset="0"/>
                <a:ea typeface="Tahoma" pitchFamily="34" charset="0"/>
                <a:cs typeface="Calibri" pitchFamily="34" charset="0"/>
              </a:rPr>
              <a:t>în cazul investițiilor în activitatea de producție (utilaje, înființare și reconversie);   </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a:t>
            </a:r>
            <a:r>
              <a:rPr lang="vi-VN" sz="1800" b="1" dirty="0" smtClean="0">
                <a:solidFill>
                  <a:schemeClr val="tx1"/>
                </a:solidFill>
                <a:latin typeface="Calibri" panose="020F0502020204030204" pitchFamily="34" charset="0"/>
                <a:ea typeface="Tahoma" pitchFamily="34" charset="0"/>
                <a:cs typeface="Calibri" pitchFamily="34" charset="0"/>
              </a:rPr>
              <a:t>450</a:t>
            </a:r>
            <a:r>
              <a:rPr lang="ro-RO" sz="1800" b="1" dirty="0" smtClean="0">
                <a:solidFill>
                  <a:schemeClr val="tx1"/>
                </a:solidFill>
                <a:latin typeface="Calibri" panose="020F0502020204030204" pitchFamily="34" charset="0"/>
                <a:ea typeface="Tahoma" pitchFamily="34" charset="0"/>
                <a:cs typeface="Calibri" pitchFamily="34" charset="0"/>
              </a:rPr>
              <a:t>.</a:t>
            </a:r>
            <a:r>
              <a:rPr lang="vi-VN" sz="1800" b="1" dirty="0" smtClean="0">
                <a:solidFill>
                  <a:schemeClr val="tx1"/>
                </a:solidFill>
                <a:latin typeface="Calibri" panose="020F0502020204030204" pitchFamily="34" charset="0"/>
                <a:ea typeface="Tahoma" pitchFamily="34" charset="0"/>
                <a:cs typeface="Calibri" pitchFamily="34" charset="0"/>
              </a:rPr>
              <a:t>000 </a:t>
            </a:r>
            <a:r>
              <a:rPr lang="ro-RO" sz="1800" b="1" dirty="0" smtClean="0">
                <a:solidFill>
                  <a:schemeClr val="tx1"/>
                </a:solidFill>
                <a:latin typeface="Calibri" panose="020F0502020204030204" pitchFamily="34" charset="0"/>
                <a:ea typeface="Tahoma" pitchFamily="34" charset="0"/>
                <a:cs typeface="Calibri" pitchFamily="34" charset="0"/>
              </a:rPr>
              <a:t>e</a:t>
            </a:r>
            <a:r>
              <a:rPr lang="vi-VN" sz="1800" b="1" dirty="0" smtClean="0">
                <a:solidFill>
                  <a:schemeClr val="tx1"/>
                </a:solidFill>
                <a:latin typeface="Calibri" panose="020F0502020204030204" pitchFamily="34" charset="0"/>
                <a:ea typeface="Tahoma" pitchFamily="34" charset="0"/>
                <a:cs typeface="Calibri" pitchFamily="34" charset="0"/>
              </a:rPr>
              <a:t>uro </a:t>
            </a:r>
            <a:r>
              <a:rPr lang="vi-VN" sz="1800" dirty="0">
                <a:solidFill>
                  <a:schemeClr val="tx1"/>
                </a:solidFill>
                <a:latin typeface="Calibri" panose="020F0502020204030204" pitchFamily="34" charset="0"/>
                <a:ea typeface="Tahoma" pitchFamily="34" charset="0"/>
                <a:cs typeface="Calibri" pitchFamily="34" charset="0"/>
              </a:rPr>
              <a:t>pentru investiţiile care acoperă tot lanţul alimentar (producție, procesare, comercializare).</a:t>
            </a:r>
            <a:br>
              <a:rPr lang="vi-VN" sz="1800" dirty="0">
                <a:solidFill>
                  <a:schemeClr val="tx1"/>
                </a:solidFill>
                <a:latin typeface="Calibri" panose="020F0502020204030204" pitchFamily="34" charset="0"/>
                <a:ea typeface="Tahoma" pitchFamily="34" charset="0"/>
                <a:cs typeface="Calibri" pitchFamily="34" charset="0"/>
              </a:rPr>
            </a:br>
            <a:r>
              <a:rPr lang="vi-VN" sz="1800" u="sng" dirty="0">
                <a:solidFill>
                  <a:schemeClr val="tx1"/>
                </a:solidFill>
                <a:latin typeface="Calibri" panose="020F0502020204030204" pitchFamily="34" charset="0"/>
                <a:ea typeface="Tahoma" pitchFamily="34" charset="0"/>
                <a:cs typeface="Calibri" pitchFamily="34" charset="0"/>
              </a:rPr>
              <a:t>Forme asociative </a:t>
            </a:r>
            <a:r>
              <a:rPr lang="vi-VN" sz="1800" dirty="0">
                <a:solidFill>
                  <a:schemeClr val="tx1"/>
                </a:solidFill>
                <a:latin typeface="Calibri" panose="020F0502020204030204" pitchFamily="34" charset="0"/>
                <a:ea typeface="Tahoma" pitchFamily="34" charset="0"/>
                <a:cs typeface="Calibri" pitchFamily="34" charset="0"/>
              </a:rPr>
              <a:t>(grupuri de producători și cooperative)</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a:t>
            </a:r>
            <a:r>
              <a:rPr lang="vi-VN" sz="1800" b="1" dirty="0" smtClean="0">
                <a:solidFill>
                  <a:schemeClr val="tx1"/>
                </a:solidFill>
                <a:latin typeface="Calibri" panose="020F0502020204030204" pitchFamily="34" charset="0"/>
                <a:ea typeface="Tahoma" pitchFamily="34" charset="0"/>
                <a:cs typeface="Calibri" pitchFamily="34" charset="0"/>
              </a:rPr>
              <a:t>350</a:t>
            </a:r>
            <a:r>
              <a:rPr lang="ro-RO" sz="1800" b="1" dirty="0" smtClean="0">
                <a:solidFill>
                  <a:schemeClr val="tx1"/>
                </a:solidFill>
                <a:latin typeface="Calibri" panose="020F0502020204030204" pitchFamily="34" charset="0"/>
                <a:ea typeface="Tahoma" pitchFamily="34" charset="0"/>
                <a:cs typeface="Calibri" pitchFamily="34" charset="0"/>
              </a:rPr>
              <a:t>.</a:t>
            </a:r>
            <a:r>
              <a:rPr lang="vi-VN" sz="1800" b="1" dirty="0" smtClean="0">
                <a:solidFill>
                  <a:schemeClr val="tx1"/>
                </a:solidFill>
                <a:latin typeface="Calibri" panose="020F0502020204030204" pitchFamily="34" charset="0"/>
                <a:ea typeface="Tahoma" pitchFamily="34" charset="0"/>
                <a:cs typeface="Calibri" pitchFamily="34" charset="0"/>
              </a:rPr>
              <a:t>000 </a:t>
            </a:r>
            <a:r>
              <a:rPr lang="ro-RO" sz="1800" b="1" dirty="0" smtClean="0">
                <a:solidFill>
                  <a:schemeClr val="tx1"/>
                </a:solidFill>
                <a:latin typeface="Calibri" panose="020F0502020204030204" pitchFamily="34" charset="0"/>
                <a:ea typeface="Tahoma" pitchFamily="34" charset="0"/>
                <a:cs typeface="Calibri" pitchFamily="34" charset="0"/>
              </a:rPr>
              <a:t>e</a:t>
            </a:r>
            <a:r>
              <a:rPr lang="vi-VN" sz="1800" b="1" dirty="0" smtClean="0">
                <a:solidFill>
                  <a:schemeClr val="tx1"/>
                </a:solidFill>
                <a:latin typeface="Calibri" panose="020F0502020204030204" pitchFamily="34" charset="0"/>
                <a:ea typeface="Tahoma" pitchFamily="34" charset="0"/>
                <a:cs typeface="Calibri" pitchFamily="34" charset="0"/>
              </a:rPr>
              <a:t>uro </a:t>
            </a:r>
            <a:r>
              <a:rPr lang="vi-VN" sz="1800" dirty="0">
                <a:solidFill>
                  <a:schemeClr val="tx1"/>
                </a:solidFill>
                <a:latin typeface="Calibri" panose="020F0502020204030204" pitchFamily="34" charset="0"/>
                <a:ea typeface="Tahoma" pitchFamily="34" charset="0"/>
                <a:cs typeface="Calibri" pitchFamily="34" charset="0"/>
              </a:rPr>
              <a:t>pentru investițiile care presupun achiziții simple;</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a:t>
            </a:r>
            <a:r>
              <a:rPr lang="vi-VN" sz="1800" b="1" dirty="0" smtClean="0">
                <a:solidFill>
                  <a:schemeClr val="tx1"/>
                </a:solidFill>
                <a:latin typeface="Calibri" panose="020F0502020204030204" pitchFamily="34" charset="0"/>
                <a:ea typeface="Tahoma" pitchFamily="34" charset="0"/>
                <a:cs typeface="Calibri" pitchFamily="34" charset="0"/>
              </a:rPr>
              <a:t>750</a:t>
            </a:r>
            <a:r>
              <a:rPr lang="ro-RO" sz="1800" b="1" dirty="0" smtClean="0">
                <a:solidFill>
                  <a:schemeClr val="tx1"/>
                </a:solidFill>
                <a:latin typeface="Calibri" panose="020F0502020204030204" pitchFamily="34" charset="0"/>
                <a:ea typeface="Tahoma" pitchFamily="34" charset="0"/>
                <a:cs typeface="Calibri" pitchFamily="34" charset="0"/>
              </a:rPr>
              <a:t>.</a:t>
            </a:r>
            <a:r>
              <a:rPr lang="vi-VN" sz="1800" b="1" dirty="0" smtClean="0">
                <a:solidFill>
                  <a:schemeClr val="tx1"/>
                </a:solidFill>
                <a:latin typeface="Calibri" panose="020F0502020204030204" pitchFamily="34" charset="0"/>
                <a:ea typeface="Tahoma" pitchFamily="34" charset="0"/>
                <a:cs typeface="Calibri" pitchFamily="34" charset="0"/>
              </a:rPr>
              <a:t>000 </a:t>
            </a:r>
            <a:r>
              <a:rPr lang="ro-RO" sz="1800" b="1" dirty="0" smtClean="0">
                <a:solidFill>
                  <a:schemeClr val="tx1"/>
                </a:solidFill>
                <a:latin typeface="Calibri" panose="020F0502020204030204" pitchFamily="34" charset="0"/>
                <a:ea typeface="Tahoma" pitchFamily="34" charset="0"/>
                <a:cs typeface="Calibri" pitchFamily="34" charset="0"/>
              </a:rPr>
              <a:t>e</a:t>
            </a:r>
            <a:r>
              <a:rPr lang="vi-VN" sz="1800" b="1" dirty="0" smtClean="0">
                <a:solidFill>
                  <a:schemeClr val="tx1"/>
                </a:solidFill>
                <a:latin typeface="Calibri" panose="020F0502020204030204" pitchFamily="34" charset="0"/>
                <a:ea typeface="Tahoma" pitchFamily="34" charset="0"/>
                <a:cs typeface="Calibri" pitchFamily="34" charset="0"/>
              </a:rPr>
              <a:t>uro </a:t>
            </a:r>
            <a:r>
              <a:rPr lang="vi-VN" sz="1800" dirty="0">
                <a:solidFill>
                  <a:schemeClr val="tx1"/>
                </a:solidFill>
                <a:latin typeface="Calibri" panose="020F0502020204030204" pitchFamily="34" charset="0"/>
                <a:ea typeface="Tahoma" pitchFamily="34" charset="0"/>
                <a:cs typeface="Calibri" pitchFamily="34" charset="0"/>
              </a:rPr>
              <a:t>în cazul investițiilor în activitatea de producție (utilaje, înființare și reconversie);   </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a:t>
            </a:r>
            <a:r>
              <a:rPr lang="vi-VN" sz="1800" b="1" dirty="0" smtClean="0">
                <a:solidFill>
                  <a:schemeClr val="tx1"/>
                </a:solidFill>
                <a:latin typeface="Calibri" panose="020F0502020204030204" pitchFamily="34" charset="0"/>
                <a:ea typeface="Tahoma" pitchFamily="34" charset="0"/>
                <a:cs typeface="Calibri" pitchFamily="34" charset="0"/>
              </a:rPr>
              <a:t>1</a:t>
            </a:r>
            <a:r>
              <a:rPr lang="ro-RO" sz="1800" b="1" dirty="0" smtClean="0">
                <a:solidFill>
                  <a:schemeClr val="tx1"/>
                </a:solidFill>
                <a:latin typeface="Calibri" panose="020F0502020204030204" pitchFamily="34" charset="0"/>
                <a:ea typeface="Tahoma" pitchFamily="34" charset="0"/>
                <a:cs typeface="Calibri" pitchFamily="34" charset="0"/>
              </a:rPr>
              <a:t>.</a:t>
            </a:r>
            <a:r>
              <a:rPr lang="vi-VN" sz="1800" b="1" dirty="0" smtClean="0">
                <a:solidFill>
                  <a:schemeClr val="tx1"/>
                </a:solidFill>
                <a:latin typeface="Calibri" panose="020F0502020204030204" pitchFamily="34" charset="0"/>
                <a:ea typeface="Tahoma" pitchFamily="34" charset="0"/>
                <a:cs typeface="Calibri" pitchFamily="34" charset="0"/>
              </a:rPr>
              <a:t>050</a:t>
            </a:r>
            <a:r>
              <a:rPr lang="ro-RO" sz="1800" b="1" dirty="0" smtClean="0">
                <a:solidFill>
                  <a:schemeClr val="tx1"/>
                </a:solidFill>
                <a:latin typeface="Calibri" panose="020F0502020204030204" pitchFamily="34" charset="0"/>
                <a:ea typeface="Tahoma" pitchFamily="34" charset="0"/>
                <a:cs typeface="Calibri" pitchFamily="34" charset="0"/>
              </a:rPr>
              <a:t>.</a:t>
            </a:r>
            <a:r>
              <a:rPr lang="vi-VN" sz="1800" b="1" dirty="0" smtClean="0">
                <a:solidFill>
                  <a:schemeClr val="tx1"/>
                </a:solidFill>
                <a:latin typeface="Calibri" panose="020F0502020204030204" pitchFamily="34" charset="0"/>
                <a:ea typeface="Tahoma" pitchFamily="34" charset="0"/>
                <a:cs typeface="Calibri" pitchFamily="34" charset="0"/>
              </a:rPr>
              <a:t>000 </a:t>
            </a:r>
            <a:r>
              <a:rPr lang="ro-RO" sz="1800" b="1" dirty="0" smtClean="0">
                <a:solidFill>
                  <a:schemeClr val="tx1"/>
                </a:solidFill>
                <a:latin typeface="Calibri" panose="020F0502020204030204" pitchFamily="34" charset="0"/>
                <a:ea typeface="Tahoma" pitchFamily="34" charset="0"/>
                <a:cs typeface="Calibri" pitchFamily="34" charset="0"/>
              </a:rPr>
              <a:t>e</a:t>
            </a:r>
            <a:r>
              <a:rPr lang="vi-VN" sz="1800" b="1" dirty="0" smtClean="0">
                <a:solidFill>
                  <a:schemeClr val="tx1"/>
                </a:solidFill>
                <a:latin typeface="Calibri" panose="020F0502020204030204" pitchFamily="34" charset="0"/>
                <a:ea typeface="Tahoma" pitchFamily="34" charset="0"/>
                <a:cs typeface="Calibri" pitchFamily="34" charset="0"/>
              </a:rPr>
              <a:t>uro </a:t>
            </a:r>
            <a:r>
              <a:rPr lang="vi-VN" sz="1800" dirty="0">
                <a:solidFill>
                  <a:schemeClr val="tx1"/>
                </a:solidFill>
                <a:latin typeface="Calibri" panose="020F0502020204030204" pitchFamily="34" charset="0"/>
                <a:ea typeface="Tahoma" pitchFamily="34" charset="0"/>
                <a:cs typeface="Calibri" pitchFamily="34" charset="0"/>
              </a:rPr>
              <a:t>pentru investiţiile care acoperă tot lanţul alimentar (producție, procesare, comercializare).</a:t>
            </a:r>
            <a:br>
              <a:rPr lang="vi-VN" sz="1800" dirty="0">
                <a:solidFill>
                  <a:schemeClr val="tx1"/>
                </a:solidFill>
                <a:latin typeface="Calibri" panose="020F0502020204030204" pitchFamily="34" charset="0"/>
                <a:ea typeface="Tahoma" pitchFamily="34" charset="0"/>
                <a:cs typeface="Calibri" pitchFamily="34" charset="0"/>
              </a:rPr>
            </a:br>
            <a:r>
              <a:rPr lang="vi-VN" sz="1800" dirty="0">
                <a:solidFill>
                  <a:schemeClr val="tx1"/>
                </a:solidFill>
                <a:latin typeface="Calibri" panose="020F0502020204030204" pitchFamily="34" charset="0"/>
                <a:ea typeface="Tahoma" pitchFamily="34" charset="0"/>
                <a:cs typeface="Calibri" pitchFamily="34" charset="0"/>
              </a:rPr>
              <a:t>Intensitatea sprijinului nerambursabil se va putea majora, cu  20 de puncte procentuale, însă rata maximă a sprijinului combinat nu poate depăși 90%, în urmatoarele </a:t>
            </a:r>
            <a:r>
              <a:rPr lang="vi-VN" sz="1800" dirty="0" smtClean="0">
                <a:solidFill>
                  <a:schemeClr val="tx1"/>
                </a:solidFill>
                <a:latin typeface="Calibri" panose="020F0502020204030204" pitchFamily="34" charset="0"/>
                <a:ea typeface="Tahoma" pitchFamily="34" charset="0"/>
                <a:cs typeface="Calibri" pitchFamily="34" charset="0"/>
              </a:rPr>
              <a:t>cazuri:</a:t>
            </a:r>
            <a:r>
              <a:rPr lang="vi-VN" sz="1800" dirty="0">
                <a:solidFill>
                  <a:schemeClr val="tx1"/>
                </a:solidFill>
                <a:latin typeface="Calibri" panose="020F0502020204030204" pitchFamily="34" charset="0"/>
                <a:ea typeface="Tahoma" pitchFamily="34" charset="0"/>
                <a:cs typeface="Calibri" pitchFamily="34" charset="0"/>
              </a:rPr>
              <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i</a:t>
            </a:r>
            <a:r>
              <a:rPr lang="vi-VN" sz="1800" dirty="0" smtClean="0">
                <a:solidFill>
                  <a:schemeClr val="tx1"/>
                </a:solidFill>
                <a:latin typeface="Calibri" panose="020F0502020204030204" pitchFamily="34" charset="0"/>
                <a:ea typeface="Tahoma" pitchFamily="34" charset="0"/>
                <a:cs typeface="Calibri" pitchFamily="34" charset="0"/>
              </a:rPr>
              <a:t>nvestiţii </a:t>
            </a:r>
            <a:r>
              <a:rPr lang="vi-VN" sz="1800" dirty="0">
                <a:solidFill>
                  <a:schemeClr val="tx1"/>
                </a:solidFill>
                <a:latin typeface="Calibri" panose="020F0502020204030204" pitchFamily="34" charset="0"/>
                <a:ea typeface="Tahoma" pitchFamily="34" charset="0"/>
                <a:cs typeface="Calibri" pitchFamily="34" charset="0"/>
              </a:rPr>
              <a:t>realizate de tinerii fermieri, cu vârsta sub 40 de ani, la data depunerii cererii de finanţare (așa cum sunt definiți la art. 2 din Regulamentul 1305/2013 sau care s-au instalat </a:t>
            </a:r>
            <a:r>
              <a:rPr lang="ro-RO" sz="1800" dirty="0" smtClean="0">
                <a:solidFill>
                  <a:schemeClr val="tx1"/>
                </a:solidFill>
                <a:latin typeface="Calibri" panose="020F0502020204030204" pitchFamily="34" charset="0"/>
                <a:ea typeface="Tahoma" pitchFamily="34" charset="0"/>
                <a:cs typeface="Calibri" pitchFamily="34" charset="0"/>
              </a:rPr>
              <a:t>î</a:t>
            </a:r>
            <a:r>
              <a:rPr lang="vi-VN" sz="1800" dirty="0" smtClean="0">
                <a:solidFill>
                  <a:schemeClr val="tx1"/>
                </a:solidFill>
                <a:latin typeface="Calibri" panose="020F0502020204030204" pitchFamily="34" charset="0"/>
                <a:ea typeface="Tahoma" pitchFamily="34" charset="0"/>
                <a:cs typeface="Calibri" pitchFamily="34" charset="0"/>
              </a:rPr>
              <a:t>n </a:t>
            </a:r>
            <a:r>
              <a:rPr lang="vi-VN" sz="1800" dirty="0">
                <a:solidFill>
                  <a:schemeClr val="tx1"/>
                </a:solidFill>
                <a:latin typeface="Calibri" panose="020F0502020204030204" pitchFamily="34" charset="0"/>
                <a:ea typeface="Tahoma" pitchFamily="34" charset="0"/>
                <a:cs typeface="Calibri" pitchFamily="34" charset="0"/>
              </a:rPr>
              <a:t>ultimii cinci ani anterior solicitării sprijinului, conform Anexa II a R. 1305/2013);</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i</a:t>
            </a:r>
            <a:r>
              <a:rPr lang="vi-VN" sz="1800" dirty="0" smtClean="0">
                <a:solidFill>
                  <a:schemeClr val="tx1"/>
                </a:solidFill>
                <a:latin typeface="Calibri" panose="020F0502020204030204" pitchFamily="34" charset="0"/>
                <a:ea typeface="Tahoma" pitchFamily="34" charset="0"/>
                <a:cs typeface="Calibri" pitchFamily="34" charset="0"/>
              </a:rPr>
              <a:t>nvestiții </a:t>
            </a:r>
            <a:r>
              <a:rPr lang="vi-VN" sz="1800" dirty="0">
                <a:solidFill>
                  <a:schemeClr val="tx1"/>
                </a:solidFill>
                <a:latin typeface="Calibri" panose="020F0502020204030204" pitchFamily="34" charset="0"/>
                <a:ea typeface="Tahoma" pitchFamily="34" charset="0"/>
                <a:cs typeface="Calibri" pitchFamily="34" charset="0"/>
              </a:rPr>
              <a:t>colective și proiecte integrate;                   </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o</a:t>
            </a:r>
            <a:r>
              <a:rPr lang="vi-VN" sz="1800" dirty="0" smtClean="0">
                <a:solidFill>
                  <a:schemeClr val="tx1"/>
                </a:solidFill>
                <a:latin typeface="Calibri" panose="020F0502020204030204" pitchFamily="34" charset="0"/>
                <a:ea typeface="Tahoma" pitchFamily="34" charset="0"/>
                <a:cs typeface="Calibri" pitchFamily="34" charset="0"/>
              </a:rPr>
              <a:t>perațiuni </a:t>
            </a:r>
            <a:r>
              <a:rPr lang="vi-VN" sz="1800" dirty="0">
                <a:solidFill>
                  <a:schemeClr val="tx1"/>
                </a:solidFill>
                <a:latin typeface="Calibri" panose="020F0502020204030204" pitchFamily="34" charset="0"/>
                <a:ea typeface="Tahoma" pitchFamily="34" charset="0"/>
                <a:cs typeface="Calibri" pitchFamily="34" charset="0"/>
              </a:rPr>
              <a:t>sprijinite prin sub-măsura 16.1 în cadrul PEI;                                             </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i</a:t>
            </a:r>
            <a:r>
              <a:rPr lang="vi-VN" sz="1800" dirty="0" smtClean="0">
                <a:solidFill>
                  <a:schemeClr val="tx1"/>
                </a:solidFill>
                <a:latin typeface="Calibri" panose="020F0502020204030204" pitchFamily="34" charset="0"/>
                <a:ea typeface="Tahoma" pitchFamily="34" charset="0"/>
                <a:cs typeface="Calibri" pitchFamily="34" charset="0"/>
              </a:rPr>
              <a:t>nvestiții </a:t>
            </a:r>
            <a:r>
              <a:rPr lang="vi-VN" sz="1800" dirty="0">
                <a:solidFill>
                  <a:schemeClr val="tx1"/>
                </a:solidFill>
                <a:latin typeface="Calibri" panose="020F0502020204030204" pitchFamily="34" charset="0"/>
                <a:ea typeface="Tahoma" pitchFamily="34" charset="0"/>
                <a:cs typeface="Calibri" pitchFamily="34" charset="0"/>
              </a:rPr>
              <a:t>legate de operațiunile prevăzute la art. 28 (Agromediu) și art. 29 (Agricultura </a:t>
            </a:r>
            <a:r>
              <a:rPr lang="vi-VN" sz="1800" dirty="0" smtClean="0">
                <a:solidFill>
                  <a:schemeClr val="tx1"/>
                </a:solidFill>
                <a:latin typeface="Calibri" panose="020F0502020204030204" pitchFamily="34" charset="0"/>
                <a:ea typeface="Tahoma" pitchFamily="34" charset="0"/>
                <a:cs typeface="Calibri" pitchFamily="34" charset="0"/>
              </a:rPr>
              <a:t>ecologic</a:t>
            </a:r>
            <a:r>
              <a:rPr lang="ro-RO" sz="1800" dirty="0" smtClean="0">
                <a:solidFill>
                  <a:schemeClr val="tx1"/>
                </a:solidFill>
                <a:latin typeface="Calibri" panose="020F0502020204030204" pitchFamily="34" charset="0"/>
                <a:ea typeface="Tahoma" pitchFamily="34" charset="0"/>
                <a:cs typeface="Calibri" pitchFamily="34" charset="0"/>
              </a:rPr>
              <a:t>ă</a:t>
            </a:r>
            <a:r>
              <a:rPr lang="vi-VN" sz="1800" dirty="0" smtClean="0">
                <a:solidFill>
                  <a:schemeClr val="tx1"/>
                </a:solidFill>
                <a:latin typeface="Calibri" panose="020F0502020204030204" pitchFamily="34" charset="0"/>
                <a:ea typeface="Tahoma" pitchFamily="34" charset="0"/>
                <a:cs typeface="Calibri" pitchFamily="34" charset="0"/>
              </a:rPr>
              <a:t>) </a:t>
            </a:r>
            <a:r>
              <a:rPr lang="vi-VN" sz="1800" dirty="0">
                <a:solidFill>
                  <a:schemeClr val="tx1"/>
                </a:solidFill>
                <a:latin typeface="Calibri" panose="020F0502020204030204" pitchFamily="34" charset="0"/>
                <a:ea typeface="Tahoma" pitchFamily="34" charset="0"/>
                <a:cs typeface="Calibri" pitchFamily="34" charset="0"/>
              </a:rPr>
              <a:t>din Regulamentul (UE) nr. 1305/2013;</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z</a:t>
            </a:r>
            <a:r>
              <a:rPr lang="vi-VN" sz="1800" dirty="0" smtClean="0">
                <a:solidFill>
                  <a:schemeClr val="tx1"/>
                </a:solidFill>
                <a:latin typeface="Calibri" panose="020F0502020204030204" pitchFamily="34" charset="0"/>
                <a:ea typeface="Tahoma" pitchFamily="34" charset="0"/>
                <a:cs typeface="Calibri" pitchFamily="34" charset="0"/>
              </a:rPr>
              <a:t>one </a:t>
            </a:r>
            <a:r>
              <a:rPr lang="vi-VN" sz="1800" dirty="0">
                <a:solidFill>
                  <a:schemeClr val="tx1"/>
                </a:solidFill>
                <a:latin typeface="Calibri" panose="020F0502020204030204" pitchFamily="34" charset="0"/>
                <a:ea typeface="Tahoma" pitchFamily="34" charset="0"/>
                <a:cs typeface="Calibri" pitchFamily="34" charset="0"/>
              </a:rPr>
              <a:t>care se confruntă cu constrângeri naturale și cu alte constrângeri specifice, menționate la articolul 32.</a:t>
            </a:r>
            <a:br>
              <a:rPr lang="vi-VN" sz="1800" dirty="0">
                <a:solidFill>
                  <a:schemeClr val="tx1"/>
                </a:solidFill>
                <a:latin typeface="Calibri" panose="020F0502020204030204" pitchFamily="34" charset="0"/>
                <a:ea typeface="Tahoma" pitchFamily="34" charset="0"/>
                <a:cs typeface="Calibri" pitchFamily="34" charset="0"/>
              </a:rPr>
            </a:br>
            <a:r>
              <a:rPr lang="vi-VN" sz="1800" dirty="0" smtClean="0">
                <a:solidFill>
                  <a:schemeClr val="tx1"/>
                </a:solidFill>
                <a:latin typeface="Calibri" panose="020F0502020204030204" pitchFamily="34" charset="0"/>
                <a:ea typeface="Tahoma" pitchFamily="34" charset="0"/>
                <a:cs typeface="Calibri" pitchFamily="34" charset="0"/>
              </a:rPr>
              <a:t>Secțiune </a:t>
            </a:r>
            <a:r>
              <a:rPr lang="vi-VN" sz="1800" dirty="0">
                <a:solidFill>
                  <a:schemeClr val="tx1"/>
                </a:solidFill>
                <a:latin typeface="Calibri" panose="020F0502020204030204" pitchFamily="34" charset="0"/>
                <a:ea typeface="Tahoma" pitchFamily="34" charset="0"/>
                <a:cs typeface="Calibri" pitchFamily="34" charset="0"/>
              </a:rPr>
              <a:t>aplicabilă celor două categorii de beneficiari sus-menționate.</a:t>
            </a:r>
            <a:r>
              <a:rPr lang="vi-VN" sz="1300" dirty="0">
                <a:solidFill>
                  <a:schemeClr val="tx1"/>
                </a:solidFill>
                <a:latin typeface="Calibri" panose="020F0502020204030204" pitchFamily="34" charset="0"/>
                <a:ea typeface="Tahoma" pitchFamily="34" charset="0"/>
                <a:cs typeface="Calibri" pitchFamily="34" charset="0"/>
              </a:rPr>
              <a:t/>
            </a:r>
            <a:br>
              <a:rPr lang="vi-VN" sz="1300" dirty="0">
                <a:solidFill>
                  <a:schemeClr val="tx1"/>
                </a:solidFill>
                <a:latin typeface="Calibri" panose="020F0502020204030204" pitchFamily="34" charset="0"/>
                <a:ea typeface="Tahoma" pitchFamily="34" charset="0"/>
                <a:cs typeface="Calibri" pitchFamily="34" charset="0"/>
              </a:rPr>
            </a:br>
            <a:r>
              <a:rPr lang="vi-VN" sz="1300" dirty="0">
                <a:solidFill>
                  <a:schemeClr val="tx1"/>
                </a:solidFill>
                <a:latin typeface="Calibri" panose="020F0502020204030204" pitchFamily="34" charset="0"/>
                <a:ea typeface="Tahoma" pitchFamily="34" charset="0"/>
                <a:cs typeface="Calibri" pitchFamily="34" charset="0"/>
              </a:rPr>
              <a:t/>
            </a:r>
            <a:br>
              <a:rPr lang="vi-VN" sz="1300" dirty="0">
                <a:solidFill>
                  <a:schemeClr val="tx1"/>
                </a:solidFill>
                <a:latin typeface="Calibri" panose="020F0502020204030204" pitchFamily="34" charset="0"/>
                <a:ea typeface="Tahoma"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74644" y="261078"/>
            <a:ext cx="8229600" cy="618493"/>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en-US" sz="100" b="1" dirty="0">
              <a:solidFill>
                <a:srgbClr val="461A02"/>
              </a:solidFill>
              <a:latin typeface="Calibri" pitchFamily="34" charset="0"/>
              <a:ea typeface="Tahoma" pitchFamily="34" charset="0"/>
              <a:cs typeface="Calibri" pitchFamily="34" charset="0"/>
            </a:endParaRPr>
          </a:p>
          <a:p>
            <a:pPr algn="ctr"/>
            <a:r>
              <a:rPr lang="en-US" b="1" dirty="0" smtClean="0">
                <a:solidFill>
                  <a:srgbClr val="1F4AA1"/>
                </a:solidFill>
                <a:latin typeface="Calibri" pitchFamily="34" charset="0"/>
                <a:ea typeface="Tahoma" pitchFamily="34" charset="0"/>
                <a:cs typeface="Calibri" pitchFamily="34" charset="0"/>
              </a:rPr>
              <a:t>SUBPROGRAMUL POMICOL</a:t>
            </a:r>
            <a:endParaRPr lang="ro-RO" b="1" dirty="0" smtClean="0">
              <a:solidFill>
                <a:srgbClr val="1F4AA1"/>
              </a:solidFill>
              <a:latin typeface="Calibri" pitchFamily="34" charset="0"/>
              <a:ea typeface="Tahoma"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426056"/>
            <a:ext cx="1152128" cy="8293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19</a:t>
            </a:fld>
            <a:endParaRPr lang="ro-RO"/>
          </a:p>
        </p:txBody>
      </p:sp>
    </p:spTree>
    <p:extLst>
      <p:ext uri="{BB962C8B-B14F-4D97-AF65-F5344CB8AC3E}">
        <p14:creationId xmlns:p14="http://schemas.microsoft.com/office/powerpoint/2010/main" val="433270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539552" y="1760220"/>
            <a:ext cx="8385019" cy="4248471"/>
          </a:xfrm>
        </p:spPr>
        <p:txBody>
          <a:bodyPr numCol="1" anchor="t">
            <a:normAutofit/>
          </a:bodyPr>
          <a:lstStyle/>
          <a:p>
            <a:pPr>
              <a:spcBef>
                <a:spcPts val="600"/>
              </a:spcBef>
              <a:spcAft>
                <a:spcPts val="600"/>
              </a:spcAft>
              <a:tabLst>
                <a:tab pos="88900" algn="l"/>
              </a:tabLst>
            </a:pP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endParaRPr lang="ro-RO" sz="1800" dirty="0">
              <a:solidFill>
                <a:schemeClr val="tx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r>
              <a:rPr lang="ro-RO" b="1" dirty="0" smtClean="0">
                <a:solidFill>
                  <a:prstClr val="black"/>
                </a:solidFill>
                <a:latin typeface="Calibri" pitchFamily="34" charset="0"/>
                <a:cs typeface="Arial" pitchFamily="34" charset="0"/>
              </a:rPr>
              <a:t/>
            </a:r>
            <a:br>
              <a:rPr lang="ro-RO" b="1" dirty="0" smtClean="0">
                <a:solidFill>
                  <a:prstClr val="black"/>
                </a:solidFill>
                <a:latin typeface="Calibri" pitchFamily="34" charset="0"/>
                <a:cs typeface="Arial" pitchFamily="34" charset="0"/>
              </a:rPr>
            </a:br>
            <a:endParaRPr lang="ro-RO" b="1" dirty="0">
              <a:solidFill>
                <a:schemeClr val="tx1"/>
              </a:solidFill>
              <a:latin typeface="Calibri" pitchFamily="34" charset="0"/>
              <a:cs typeface="Calibri" pitchFamily="34" charset="0"/>
            </a:endParaRPr>
          </a:p>
        </p:txBody>
      </p:sp>
      <p:sp>
        <p:nvSpPr>
          <p:cNvPr id="2" name="Rectangle 1"/>
          <p:cNvSpPr/>
          <p:nvPr/>
        </p:nvSpPr>
        <p:spPr>
          <a:xfrm>
            <a:off x="395536" y="2132856"/>
            <a:ext cx="8568952" cy="3785652"/>
          </a:xfrm>
          <a:prstGeom prst="rect">
            <a:avLst/>
          </a:prstGeom>
        </p:spPr>
        <p:txBody>
          <a:bodyPr wrap="square">
            <a:spAutoFit/>
          </a:bodyPr>
          <a:lstStyle/>
          <a:p>
            <a:pPr algn="just"/>
            <a:r>
              <a:rPr lang="vi-VN" sz="2000" b="1" dirty="0">
                <a:solidFill>
                  <a:srgbClr val="1F4AA1"/>
                </a:solidFill>
                <a:latin typeface="Calibri" pitchFamily="34" charset="0"/>
                <a:cs typeface="Calibri" pitchFamily="34" charset="0"/>
              </a:rPr>
              <a:t>Programul Național de Dezvoltare </a:t>
            </a:r>
            <a:r>
              <a:rPr lang="vi-VN" sz="2000" b="1" dirty="0" smtClean="0">
                <a:solidFill>
                  <a:srgbClr val="1F4AA1"/>
                </a:solidFill>
                <a:latin typeface="Calibri" pitchFamily="34" charset="0"/>
                <a:cs typeface="Calibri" pitchFamily="34" charset="0"/>
              </a:rPr>
              <a:t>Rurală</a:t>
            </a:r>
            <a:r>
              <a:rPr lang="en-US" sz="2000" b="1" dirty="0" smtClean="0">
                <a:solidFill>
                  <a:srgbClr val="1F4AA1"/>
                </a:solidFill>
                <a:latin typeface="Calibri" pitchFamily="34" charset="0"/>
                <a:cs typeface="Calibri" pitchFamily="34" charset="0"/>
              </a:rPr>
              <a:t> (PNDR)</a:t>
            </a:r>
            <a:r>
              <a:rPr lang="vi-VN" sz="2000" b="1" dirty="0" smtClean="0">
                <a:solidFill>
                  <a:srgbClr val="1F4AA1"/>
                </a:solidFill>
                <a:latin typeface="Calibri" pitchFamily="34" charset="0"/>
                <a:cs typeface="Calibri" pitchFamily="34" charset="0"/>
              </a:rPr>
              <a:t> </a:t>
            </a:r>
            <a:r>
              <a:rPr lang="vi-VN" sz="2000" b="1" dirty="0">
                <a:solidFill>
                  <a:srgbClr val="1F4AA1"/>
                </a:solidFill>
                <a:latin typeface="Calibri" pitchFamily="34" charset="0"/>
                <a:cs typeface="Calibri" pitchFamily="34" charset="0"/>
              </a:rPr>
              <a:t>2014 - 2020 se concentrează pe un număr mai restrâns de măsuri care adresează nevoile identificate pe baza analizei socio-economice și de mediu și a analizei SWOT a spațiului rural românesc și reflectă direcțiile de acțiune în dezvoltarea agriculturii și a satului românesc respectând, totodată, prevederile Regulamentului nr</a:t>
            </a:r>
            <a:r>
              <a:rPr lang="vi-VN" sz="2000" b="1" dirty="0" smtClean="0">
                <a:solidFill>
                  <a:srgbClr val="1F4AA1"/>
                </a:solidFill>
                <a:latin typeface="Calibri" pitchFamily="34" charset="0"/>
                <a:cs typeface="Calibri" pitchFamily="34" charset="0"/>
              </a:rPr>
              <a:t>.</a:t>
            </a:r>
            <a:r>
              <a:rPr lang="ro-RO" sz="2000" b="1" dirty="0" smtClean="0">
                <a:solidFill>
                  <a:srgbClr val="1F4AA1"/>
                </a:solidFill>
                <a:latin typeface="Calibri" pitchFamily="34" charset="0"/>
                <a:cs typeface="Calibri" pitchFamily="34" charset="0"/>
              </a:rPr>
              <a:t> </a:t>
            </a:r>
            <a:r>
              <a:rPr lang="vi-VN" sz="2000" b="1" dirty="0" smtClean="0">
                <a:solidFill>
                  <a:srgbClr val="1F4AA1"/>
                </a:solidFill>
                <a:latin typeface="Calibri" pitchFamily="34" charset="0"/>
                <a:cs typeface="Calibri" pitchFamily="34" charset="0"/>
              </a:rPr>
              <a:t>1305/2013 </a:t>
            </a:r>
            <a:r>
              <a:rPr lang="vi-VN" sz="2000" b="1" dirty="0">
                <a:solidFill>
                  <a:srgbClr val="1F4AA1"/>
                </a:solidFill>
                <a:latin typeface="Calibri" pitchFamily="34" charset="0"/>
                <a:cs typeface="Calibri" pitchFamily="34" charset="0"/>
              </a:rPr>
              <a:t>privind sprijinul pentru dezvoltare rurală acordat din FEADR și documentele cadru ale Comisiei Europene (COM</a:t>
            </a:r>
            <a:r>
              <a:rPr lang="vi-VN" sz="2000" b="1" dirty="0" smtClean="0">
                <a:solidFill>
                  <a:srgbClr val="1F4AA1"/>
                </a:solidFill>
                <a:latin typeface="Calibri" pitchFamily="34" charset="0"/>
                <a:cs typeface="Calibri" pitchFamily="34" charset="0"/>
              </a:rPr>
              <a:t>)</a:t>
            </a:r>
            <a:r>
              <a:rPr lang="en-US" sz="2000" b="1" dirty="0" smtClean="0">
                <a:solidFill>
                  <a:srgbClr val="1F4AA1"/>
                </a:solidFill>
                <a:latin typeface="Calibri" pitchFamily="34" charset="0"/>
                <a:cs typeface="Calibri" pitchFamily="34" charset="0"/>
              </a:rPr>
              <a:t>.</a:t>
            </a:r>
          </a:p>
          <a:p>
            <a:pPr algn="just"/>
            <a:endParaRPr lang="en-US" sz="2000" b="1" dirty="0" smtClean="0">
              <a:solidFill>
                <a:srgbClr val="1F4AA1"/>
              </a:solidFill>
              <a:latin typeface="Calibri" pitchFamily="34" charset="0"/>
              <a:cs typeface="Calibri" pitchFamily="34" charset="0"/>
            </a:endParaRPr>
          </a:p>
          <a:p>
            <a:pPr algn="just"/>
            <a:r>
              <a:rPr lang="vi-VN" sz="2000" b="1" dirty="0" smtClean="0">
                <a:solidFill>
                  <a:srgbClr val="1F4AA1"/>
                </a:solidFill>
                <a:latin typeface="Calibri" pitchFamily="34" charset="0"/>
                <a:cs typeface="Calibri" pitchFamily="34" charset="0"/>
              </a:rPr>
              <a:t>Menționăm </a:t>
            </a:r>
            <a:r>
              <a:rPr lang="vi-VN" sz="2000" b="1" dirty="0">
                <a:solidFill>
                  <a:srgbClr val="1F4AA1"/>
                </a:solidFill>
                <a:latin typeface="Calibri" pitchFamily="34" charset="0"/>
                <a:cs typeface="Calibri" pitchFamily="34" charset="0"/>
              </a:rPr>
              <a:t>că noul PNDR a fost transmis oficial Comisiei Europene (COM) în </a:t>
            </a:r>
            <a:r>
              <a:rPr lang="vi-VN" sz="2000" b="1" dirty="0" smtClean="0">
                <a:solidFill>
                  <a:srgbClr val="1F4AA1"/>
                </a:solidFill>
                <a:latin typeface="Calibri" pitchFamily="34" charset="0"/>
                <a:cs typeface="Calibri" pitchFamily="34" charset="0"/>
              </a:rPr>
              <a:t>iulie </a:t>
            </a:r>
            <a:r>
              <a:rPr lang="vi-VN" sz="2000" b="1" dirty="0">
                <a:solidFill>
                  <a:srgbClr val="1F4AA1"/>
                </a:solidFill>
                <a:latin typeface="Calibri" pitchFamily="34" charset="0"/>
                <a:cs typeface="Calibri" pitchFamily="34" charset="0"/>
              </a:rPr>
              <a:t>2014 și se află în prezent în proces de negociere, putând suporta eventuale modificări sau completări</a:t>
            </a:r>
            <a:r>
              <a:rPr lang="vi-VN" sz="2000" b="1" dirty="0" smtClean="0">
                <a:solidFill>
                  <a:srgbClr val="1F4AA1"/>
                </a:solidFill>
                <a:latin typeface="Calibri" pitchFamily="34" charset="0"/>
                <a:cs typeface="Calibri" pitchFamily="34" charset="0"/>
              </a:rPr>
              <a:t>.</a:t>
            </a:r>
            <a:r>
              <a:rPr lang="en-US" sz="2000" b="1" dirty="0">
                <a:solidFill>
                  <a:srgbClr val="1F4AA1"/>
                </a:solidFill>
                <a:latin typeface="Calibri" pitchFamily="34" charset="0"/>
                <a:cs typeface="Calibri" pitchFamily="34" charset="0"/>
              </a:rPr>
              <a:t> PNDR beneficiaz</a:t>
            </a:r>
            <a:r>
              <a:rPr lang="ro-RO" sz="2000" b="1" dirty="0">
                <a:solidFill>
                  <a:srgbClr val="1F4AA1"/>
                </a:solidFill>
                <a:latin typeface="Calibri" pitchFamily="34" charset="0"/>
                <a:cs typeface="Calibri" pitchFamily="34" charset="0"/>
              </a:rPr>
              <a:t>ă</a:t>
            </a:r>
            <a:r>
              <a:rPr lang="en-US" sz="2000" b="1" dirty="0">
                <a:solidFill>
                  <a:srgbClr val="1F4AA1"/>
                </a:solidFill>
                <a:latin typeface="Calibri" pitchFamily="34" charset="0"/>
                <a:cs typeface="Calibri" pitchFamily="34" charset="0"/>
              </a:rPr>
              <a:t> d</a:t>
            </a:r>
            <a:r>
              <a:rPr lang="ro-RO" sz="2000" b="1" dirty="0">
                <a:solidFill>
                  <a:srgbClr val="1F4AA1"/>
                </a:solidFill>
                <a:latin typeface="Calibri" pitchFamily="34" charset="0"/>
                <a:cs typeface="Calibri" pitchFamily="34" charset="0"/>
              </a:rPr>
              <a:t>e </a:t>
            </a:r>
            <a:r>
              <a:rPr lang="vi-VN" sz="2000" b="1" dirty="0">
                <a:solidFill>
                  <a:srgbClr val="1F4AA1"/>
                </a:solidFill>
                <a:latin typeface="Calibri" pitchFamily="34" charset="0"/>
                <a:cs typeface="Calibri" pitchFamily="34" charset="0"/>
              </a:rPr>
              <a:t>8</a:t>
            </a:r>
            <a:r>
              <a:rPr lang="en-US" sz="2000" b="1" dirty="0">
                <a:solidFill>
                  <a:srgbClr val="1F4AA1"/>
                </a:solidFill>
                <a:latin typeface="Calibri" pitchFamily="34" charset="0"/>
                <a:cs typeface="Calibri" pitchFamily="34" charset="0"/>
              </a:rPr>
              <a:t>,128</a:t>
            </a:r>
            <a:r>
              <a:rPr lang="vi-VN" sz="2000" b="1" dirty="0">
                <a:solidFill>
                  <a:srgbClr val="1F4AA1"/>
                </a:solidFill>
                <a:latin typeface="Calibri" pitchFamily="34" charset="0"/>
                <a:cs typeface="Calibri" pitchFamily="34" charset="0"/>
              </a:rPr>
              <a:t> mld. euro, alocare financiară FEADR pentru perioada 2014-2020</a:t>
            </a:r>
            <a:r>
              <a:rPr lang="ro-RO" sz="2000" b="1" dirty="0">
                <a:solidFill>
                  <a:srgbClr val="1F4AA1"/>
                </a:solidFill>
                <a:latin typeface="Calibri" pitchFamily="34" charset="0"/>
                <a:cs typeface="Calibri" pitchFamily="34" charset="0"/>
              </a:rPr>
              <a:t>.</a:t>
            </a:r>
            <a:r>
              <a:rPr lang="vi-VN" sz="2000" b="1" dirty="0">
                <a:solidFill>
                  <a:srgbClr val="1F4AA1"/>
                </a:solidFill>
                <a:latin typeface="Calibri" pitchFamily="34" charset="0"/>
                <a:cs typeface="Calibri" pitchFamily="34" charset="0"/>
              </a:rPr>
              <a:t> </a:t>
            </a:r>
            <a:endParaRPr lang="ro-RO" sz="2000" b="1" dirty="0">
              <a:solidFill>
                <a:srgbClr val="1F4AA1"/>
              </a:solidFill>
              <a:latin typeface="Calibri" pitchFamily="34" charset="0"/>
              <a:cs typeface="Calibr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617418"/>
            <a:ext cx="1512169"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B3F2014-9949-416B-9F83-F7228D2D6A4C}" type="slidenum">
              <a:rPr lang="ro-RO" smtClean="0"/>
              <a:t>2</a:t>
            </a:fld>
            <a:endParaRPr lang="ro-RO"/>
          </a:p>
        </p:txBody>
      </p:sp>
    </p:spTree>
    <p:extLst>
      <p:ext uri="{BB962C8B-B14F-4D97-AF65-F5344CB8AC3E}">
        <p14:creationId xmlns:p14="http://schemas.microsoft.com/office/powerpoint/2010/main" val="3464343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19" y="375571"/>
            <a:ext cx="1008000"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79512" y="865980"/>
            <a:ext cx="8784976" cy="5947395"/>
          </a:xfrm>
        </p:spPr>
        <p:txBody>
          <a:bodyPr numCol="1" anchor="t">
            <a:normAutofit fontScale="90000"/>
          </a:bodyPr>
          <a:lstStyle/>
          <a:p>
            <a:pPr lvl="0"/>
            <a:r>
              <a:rPr lang="ro-RO" sz="1700" dirty="0" smtClean="0">
                <a:solidFill>
                  <a:srgbClr val="1F4AA1"/>
                </a:solidFill>
                <a:latin typeface="Calibri" pitchFamily="34" charset="0"/>
                <a:cs typeface="Calibri" pitchFamily="34" charset="0"/>
              </a:rPr>
              <a:t>                                                   </a:t>
            </a:r>
            <a:r>
              <a:rPr lang="vi-VN" sz="2000" b="1" dirty="0">
                <a:solidFill>
                  <a:srgbClr val="1D4697"/>
                </a:solidFill>
                <a:latin typeface="Calibri" pitchFamily="34" charset="0"/>
                <a:cs typeface="Calibri" pitchFamily="34" charset="0"/>
              </a:rPr>
              <a:t>M4. (Art. 17) - Investiţii în active fizice </a:t>
            </a:r>
            <a:br>
              <a:rPr lang="vi-VN" sz="2000" b="1" dirty="0">
                <a:solidFill>
                  <a:srgbClr val="1D4697"/>
                </a:solidFill>
                <a:latin typeface="Calibri" pitchFamily="34" charset="0"/>
                <a:cs typeface="Calibri" pitchFamily="34" charset="0"/>
              </a:rPr>
            </a:br>
            <a:r>
              <a:rPr lang="vi-VN" sz="2000" b="1" dirty="0">
                <a:solidFill>
                  <a:srgbClr val="1D4697"/>
                </a:solidFill>
                <a:latin typeface="Calibri" pitchFamily="34" charset="0"/>
                <a:cs typeface="Calibri" pitchFamily="34" charset="0"/>
              </a:rPr>
              <a:t>                                      </a:t>
            </a:r>
            <a:r>
              <a:rPr lang="vi-VN" sz="2000" b="1" dirty="0" smtClean="0">
                <a:solidFill>
                  <a:srgbClr val="1D4697"/>
                </a:solidFill>
                <a:latin typeface="Calibri" pitchFamily="34" charset="0"/>
                <a:cs typeface="Calibri" pitchFamily="34" charset="0"/>
              </a:rPr>
              <a:t>Sub-măsura 4.1</a:t>
            </a:r>
            <a:r>
              <a:rPr lang="ro-RO" sz="2000" b="1" dirty="0" smtClean="0">
                <a:solidFill>
                  <a:srgbClr val="1D4697"/>
                </a:solidFill>
                <a:latin typeface="Calibri" pitchFamily="34" charset="0"/>
                <a:cs typeface="Calibri" pitchFamily="34" charset="0"/>
              </a:rPr>
              <a:t> </a:t>
            </a:r>
            <a:r>
              <a:rPr lang="vi-VN" sz="2000" b="1" dirty="0" smtClean="0">
                <a:solidFill>
                  <a:srgbClr val="1D4697"/>
                </a:solidFill>
                <a:latin typeface="Calibri" pitchFamily="34" charset="0"/>
                <a:cs typeface="Calibri" pitchFamily="34" charset="0"/>
              </a:rPr>
              <a:t>a </a:t>
            </a:r>
            <a:r>
              <a:rPr lang="vi-VN" sz="2000" b="1" dirty="0">
                <a:solidFill>
                  <a:srgbClr val="1D4697"/>
                </a:solidFill>
                <a:latin typeface="Calibri" pitchFamily="34" charset="0"/>
                <a:cs typeface="Calibri" pitchFamily="34" charset="0"/>
              </a:rPr>
              <a:t>„Investiţii în exploataţii pomicole”</a:t>
            </a:r>
            <a:br>
              <a:rPr lang="vi-VN" sz="2000" b="1" dirty="0">
                <a:solidFill>
                  <a:srgbClr val="1D4697"/>
                </a:solidFill>
                <a:latin typeface="Calibri" pitchFamily="34" charset="0"/>
                <a:cs typeface="Calibri" pitchFamily="34" charset="0"/>
              </a:rPr>
            </a:br>
            <a:r>
              <a:rPr lang="ro-RO" sz="2000" b="1" dirty="0" smtClean="0">
                <a:solidFill>
                  <a:srgbClr val="1D4697"/>
                </a:solidFill>
                <a:latin typeface="Calibri" pitchFamily="34" charset="0"/>
                <a:cs typeface="Calibri" pitchFamily="34" charset="0"/>
              </a:rPr>
              <a:t>	</a:t>
            </a:r>
            <a:r>
              <a:rPr lang="ro-RO" sz="1800" b="1" dirty="0" smtClean="0">
                <a:solidFill>
                  <a:srgbClr val="1D4697"/>
                </a:solidFill>
                <a:latin typeface="Calibri" pitchFamily="34" charset="0"/>
                <a:cs typeface="Calibri" pitchFamily="34" charset="0"/>
              </a:rPr>
              <a:t>          </a:t>
            </a:r>
            <a:r>
              <a:rPr lang="en-US" sz="1800" b="1" dirty="0" smtClean="0">
                <a:solidFill>
                  <a:srgbClr val="1D4697"/>
                </a:solidFill>
                <a:latin typeface="Calibri" pitchFamily="34" charset="0"/>
                <a:cs typeface="Calibri" pitchFamily="34" charset="0"/>
              </a:rPr>
              <a:t>   </a:t>
            </a:r>
            <a:r>
              <a:rPr lang="ro-RO" sz="1800" b="1" dirty="0" smtClean="0">
                <a:solidFill>
                  <a:srgbClr val="1D4697"/>
                </a:solidFill>
                <a:latin typeface="Calibri" pitchFamily="34" charset="0"/>
                <a:cs typeface="Calibri" pitchFamily="34" charset="0"/>
              </a:rPr>
              <a:t>    </a:t>
            </a:r>
            <a:r>
              <a:rPr lang="ro-RO" sz="1800" b="1" dirty="0" err="1" smtClean="0">
                <a:solidFill>
                  <a:srgbClr val="1D4697"/>
                </a:solidFill>
                <a:latin typeface="Calibri" pitchFamily="34" charset="0"/>
                <a:cs typeface="Calibri" pitchFamily="34" charset="0"/>
              </a:rPr>
              <a:t>-continuare</a:t>
            </a:r>
            <a:r>
              <a:rPr lang="en-US" sz="1800" b="1" dirty="0" smtClean="0">
                <a:solidFill>
                  <a:srgbClr val="1D4697"/>
                </a:solidFill>
                <a:latin typeface="Calibri" pitchFamily="34" charset="0"/>
                <a:cs typeface="Calibri" pitchFamily="34" charset="0"/>
              </a:rPr>
              <a:t> -</a:t>
            </a:r>
            <a:r>
              <a:rPr lang="ro-RO" sz="1800" b="1" dirty="0" smtClean="0">
                <a:solidFill>
                  <a:srgbClr val="1D4697"/>
                </a:solidFill>
                <a:latin typeface="Calibri" pitchFamily="34" charset="0"/>
                <a:cs typeface="Calibri" pitchFamily="34" charset="0"/>
              </a:rPr>
              <a:t> </a:t>
            </a:r>
            <a:r>
              <a:rPr lang="vi-VN" sz="1300" b="1" dirty="0">
                <a:solidFill>
                  <a:srgbClr val="1D4697"/>
                </a:solidFill>
                <a:latin typeface="Calibri" pitchFamily="34" charset="0"/>
                <a:cs typeface="Calibri" pitchFamily="34" charset="0"/>
              </a:rPr>
              <a:t/>
            </a:r>
            <a:br>
              <a:rPr lang="vi-VN" sz="1300" b="1" dirty="0">
                <a:solidFill>
                  <a:srgbClr val="1D4697"/>
                </a:solidFill>
                <a:latin typeface="Calibri" pitchFamily="34" charset="0"/>
                <a:cs typeface="Calibri" pitchFamily="34" charset="0"/>
              </a:rPr>
            </a:br>
            <a:r>
              <a:rPr lang="ro-RO" sz="1100" b="1" dirty="0" smtClean="0">
                <a:solidFill>
                  <a:srgbClr val="1D4697"/>
                </a:solidFill>
                <a:latin typeface="Calibri" pitchFamily="34" charset="0"/>
                <a:cs typeface="Calibri" pitchFamily="34" charset="0"/>
              </a:rPr>
              <a:t/>
            </a:r>
            <a:br>
              <a:rPr lang="ro-RO" sz="1100" b="1" dirty="0" smtClean="0">
                <a:solidFill>
                  <a:srgbClr val="1D4697"/>
                </a:solidFill>
                <a:latin typeface="Calibri" pitchFamily="34" charset="0"/>
                <a:cs typeface="Calibri" pitchFamily="34" charset="0"/>
              </a:rPr>
            </a:br>
            <a:r>
              <a:rPr lang="ro-RO" sz="900" b="1" dirty="0" smtClean="0">
                <a:solidFill>
                  <a:srgbClr val="1D4697"/>
                </a:solidFill>
                <a:latin typeface="Calibri" pitchFamily="34" charset="0"/>
                <a:cs typeface="Calibri" pitchFamily="34" charset="0"/>
              </a:rPr>
              <a:t/>
            </a:r>
            <a:br>
              <a:rPr lang="ro-RO" sz="900" b="1" dirty="0" smtClean="0">
                <a:solidFill>
                  <a:srgbClr val="1D4697"/>
                </a:solidFill>
                <a:latin typeface="Calibri" pitchFamily="34" charset="0"/>
                <a:cs typeface="Calibri" pitchFamily="34" charset="0"/>
              </a:rPr>
            </a:br>
            <a:r>
              <a:rPr lang="ro-RO" sz="1600" dirty="0" smtClean="0"/>
              <a:t>Sume </a:t>
            </a:r>
            <a:r>
              <a:rPr lang="ro-RO" sz="1600" dirty="0"/>
              <a:t>și rate de sprijin aplicabile</a:t>
            </a:r>
            <a:r>
              <a:rPr lang="ro-RO" sz="1600" dirty="0" smtClean="0">
                <a:solidFill>
                  <a:schemeClr val="tx1"/>
                </a:solidFill>
                <a:latin typeface="Calibri" panose="020F0502020204030204" pitchFamily="34" charset="0"/>
                <a:ea typeface="Calibri" panose="020F0502020204030204" pitchFamily="34" charset="0"/>
                <a:cs typeface="TimesNewRomanPSMT"/>
              </a:rPr>
              <a:t/>
            </a:r>
            <a:br>
              <a:rPr lang="ro-RO" sz="1600" dirty="0" smtClean="0">
                <a:solidFill>
                  <a:schemeClr val="tx1"/>
                </a:solidFill>
                <a:latin typeface="Calibri" panose="020F0502020204030204" pitchFamily="34" charset="0"/>
                <a:ea typeface="Calibri" panose="020F0502020204030204" pitchFamily="34" charset="0"/>
                <a:cs typeface="TimesNewRomanPSMT"/>
              </a:rPr>
            </a:br>
            <a:r>
              <a:rPr lang="vi-VN" sz="700" dirty="0">
                <a:solidFill>
                  <a:schemeClr val="tx1"/>
                </a:solidFill>
                <a:latin typeface="Calibri" panose="020F0502020204030204" pitchFamily="34" charset="0"/>
                <a:ea typeface="Tahoma" pitchFamily="34" charset="0"/>
                <a:cs typeface="Calibri" pitchFamily="34" charset="0"/>
              </a:rPr>
              <a:t/>
            </a:r>
            <a:br>
              <a:rPr lang="vi-VN" sz="700" dirty="0">
                <a:solidFill>
                  <a:schemeClr val="tx1"/>
                </a:solidFill>
                <a:latin typeface="Calibri" panose="020F0502020204030204" pitchFamily="34" charset="0"/>
                <a:ea typeface="Tahoma" pitchFamily="34" charset="0"/>
                <a:cs typeface="Calibri" pitchFamily="34" charset="0"/>
              </a:rPr>
            </a:br>
            <a:r>
              <a:rPr lang="ro-RO" sz="1800" u="sng" dirty="0" smtClean="0">
                <a:solidFill>
                  <a:schemeClr val="tx1"/>
                </a:solidFill>
                <a:latin typeface="Calibri" panose="020F0502020204030204" pitchFamily="34" charset="0"/>
                <a:ea typeface="Tahoma" pitchFamily="34" charset="0"/>
                <a:cs typeface="Calibri" pitchFamily="34" charset="0"/>
              </a:rPr>
              <a:t>Ferme medii</a:t>
            </a:r>
            <a:r>
              <a:rPr lang="vi-VN" sz="1800" dirty="0" smtClean="0">
                <a:solidFill>
                  <a:schemeClr val="tx1"/>
                </a:solidFill>
                <a:latin typeface="Calibri" panose="020F0502020204030204" pitchFamily="34" charset="0"/>
                <a:ea typeface="Tahoma" pitchFamily="34" charset="0"/>
                <a:cs typeface="Calibri" pitchFamily="34" charset="0"/>
              </a:rPr>
              <a:t>:</a:t>
            </a:r>
            <a:r>
              <a:rPr lang="ro-RO" sz="1800" dirty="0" smtClean="0">
                <a:solidFill>
                  <a:schemeClr val="tx1"/>
                </a:solidFill>
                <a:latin typeface="Calibri" panose="020F0502020204030204" pitchFamily="34" charset="0"/>
                <a:ea typeface="Tahoma" pitchFamily="34" charset="0"/>
                <a:cs typeface="Calibri" pitchFamily="34" charset="0"/>
              </a:rPr>
              <a:t/>
            </a:r>
            <a:br>
              <a:rPr lang="ro-RO" sz="1800" dirty="0" smtClean="0">
                <a:solidFill>
                  <a:schemeClr val="tx1"/>
                </a:solidFill>
                <a:latin typeface="Calibri" panose="020F0502020204030204" pitchFamily="34" charset="0"/>
                <a:ea typeface="Tahoma" pitchFamily="34" charset="0"/>
                <a:cs typeface="Calibri" pitchFamily="34" charset="0"/>
              </a:rPr>
            </a:br>
            <a:r>
              <a:rPr lang="vi-VN" sz="900" dirty="0">
                <a:solidFill>
                  <a:schemeClr val="tx1"/>
                </a:solidFill>
                <a:latin typeface="Calibri" panose="020F0502020204030204" pitchFamily="34" charset="0"/>
                <a:ea typeface="Tahoma" pitchFamily="34" charset="0"/>
                <a:cs typeface="Calibri" pitchFamily="34" charset="0"/>
              </a:rPr>
              <a:t/>
            </a:r>
            <a:br>
              <a:rPr lang="vi-VN" sz="900" dirty="0">
                <a:solidFill>
                  <a:schemeClr val="tx1"/>
                </a:solidFill>
                <a:latin typeface="Calibri" panose="020F0502020204030204" pitchFamily="34" charset="0"/>
                <a:ea typeface="Tahoma" pitchFamily="34" charset="0"/>
                <a:cs typeface="Calibri" pitchFamily="34" charset="0"/>
              </a:rPr>
            </a:br>
            <a:r>
              <a:rPr lang="vi-VN" sz="1800" dirty="0">
                <a:solidFill>
                  <a:schemeClr val="tx1"/>
                </a:solidFill>
                <a:latin typeface="Calibri" panose="020F0502020204030204" pitchFamily="34" charset="0"/>
                <a:ea typeface="Tahoma" pitchFamily="34" charset="0"/>
                <a:cs typeface="Calibri" pitchFamily="34" charset="0"/>
              </a:rPr>
              <a:t>- intensitatea sprijinului este de 50% din totalul cheltuielilor eligibile, fără a depăși:</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a:t>
            </a:r>
            <a:r>
              <a:rPr lang="vi-VN" sz="1800" b="1" dirty="0" smtClean="0">
                <a:solidFill>
                  <a:schemeClr val="tx1"/>
                </a:solidFill>
                <a:latin typeface="Calibri" panose="020F0502020204030204" pitchFamily="34" charset="0"/>
                <a:ea typeface="Tahoma" pitchFamily="34" charset="0"/>
                <a:cs typeface="Calibri" pitchFamily="34" charset="0"/>
              </a:rPr>
              <a:t>200</a:t>
            </a:r>
            <a:r>
              <a:rPr lang="ro-RO" sz="1800" b="1" dirty="0" smtClean="0">
                <a:solidFill>
                  <a:schemeClr val="tx1"/>
                </a:solidFill>
                <a:latin typeface="Calibri" panose="020F0502020204030204" pitchFamily="34" charset="0"/>
                <a:ea typeface="Tahoma" pitchFamily="34" charset="0"/>
                <a:cs typeface="Calibri" pitchFamily="34" charset="0"/>
              </a:rPr>
              <a:t>.</a:t>
            </a:r>
            <a:r>
              <a:rPr lang="vi-VN" sz="1800" b="1" dirty="0" smtClean="0">
                <a:solidFill>
                  <a:schemeClr val="tx1"/>
                </a:solidFill>
                <a:latin typeface="Calibri" panose="020F0502020204030204" pitchFamily="34" charset="0"/>
                <a:ea typeface="Tahoma" pitchFamily="34" charset="0"/>
                <a:cs typeface="Calibri" pitchFamily="34" charset="0"/>
              </a:rPr>
              <a:t>000 </a:t>
            </a:r>
            <a:r>
              <a:rPr lang="ro-RO" sz="1800" b="1" dirty="0" smtClean="0">
                <a:solidFill>
                  <a:schemeClr val="tx1"/>
                </a:solidFill>
                <a:latin typeface="Calibri" panose="020F0502020204030204" pitchFamily="34" charset="0"/>
                <a:ea typeface="Tahoma" pitchFamily="34" charset="0"/>
                <a:cs typeface="Calibri" pitchFamily="34" charset="0"/>
              </a:rPr>
              <a:t>e</a:t>
            </a:r>
            <a:r>
              <a:rPr lang="vi-VN" sz="1800" b="1" dirty="0" smtClean="0">
                <a:solidFill>
                  <a:schemeClr val="tx1"/>
                </a:solidFill>
                <a:latin typeface="Calibri" panose="020F0502020204030204" pitchFamily="34" charset="0"/>
                <a:ea typeface="Tahoma" pitchFamily="34" charset="0"/>
                <a:cs typeface="Calibri" pitchFamily="34" charset="0"/>
              </a:rPr>
              <a:t>uro </a:t>
            </a:r>
            <a:r>
              <a:rPr lang="vi-VN" sz="1800" dirty="0">
                <a:solidFill>
                  <a:schemeClr val="tx1"/>
                </a:solidFill>
                <a:latin typeface="Calibri" panose="020F0502020204030204" pitchFamily="34" charset="0"/>
                <a:ea typeface="Tahoma" pitchFamily="34" charset="0"/>
                <a:cs typeface="Calibri" pitchFamily="34" charset="0"/>
              </a:rPr>
              <a:t>pentru investițiile care presupun achiziții simple;</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a:t>
            </a:r>
            <a:r>
              <a:rPr lang="vi-VN" sz="1800" b="1" dirty="0" smtClean="0">
                <a:solidFill>
                  <a:schemeClr val="tx1"/>
                </a:solidFill>
                <a:latin typeface="Calibri" panose="020F0502020204030204" pitchFamily="34" charset="0"/>
                <a:ea typeface="Tahoma" pitchFamily="34" charset="0"/>
                <a:cs typeface="Calibri" pitchFamily="34" charset="0"/>
              </a:rPr>
              <a:t>600</a:t>
            </a:r>
            <a:r>
              <a:rPr lang="ro-RO" sz="1800" b="1" dirty="0" smtClean="0">
                <a:solidFill>
                  <a:schemeClr val="tx1"/>
                </a:solidFill>
                <a:latin typeface="Calibri" panose="020F0502020204030204" pitchFamily="34" charset="0"/>
                <a:ea typeface="Tahoma" pitchFamily="34" charset="0"/>
                <a:cs typeface="Calibri" pitchFamily="34" charset="0"/>
              </a:rPr>
              <a:t>.</a:t>
            </a:r>
            <a:r>
              <a:rPr lang="vi-VN" sz="1800" b="1" dirty="0" smtClean="0">
                <a:solidFill>
                  <a:schemeClr val="tx1"/>
                </a:solidFill>
                <a:latin typeface="Calibri" panose="020F0502020204030204" pitchFamily="34" charset="0"/>
                <a:ea typeface="Tahoma" pitchFamily="34" charset="0"/>
                <a:cs typeface="Calibri" pitchFamily="34" charset="0"/>
              </a:rPr>
              <a:t>000 </a:t>
            </a:r>
            <a:r>
              <a:rPr lang="ro-RO" sz="1800" b="1" dirty="0" smtClean="0">
                <a:solidFill>
                  <a:schemeClr val="tx1"/>
                </a:solidFill>
                <a:latin typeface="Calibri" panose="020F0502020204030204" pitchFamily="34" charset="0"/>
                <a:ea typeface="Tahoma" pitchFamily="34" charset="0"/>
                <a:cs typeface="Calibri" pitchFamily="34" charset="0"/>
              </a:rPr>
              <a:t>e</a:t>
            </a:r>
            <a:r>
              <a:rPr lang="vi-VN" sz="1800" b="1" dirty="0" smtClean="0">
                <a:solidFill>
                  <a:schemeClr val="tx1"/>
                </a:solidFill>
                <a:latin typeface="Calibri" panose="020F0502020204030204" pitchFamily="34" charset="0"/>
                <a:ea typeface="Tahoma" pitchFamily="34" charset="0"/>
                <a:cs typeface="Calibri" pitchFamily="34" charset="0"/>
              </a:rPr>
              <a:t>uro </a:t>
            </a:r>
            <a:r>
              <a:rPr lang="vi-VN" sz="1800" dirty="0">
                <a:solidFill>
                  <a:schemeClr val="tx1"/>
                </a:solidFill>
                <a:latin typeface="Calibri" panose="020F0502020204030204" pitchFamily="34" charset="0"/>
                <a:ea typeface="Tahoma" pitchFamily="34" charset="0"/>
                <a:cs typeface="Calibri" pitchFamily="34" charset="0"/>
              </a:rPr>
              <a:t>în cazul investițiilor în activitatea de producție (utilaje, înființare și reconversie); </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a:t>
            </a:r>
            <a:r>
              <a:rPr lang="vi-VN" sz="1800" b="1" dirty="0" smtClean="0">
                <a:solidFill>
                  <a:schemeClr val="tx1"/>
                </a:solidFill>
                <a:latin typeface="Calibri" panose="020F0502020204030204" pitchFamily="34" charset="0"/>
                <a:ea typeface="Tahoma" pitchFamily="34" charset="0"/>
                <a:cs typeface="Calibri" pitchFamily="34" charset="0"/>
              </a:rPr>
              <a:t>900</a:t>
            </a:r>
            <a:r>
              <a:rPr lang="ro-RO" sz="1800" b="1" dirty="0" smtClean="0">
                <a:solidFill>
                  <a:schemeClr val="tx1"/>
                </a:solidFill>
                <a:latin typeface="Calibri" panose="020F0502020204030204" pitchFamily="34" charset="0"/>
                <a:ea typeface="Tahoma" pitchFamily="34" charset="0"/>
                <a:cs typeface="Calibri" pitchFamily="34" charset="0"/>
              </a:rPr>
              <a:t>.</a:t>
            </a:r>
            <a:r>
              <a:rPr lang="vi-VN" sz="1800" b="1" dirty="0" smtClean="0">
                <a:solidFill>
                  <a:schemeClr val="tx1"/>
                </a:solidFill>
                <a:latin typeface="Calibri" panose="020F0502020204030204" pitchFamily="34" charset="0"/>
                <a:ea typeface="Tahoma" pitchFamily="34" charset="0"/>
                <a:cs typeface="Calibri" pitchFamily="34" charset="0"/>
              </a:rPr>
              <a:t>000 </a:t>
            </a:r>
            <a:r>
              <a:rPr lang="ro-RO" sz="1800" b="1" dirty="0" smtClean="0">
                <a:solidFill>
                  <a:schemeClr val="tx1"/>
                </a:solidFill>
                <a:latin typeface="Calibri" panose="020F0502020204030204" pitchFamily="34" charset="0"/>
                <a:ea typeface="Tahoma" pitchFamily="34" charset="0"/>
                <a:cs typeface="Calibri" pitchFamily="34" charset="0"/>
              </a:rPr>
              <a:t>e</a:t>
            </a:r>
            <a:r>
              <a:rPr lang="vi-VN" sz="1800" b="1" dirty="0" smtClean="0">
                <a:solidFill>
                  <a:schemeClr val="tx1"/>
                </a:solidFill>
                <a:latin typeface="Calibri" panose="020F0502020204030204" pitchFamily="34" charset="0"/>
                <a:ea typeface="Tahoma" pitchFamily="34" charset="0"/>
                <a:cs typeface="Calibri" pitchFamily="34" charset="0"/>
              </a:rPr>
              <a:t>uro </a:t>
            </a:r>
            <a:r>
              <a:rPr lang="vi-VN" sz="1800" dirty="0">
                <a:solidFill>
                  <a:schemeClr val="tx1"/>
                </a:solidFill>
                <a:latin typeface="Calibri" panose="020F0502020204030204" pitchFamily="34" charset="0"/>
                <a:ea typeface="Tahoma" pitchFamily="34" charset="0"/>
                <a:cs typeface="Calibri" pitchFamily="34" charset="0"/>
              </a:rPr>
              <a:t>pentru investiţiile care acoperă tot lanţul alimentar (producție, procesare, comercializare).</a:t>
            </a:r>
            <a:br>
              <a:rPr lang="vi-VN" sz="1800" dirty="0">
                <a:solidFill>
                  <a:schemeClr val="tx1"/>
                </a:solidFill>
                <a:latin typeface="Calibri" panose="020F0502020204030204" pitchFamily="34" charset="0"/>
                <a:ea typeface="Tahoma" pitchFamily="34" charset="0"/>
                <a:cs typeface="Calibri" pitchFamily="34" charset="0"/>
              </a:rPr>
            </a:br>
            <a:r>
              <a:rPr lang="vi-VN" sz="1800" dirty="0">
                <a:solidFill>
                  <a:schemeClr val="tx1"/>
                </a:solidFill>
                <a:latin typeface="Calibri" panose="020F0502020204030204" pitchFamily="34" charset="0"/>
                <a:ea typeface="Tahoma" pitchFamily="34" charset="0"/>
                <a:cs typeface="Calibri" pitchFamily="34" charset="0"/>
              </a:rPr>
              <a:t>Intensitatea sprijinului nerambursabil se va putea majora, cu 20 de puncte procentuale, </a:t>
            </a:r>
            <a:r>
              <a:rPr lang="ro-RO" sz="1800" dirty="0" smtClean="0">
                <a:solidFill>
                  <a:schemeClr val="tx1"/>
                </a:solidFill>
                <a:latin typeface="Calibri" panose="020F0502020204030204" pitchFamily="34" charset="0"/>
                <a:ea typeface="Tahoma" pitchFamily="34" charset="0"/>
                <a:cs typeface="Calibri" pitchFamily="34" charset="0"/>
              </a:rPr>
              <a:t>î</a:t>
            </a:r>
            <a:r>
              <a:rPr lang="vi-VN" sz="1800" dirty="0" smtClean="0">
                <a:solidFill>
                  <a:schemeClr val="tx1"/>
                </a:solidFill>
                <a:latin typeface="Calibri" panose="020F0502020204030204" pitchFamily="34" charset="0"/>
                <a:ea typeface="Tahoma" pitchFamily="34" charset="0"/>
                <a:cs typeface="Calibri" pitchFamily="34" charset="0"/>
              </a:rPr>
              <a:t>nsă </a:t>
            </a:r>
            <a:r>
              <a:rPr lang="vi-VN" sz="1800" dirty="0">
                <a:solidFill>
                  <a:schemeClr val="tx1"/>
                </a:solidFill>
                <a:latin typeface="Calibri" panose="020F0502020204030204" pitchFamily="34" charset="0"/>
                <a:ea typeface="Tahoma" pitchFamily="34" charset="0"/>
                <a:cs typeface="Calibri" pitchFamily="34" charset="0"/>
              </a:rPr>
              <a:t>rata maximă a sprijinului combinat nu poate depăși 80%, în </a:t>
            </a:r>
            <a:r>
              <a:rPr lang="vi-VN" sz="1800" dirty="0" smtClean="0">
                <a:solidFill>
                  <a:schemeClr val="tx1"/>
                </a:solidFill>
                <a:latin typeface="Calibri" panose="020F0502020204030204" pitchFamily="34" charset="0"/>
                <a:ea typeface="Tahoma" pitchFamily="34" charset="0"/>
                <a:cs typeface="Calibri" pitchFamily="34" charset="0"/>
              </a:rPr>
              <a:t>urm</a:t>
            </a:r>
            <a:r>
              <a:rPr lang="ro-RO" sz="1800" dirty="0" smtClean="0">
                <a:solidFill>
                  <a:schemeClr val="tx1"/>
                </a:solidFill>
                <a:latin typeface="Calibri" panose="020F0502020204030204" pitchFamily="34" charset="0"/>
                <a:ea typeface="Tahoma" pitchFamily="34" charset="0"/>
                <a:cs typeface="Calibri" pitchFamily="34" charset="0"/>
              </a:rPr>
              <a:t>ă</a:t>
            </a:r>
            <a:r>
              <a:rPr lang="vi-VN" sz="1800" dirty="0" smtClean="0">
                <a:solidFill>
                  <a:schemeClr val="tx1"/>
                </a:solidFill>
                <a:latin typeface="Calibri" panose="020F0502020204030204" pitchFamily="34" charset="0"/>
                <a:ea typeface="Tahoma" pitchFamily="34" charset="0"/>
                <a:cs typeface="Calibri" pitchFamily="34" charset="0"/>
              </a:rPr>
              <a:t>toarele </a:t>
            </a:r>
            <a:r>
              <a:rPr lang="vi-VN" sz="1800" dirty="0">
                <a:solidFill>
                  <a:schemeClr val="tx1"/>
                </a:solidFill>
                <a:latin typeface="Calibri" panose="020F0502020204030204" pitchFamily="34" charset="0"/>
                <a:ea typeface="Tahoma" pitchFamily="34" charset="0"/>
                <a:cs typeface="Calibri" pitchFamily="34" charset="0"/>
              </a:rPr>
              <a:t>cazuri</a:t>
            </a:r>
            <a:r>
              <a:rPr lang="vi-VN" sz="1800" dirty="0" smtClean="0">
                <a:solidFill>
                  <a:schemeClr val="tx1"/>
                </a:solidFill>
                <a:latin typeface="Calibri" panose="020F0502020204030204" pitchFamily="34" charset="0"/>
                <a:ea typeface="Tahoma" pitchFamily="34" charset="0"/>
                <a:cs typeface="Calibri" pitchFamily="34" charset="0"/>
              </a:rPr>
              <a:t>:</a:t>
            </a:r>
            <a:r>
              <a:rPr lang="ro-RO" sz="1800" dirty="0" smtClean="0">
                <a:solidFill>
                  <a:schemeClr val="tx1"/>
                </a:solidFill>
                <a:latin typeface="Calibri" panose="020F0502020204030204" pitchFamily="34" charset="0"/>
                <a:ea typeface="Tahoma" pitchFamily="34" charset="0"/>
                <a:cs typeface="Calibri" pitchFamily="34" charset="0"/>
              </a:rPr>
              <a:t/>
            </a:r>
            <a:br>
              <a:rPr lang="ro-RO" sz="1800" dirty="0" smtClean="0">
                <a:solidFill>
                  <a:schemeClr val="tx1"/>
                </a:solidFill>
                <a:latin typeface="Calibri" panose="020F0502020204030204" pitchFamily="34" charset="0"/>
                <a:ea typeface="Tahoma" pitchFamily="34" charset="0"/>
                <a:cs typeface="Calibri" pitchFamily="34" charset="0"/>
              </a:rPr>
            </a:br>
            <a:r>
              <a:rPr lang="vi-VN" sz="900" dirty="0">
                <a:solidFill>
                  <a:schemeClr val="tx1"/>
                </a:solidFill>
                <a:latin typeface="Calibri" panose="020F0502020204030204" pitchFamily="34" charset="0"/>
                <a:ea typeface="Tahoma" pitchFamily="34" charset="0"/>
                <a:cs typeface="Calibri" pitchFamily="34" charset="0"/>
              </a:rPr>
              <a:t/>
            </a:r>
            <a:br>
              <a:rPr lang="vi-VN" sz="9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i</a:t>
            </a:r>
            <a:r>
              <a:rPr lang="vi-VN" sz="1800" dirty="0" smtClean="0">
                <a:solidFill>
                  <a:schemeClr val="tx1"/>
                </a:solidFill>
                <a:latin typeface="Calibri" panose="020F0502020204030204" pitchFamily="34" charset="0"/>
                <a:ea typeface="Tahoma" pitchFamily="34" charset="0"/>
                <a:cs typeface="Calibri" pitchFamily="34" charset="0"/>
              </a:rPr>
              <a:t>nvestiţii </a:t>
            </a:r>
            <a:r>
              <a:rPr lang="vi-VN" sz="1800" dirty="0">
                <a:solidFill>
                  <a:schemeClr val="tx1"/>
                </a:solidFill>
                <a:latin typeface="Calibri" panose="020F0502020204030204" pitchFamily="34" charset="0"/>
                <a:ea typeface="Tahoma" pitchFamily="34" charset="0"/>
                <a:cs typeface="Calibri" pitchFamily="34" charset="0"/>
              </a:rPr>
              <a:t>realizate de tinerii fermieri, cu vârsta sub 40 de ani, la data depunerii cererii de finanţare (așa cum sunt definiți la art. 2 din Regulamentul 1305/2013 sau care s-au instalat </a:t>
            </a:r>
            <a:r>
              <a:rPr lang="ro-RO" sz="1800" dirty="0" smtClean="0">
                <a:solidFill>
                  <a:schemeClr val="tx1"/>
                </a:solidFill>
                <a:latin typeface="Calibri" panose="020F0502020204030204" pitchFamily="34" charset="0"/>
                <a:ea typeface="Tahoma" pitchFamily="34" charset="0"/>
                <a:cs typeface="Calibri" pitchFamily="34" charset="0"/>
              </a:rPr>
              <a:t>î</a:t>
            </a:r>
            <a:r>
              <a:rPr lang="vi-VN" sz="1800" dirty="0" smtClean="0">
                <a:solidFill>
                  <a:schemeClr val="tx1"/>
                </a:solidFill>
                <a:latin typeface="Calibri" panose="020F0502020204030204" pitchFamily="34" charset="0"/>
                <a:ea typeface="Tahoma" pitchFamily="34" charset="0"/>
                <a:cs typeface="Calibri" pitchFamily="34" charset="0"/>
              </a:rPr>
              <a:t>n </a:t>
            </a:r>
            <a:r>
              <a:rPr lang="vi-VN" sz="1800" dirty="0">
                <a:solidFill>
                  <a:schemeClr val="tx1"/>
                </a:solidFill>
                <a:latin typeface="Calibri" panose="020F0502020204030204" pitchFamily="34" charset="0"/>
                <a:ea typeface="Tahoma" pitchFamily="34" charset="0"/>
                <a:cs typeface="Calibri" pitchFamily="34" charset="0"/>
              </a:rPr>
              <a:t>ultimii cinci ani anterior solicitării sprijinului, conform Anexa II a R. 1305/2013</a:t>
            </a:r>
            <a:r>
              <a:rPr lang="vi-VN" sz="1800" dirty="0" smtClean="0">
                <a:solidFill>
                  <a:schemeClr val="tx1"/>
                </a:solidFill>
                <a:latin typeface="Calibri" panose="020F0502020204030204" pitchFamily="34" charset="0"/>
                <a:ea typeface="Tahoma" pitchFamily="34" charset="0"/>
                <a:cs typeface="Calibri" pitchFamily="34" charset="0"/>
              </a:rPr>
              <a:t>);</a:t>
            </a:r>
            <a:r>
              <a:rPr lang="ro-RO" sz="1800" dirty="0" smtClean="0">
                <a:solidFill>
                  <a:schemeClr val="tx1"/>
                </a:solidFill>
                <a:latin typeface="Calibri" panose="020F0502020204030204" pitchFamily="34" charset="0"/>
                <a:ea typeface="Tahoma" pitchFamily="34" charset="0"/>
                <a:cs typeface="Calibri" pitchFamily="34" charset="0"/>
              </a:rPr>
              <a:t/>
            </a:r>
            <a:br>
              <a:rPr lang="ro-RO" sz="1800" dirty="0" smtClean="0">
                <a:solidFill>
                  <a:schemeClr val="tx1"/>
                </a:solidFill>
                <a:latin typeface="Calibri" panose="020F0502020204030204" pitchFamily="34" charset="0"/>
                <a:ea typeface="Tahoma" pitchFamily="34" charset="0"/>
                <a:cs typeface="Calibri" pitchFamily="34" charset="0"/>
              </a:rPr>
            </a:br>
            <a:r>
              <a:rPr lang="vi-VN" sz="900" dirty="0">
                <a:solidFill>
                  <a:schemeClr val="tx1"/>
                </a:solidFill>
                <a:latin typeface="Calibri" panose="020F0502020204030204" pitchFamily="34" charset="0"/>
                <a:ea typeface="Tahoma" pitchFamily="34" charset="0"/>
                <a:cs typeface="Calibri" pitchFamily="34" charset="0"/>
              </a:rPr>
              <a:t/>
            </a:r>
            <a:br>
              <a:rPr lang="vi-VN" sz="9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p</a:t>
            </a:r>
            <a:r>
              <a:rPr lang="vi-VN" sz="1800" dirty="0" smtClean="0">
                <a:solidFill>
                  <a:schemeClr val="tx1"/>
                </a:solidFill>
                <a:latin typeface="Calibri" panose="020F0502020204030204" pitchFamily="34" charset="0"/>
                <a:ea typeface="Tahoma" pitchFamily="34" charset="0"/>
                <a:cs typeface="Calibri" pitchFamily="34" charset="0"/>
              </a:rPr>
              <a:t>roiecte </a:t>
            </a:r>
            <a:r>
              <a:rPr lang="vi-VN" sz="1800" dirty="0">
                <a:solidFill>
                  <a:schemeClr val="tx1"/>
                </a:solidFill>
                <a:latin typeface="Calibri" panose="020F0502020204030204" pitchFamily="34" charset="0"/>
                <a:ea typeface="Tahoma" pitchFamily="34" charset="0"/>
                <a:cs typeface="Calibri" pitchFamily="34" charset="0"/>
              </a:rPr>
              <a:t>integrate; </a:t>
            </a:r>
            <a:r>
              <a:rPr lang="ro-RO" sz="1800" dirty="0" smtClean="0">
                <a:solidFill>
                  <a:schemeClr val="tx1"/>
                </a:solidFill>
                <a:latin typeface="Calibri" panose="020F0502020204030204" pitchFamily="34" charset="0"/>
                <a:ea typeface="Tahoma" pitchFamily="34" charset="0"/>
                <a:cs typeface="Calibri" pitchFamily="34" charset="0"/>
              </a:rPr>
              <a:t/>
            </a:r>
            <a:br>
              <a:rPr lang="ro-RO" sz="1800" dirty="0" smtClean="0">
                <a:solidFill>
                  <a:schemeClr val="tx1"/>
                </a:solidFill>
                <a:latin typeface="Calibri" panose="020F0502020204030204" pitchFamily="34" charset="0"/>
                <a:ea typeface="Tahoma" pitchFamily="34" charset="0"/>
                <a:cs typeface="Calibri" pitchFamily="34" charset="0"/>
              </a:rPr>
            </a:br>
            <a:r>
              <a:rPr lang="vi-VN" sz="800" dirty="0">
                <a:solidFill>
                  <a:schemeClr val="tx1"/>
                </a:solidFill>
                <a:latin typeface="Calibri" panose="020F0502020204030204" pitchFamily="34" charset="0"/>
                <a:ea typeface="Tahoma" pitchFamily="34" charset="0"/>
                <a:cs typeface="Calibri" pitchFamily="34" charset="0"/>
              </a:rPr>
              <a:t/>
            </a:r>
            <a:br>
              <a:rPr lang="vi-VN" sz="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o</a:t>
            </a:r>
            <a:r>
              <a:rPr lang="vi-VN" sz="1800" dirty="0" smtClean="0">
                <a:solidFill>
                  <a:schemeClr val="tx1"/>
                </a:solidFill>
                <a:latin typeface="Calibri" panose="020F0502020204030204" pitchFamily="34" charset="0"/>
                <a:ea typeface="Tahoma" pitchFamily="34" charset="0"/>
                <a:cs typeface="Calibri" pitchFamily="34" charset="0"/>
              </a:rPr>
              <a:t>perațiuni </a:t>
            </a:r>
            <a:r>
              <a:rPr lang="vi-VN" sz="1800" dirty="0">
                <a:solidFill>
                  <a:schemeClr val="tx1"/>
                </a:solidFill>
                <a:latin typeface="Calibri" panose="020F0502020204030204" pitchFamily="34" charset="0"/>
                <a:ea typeface="Tahoma" pitchFamily="34" charset="0"/>
                <a:cs typeface="Calibri" pitchFamily="34" charset="0"/>
              </a:rPr>
              <a:t>sprijinite prin sub-măsura 16.1 în cadrul PEI;  </a:t>
            </a:r>
            <a:r>
              <a:rPr lang="ro-RO" sz="1800" dirty="0" smtClean="0">
                <a:solidFill>
                  <a:schemeClr val="tx1"/>
                </a:solidFill>
                <a:latin typeface="Calibri" panose="020F0502020204030204" pitchFamily="34" charset="0"/>
                <a:ea typeface="Tahoma" pitchFamily="34" charset="0"/>
                <a:cs typeface="Calibri" pitchFamily="34" charset="0"/>
              </a:rPr>
              <a:t/>
            </a:r>
            <a:br>
              <a:rPr lang="ro-RO" sz="1800" dirty="0" smtClean="0">
                <a:solidFill>
                  <a:schemeClr val="tx1"/>
                </a:solidFill>
                <a:latin typeface="Calibri" panose="020F0502020204030204" pitchFamily="34" charset="0"/>
                <a:ea typeface="Tahoma" pitchFamily="34" charset="0"/>
                <a:cs typeface="Calibri" pitchFamily="34" charset="0"/>
              </a:rPr>
            </a:br>
            <a:r>
              <a:rPr lang="vi-VN" sz="800" dirty="0">
                <a:solidFill>
                  <a:schemeClr val="tx1"/>
                </a:solidFill>
                <a:latin typeface="Calibri" panose="020F0502020204030204" pitchFamily="34" charset="0"/>
                <a:ea typeface="Tahoma" pitchFamily="34" charset="0"/>
                <a:cs typeface="Calibri" pitchFamily="34" charset="0"/>
              </a:rPr>
              <a:t/>
            </a:r>
            <a:br>
              <a:rPr lang="vi-VN" sz="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i</a:t>
            </a:r>
            <a:r>
              <a:rPr lang="vi-VN" sz="1800" dirty="0" smtClean="0">
                <a:solidFill>
                  <a:schemeClr val="tx1"/>
                </a:solidFill>
                <a:latin typeface="Calibri" panose="020F0502020204030204" pitchFamily="34" charset="0"/>
                <a:ea typeface="Tahoma" pitchFamily="34" charset="0"/>
                <a:cs typeface="Calibri" pitchFamily="34" charset="0"/>
              </a:rPr>
              <a:t>nvestiții </a:t>
            </a:r>
            <a:r>
              <a:rPr lang="vi-VN" sz="1800" dirty="0">
                <a:solidFill>
                  <a:schemeClr val="tx1"/>
                </a:solidFill>
                <a:latin typeface="Calibri" panose="020F0502020204030204" pitchFamily="34" charset="0"/>
                <a:ea typeface="Tahoma" pitchFamily="34" charset="0"/>
                <a:cs typeface="Calibri" pitchFamily="34" charset="0"/>
              </a:rPr>
              <a:t>legate de operațiunile prevăzute la art. 28 (Agromediu) și art. 29 (Agricultura ecologica) din Regulamentul (UE) nr. 1305/2013</a:t>
            </a:r>
            <a:r>
              <a:rPr lang="vi-VN" sz="1800" dirty="0" smtClean="0">
                <a:solidFill>
                  <a:schemeClr val="tx1"/>
                </a:solidFill>
                <a:latin typeface="Calibri" panose="020F0502020204030204" pitchFamily="34" charset="0"/>
                <a:ea typeface="Tahoma" pitchFamily="34" charset="0"/>
                <a:cs typeface="Calibri" pitchFamily="34" charset="0"/>
              </a:rPr>
              <a:t>;</a:t>
            </a:r>
            <a:r>
              <a:rPr lang="ro-RO" sz="1800" dirty="0" smtClean="0">
                <a:solidFill>
                  <a:schemeClr val="tx1"/>
                </a:solidFill>
                <a:latin typeface="Calibri" panose="020F0502020204030204" pitchFamily="34" charset="0"/>
                <a:ea typeface="Tahoma" pitchFamily="34" charset="0"/>
                <a:cs typeface="Calibri" pitchFamily="34" charset="0"/>
              </a:rPr>
              <a:t/>
            </a:r>
            <a:br>
              <a:rPr lang="ro-RO" sz="1800" dirty="0" smtClean="0">
                <a:solidFill>
                  <a:schemeClr val="tx1"/>
                </a:solidFill>
                <a:latin typeface="Calibri" panose="020F0502020204030204" pitchFamily="34" charset="0"/>
                <a:ea typeface="Tahoma" pitchFamily="34" charset="0"/>
                <a:cs typeface="Calibri" pitchFamily="34" charset="0"/>
              </a:rPr>
            </a:br>
            <a:r>
              <a:rPr lang="vi-VN" sz="1100" dirty="0">
                <a:solidFill>
                  <a:schemeClr val="tx1"/>
                </a:solidFill>
                <a:latin typeface="Calibri" panose="020F0502020204030204" pitchFamily="34" charset="0"/>
                <a:ea typeface="Tahoma" pitchFamily="34" charset="0"/>
                <a:cs typeface="Calibri" pitchFamily="34" charset="0"/>
              </a:rPr>
              <a:t/>
            </a:r>
            <a:br>
              <a:rPr lang="vi-VN" sz="11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z</a:t>
            </a:r>
            <a:r>
              <a:rPr lang="vi-VN" sz="1800" dirty="0" smtClean="0">
                <a:solidFill>
                  <a:schemeClr val="tx1"/>
                </a:solidFill>
                <a:latin typeface="Calibri" panose="020F0502020204030204" pitchFamily="34" charset="0"/>
                <a:ea typeface="Tahoma" pitchFamily="34" charset="0"/>
                <a:cs typeface="Calibri" pitchFamily="34" charset="0"/>
              </a:rPr>
              <a:t>one </a:t>
            </a:r>
            <a:r>
              <a:rPr lang="vi-VN" sz="1800" dirty="0">
                <a:solidFill>
                  <a:schemeClr val="tx1"/>
                </a:solidFill>
                <a:latin typeface="Calibri" panose="020F0502020204030204" pitchFamily="34" charset="0"/>
                <a:ea typeface="Tahoma" pitchFamily="34" charset="0"/>
                <a:cs typeface="Calibri" pitchFamily="34" charset="0"/>
              </a:rPr>
              <a:t>care se confruntă cu constrângeri naturale și cu alte constrângeri specifice, menționate la articolul 32.</a:t>
            </a:r>
            <a:br>
              <a:rPr lang="vi-VN" sz="1800" dirty="0">
                <a:solidFill>
                  <a:schemeClr val="tx1"/>
                </a:solidFill>
                <a:latin typeface="Calibri" panose="020F0502020204030204" pitchFamily="34" charset="0"/>
                <a:ea typeface="Tahoma"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600" b="1" dirty="0" smtClean="0">
                <a:solidFill>
                  <a:schemeClr val="tx1"/>
                </a:solidFill>
                <a:latin typeface="Calibri" pitchFamily="34" charset="0"/>
                <a:cs typeface="Calibri" pitchFamily="34" charset="0"/>
              </a:rPr>
              <a:t/>
            </a:r>
            <a:br>
              <a:rPr lang="ro-RO" sz="16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86713" y="401627"/>
            <a:ext cx="8229600" cy="618493"/>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en-US" sz="100" b="1" dirty="0">
              <a:solidFill>
                <a:srgbClr val="461A02"/>
              </a:solidFill>
              <a:latin typeface="Calibri" pitchFamily="34" charset="0"/>
              <a:ea typeface="Tahoma" pitchFamily="34" charset="0"/>
              <a:cs typeface="Calibri" pitchFamily="34" charset="0"/>
            </a:endParaRPr>
          </a:p>
          <a:p>
            <a:pPr algn="ctr"/>
            <a:r>
              <a:rPr lang="en-US" b="1" dirty="0" smtClean="0">
                <a:solidFill>
                  <a:srgbClr val="1F4AA1"/>
                </a:solidFill>
                <a:latin typeface="Calibri" pitchFamily="34" charset="0"/>
                <a:ea typeface="Tahoma" pitchFamily="34" charset="0"/>
                <a:cs typeface="Calibri" pitchFamily="34" charset="0"/>
              </a:rPr>
              <a:t>SUBPROGRAMUL POMICOL</a:t>
            </a:r>
            <a:endParaRPr lang="ro-RO" b="1" dirty="0" smtClean="0">
              <a:solidFill>
                <a:srgbClr val="1F4AA1"/>
              </a:solidFill>
              <a:latin typeface="Calibri" pitchFamily="34" charset="0"/>
              <a:ea typeface="Tahoma"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426055"/>
            <a:ext cx="1260000" cy="90703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20</a:t>
            </a:fld>
            <a:endParaRPr lang="ro-RO" dirty="0"/>
          </a:p>
        </p:txBody>
      </p:sp>
    </p:spTree>
    <p:extLst>
      <p:ext uri="{BB962C8B-B14F-4D97-AF65-F5344CB8AC3E}">
        <p14:creationId xmlns:p14="http://schemas.microsoft.com/office/powerpoint/2010/main" val="4016121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19" y="375571"/>
            <a:ext cx="1008000"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09025" y="764704"/>
            <a:ext cx="8783455" cy="6048672"/>
          </a:xfrm>
        </p:spPr>
        <p:txBody>
          <a:bodyPr numCol="1" anchor="t">
            <a:normAutofit fontScale="90000"/>
          </a:bodyPr>
          <a:lstStyle/>
          <a:p>
            <a:pPr lvl="0"/>
            <a:r>
              <a:rPr lang="ro-RO" sz="1700" dirty="0" smtClean="0">
                <a:solidFill>
                  <a:srgbClr val="1F4AA1"/>
                </a:solidFill>
                <a:latin typeface="Calibri" pitchFamily="34" charset="0"/>
                <a:cs typeface="Calibri" pitchFamily="34" charset="0"/>
              </a:rPr>
              <a:t>                                                   </a:t>
            </a:r>
            <a:r>
              <a:rPr lang="vi-VN" sz="1700" b="1" dirty="0">
                <a:solidFill>
                  <a:srgbClr val="1D4697"/>
                </a:solidFill>
                <a:latin typeface="Calibri" pitchFamily="34" charset="0"/>
                <a:cs typeface="Calibri" pitchFamily="34" charset="0"/>
              </a:rPr>
              <a:t>M4. (Art. 17) - Investiţii în active fizice </a:t>
            </a:r>
            <a:br>
              <a:rPr lang="vi-VN" sz="1700" b="1" dirty="0">
                <a:solidFill>
                  <a:srgbClr val="1D4697"/>
                </a:solidFill>
                <a:latin typeface="Calibri" pitchFamily="34" charset="0"/>
                <a:cs typeface="Calibri" pitchFamily="34" charset="0"/>
              </a:rPr>
            </a:br>
            <a:r>
              <a:rPr lang="vi-VN" sz="1700" b="1" dirty="0">
                <a:solidFill>
                  <a:srgbClr val="1D4697"/>
                </a:solidFill>
                <a:latin typeface="Calibri" pitchFamily="34" charset="0"/>
                <a:cs typeface="Calibri" pitchFamily="34" charset="0"/>
              </a:rPr>
              <a:t>                                        </a:t>
            </a:r>
            <a:r>
              <a:rPr lang="en-US" sz="1700" b="1" dirty="0" smtClean="0">
                <a:solidFill>
                  <a:srgbClr val="1D4697"/>
                </a:solidFill>
                <a:latin typeface="Calibri" pitchFamily="34" charset="0"/>
                <a:cs typeface="Calibri" pitchFamily="34" charset="0"/>
              </a:rPr>
              <a:t>         </a:t>
            </a:r>
            <a:r>
              <a:rPr lang="vi-VN" sz="1700" b="1" dirty="0" smtClean="0">
                <a:solidFill>
                  <a:srgbClr val="1D4697"/>
                </a:solidFill>
                <a:latin typeface="Calibri" pitchFamily="34" charset="0"/>
                <a:cs typeface="Calibri" pitchFamily="34" charset="0"/>
              </a:rPr>
              <a:t> </a:t>
            </a:r>
            <a:r>
              <a:rPr lang="vi-VN" sz="1700" b="1" dirty="0">
                <a:solidFill>
                  <a:srgbClr val="1D4697"/>
                </a:solidFill>
                <a:latin typeface="Calibri" pitchFamily="34" charset="0"/>
                <a:cs typeface="Calibri" pitchFamily="34" charset="0"/>
              </a:rPr>
              <a:t>Sub-măsura </a:t>
            </a:r>
            <a:r>
              <a:rPr lang="vi-VN" sz="1700" b="1" dirty="0" smtClean="0">
                <a:solidFill>
                  <a:srgbClr val="1D4697"/>
                </a:solidFill>
                <a:latin typeface="Calibri" pitchFamily="34" charset="0"/>
                <a:cs typeface="Calibri" pitchFamily="34" charset="0"/>
              </a:rPr>
              <a:t>4.1</a:t>
            </a:r>
            <a:r>
              <a:rPr lang="ro-RO" sz="1700" b="1" dirty="0" smtClean="0">
                <a:solidFill>
                  <a:srgbClr val="1D4697"/>
                </a:solidFill>
                <a:latin typeface="Calibri" pitchFamily="34" charset="0"/>
                <a:cs typeface="Calibri" pitchFamily="34" charset="0"/>
              </a:rPr>
              <a:t> </a:t>
            </a:r>
            <a:r>
              <a:rPr lang="vi-VN" sz="1700" b="1" dirty="0" smtClean="0">
                <a:solidFill>
                  <a:srgbClr val="1D4697"/>
                </a:solidFill>
                <a:latin typeface="Calibri" pitchFamily="34" charset="0"/>
                <a:cs typeface="Calibri" pitchFamily="34" charset="0"/>
              </a:rPr>
              <a:t>a </a:t>
            </a:r>
            <a:r>
              <a:rPr lang="vi-VN" sz="1700" b="1" dirty="0">
                <a:solidFill>
                  <a:srgbClr val="1D4697"/>
                </a:solidFill>
                <a:latin typeface="Calibri" pitchFamily="34" charset="0"/>
                <a:cs typeface="Calibri" pitchFamily="34" charset="0"/>
              </a:rPr>
              <a:t>„Investiţii în exploataţii pomicole</a:t>
            </a:r>
            <a:r>
              <a:rPr lang="vi-VN" sz="1700" b="1" dirty="0" smtClean="0">
                <a:solidFill>
                  <a:srgbClr val="1D4697"/>
                </a:solidFill>
                <a:latin typeface="Calibri" pitchFamily="34" charset="0"/>
                <a:cs typeface="Calibri" pitchFamily="34" charset="0"/>
              </a:rPr>
              <a:t>”</a:t>
            </a:r>
            <a:r>
              <a:rPr lang="en-US" sz="1700" b="1" dirty="0" smtClean="0">
                <a:solidFill>
                  <a:srgbClr val="1D4697"/>
                </a:solidFill>
                <a:latin typeface="Calibri" pitchFamily="34" charset="0"/>
                <a:cs typeface="Calibri" pitchFamily="34" charset="0"/>
              </a:rPr>
              <a:t/>
            </a:r>
            <a:br>
              <a:rPr lang="en-US" sz="1700" b="1" dirty="0" smtClean="0">
                <a:solidFill>
                  <a:srgbClr val="1D4697"/>
                </a:solidFill>
                <a:latin typeface="Calibri" pitchFamily="34" charset="0"/>
                <a:cs typeface="Calibri" pitchFamily="34" charset="0"/>
              </a:rPr>
            </a:br>
            <a:r>
              <a:rPr lang="en-US" sz="1700" b="1" dirty="0">
                <a:solidFill>
                  <a:srgbClr val="1D4697"/>
                </a:solidFill>
                <a:latin typeface="Calibri" pitchFamily="34" charset="0"/>
                <a:cs typeface="Calibri" pitchFamily="34" charset="0"/>
              </a:rPr>
              <a:t>	 </a:t>
            </a:r>
            <a:r>
              <a:rPr lang="en-US" sz="1700" b="1" dirty="0" smtClean="0">
                <a:solidFill>
                  <a:srgbClr val="1D4697"/>
                </a:solidFill>
                <a:latin typeface="Calibri" pitchFamily="34" charset="0"/>
                <a:cs typeface="Calibri" pitchFamily="34" charset="0"/>
              </a:rPr>
              <a:t>                </a:t>
            </a:r>
            <a:r>
              <a:rPr lang="ro-RO" sz="1700" b="1" dirty="0" smtClean="0">
                <a:solidFill>
                  <a:srgbClr val="1D4697"/>
                </a:solidFill>
                <a:latin typeface="Calibri" pitchFamily="34" charset="0"/>
                <a:cs typeface="Calibri" pitchFamily="34" charset="0"/>
              </a:rPr>
              <a:t> – continuare </a:t>
            </a:r>
            <a:r>
              <a:rPr lang="en-US" sz="1700" b="1" dirty="0" smtClean="0">
                <a:solidFill>
                  <a:srgbClr val="1D4697"/>
                </a:solidFill>
                <a:latin typeface="Calibri" pitchFamily="34" charset="0"/>
                <a:cs typeface="Calibri" pitchFamily="34" charset="0"/>
              </a:rPr>
              <a:t>-</a:t>
            </a:r>
            <a:r>
              <a:rPr lang="vi-VN" sz="1700" b="1" dirty="0">
                <a:solidFill>
                  <a:srgbClr val="1D4697"/>
                </a:solidFill>
                <a:latin typeface="Calibri" pitchFamily="34" charset="0"/>
                <a:cs typeface="Calibri" pitchFamily="34" charset="0"/>
              </a:rPr>
              <a:t/>
            </a:r>
            <a:br>
              <a:rPr lang="vi-VN" sz="1700" b="1" dirty="0">
                <a:solidFill>
                  <a:srgbClr val="1D4697"/>
                </a:solidFill>
                <a:latin typeface="Calibri" pitchFamily="34" charset="0"/>
                <a:cs typeface="Calibri" pitchFamily="34" charset="0"/>
              </a:rPr>
            </a:br>
            <a:r>
              <a:rPr lang="ro-RO" sz="1600" dirty="0" smtClean="0"/>
              <a:t>Sume </a:t>
            </a:r>
            <a:r>
              <a:rPr lang="ro-RO" sz="1600" dirty="0"/>
              <a:t>și rate de sprijin aplicabile</a:t>
            </a:r>
            <a:r>
              <a:rPr lang="ro-RO" sz="1600" dirty="0" smtClean="0">
                <a:solidFill>
                  <a:schemeClr val="tx1"/>
                </a:solidFill>
                <a:latin typeface="Calibri" panose="020F0502020204030204" pitchFamily="34" charset="0"/>
                <a:ea typeface="Calibri" panose="020F0502020204030204" pitchFamily="34" charset="0"/>
                <a:cs typeface="TimesNewRomanPSMT"/>
              </a:rPr>
              <a:t/>
            </a:r>
            <a:br>
              <a:rPr lang="ro-RO" sz="1600" dirty="0" smtClean="0">
                <a:solidFill>
                  <a:schemeClr val="tx1"/>
                </a:solidFill>
                <a:latin typeface="Calibri" panose="020F0502020204030204" pitchFamily="34" charset="0"/>
                <a:ea typeface="Calibri" panose="020F0502020204030204" pitchFamily="34" charset="0"/>
                <a:cs typeface="TimesNewRomanPSMT"/>
              </a:rPr>
            </a:br>
            <a:r>
              <a:rPr lang="vi-VN" sz="200" dirty="0">
                <a:solidFill>
                  <a:schemeClr val="tx1"/>
                </a:solidFill>
                <a:latin typeface="Calibri" panose="020F0502020204030204" pitchFamily="34" charset="0"/>
                <a:ea typeface="Tahoma" pitchFamily="34" charset="0"/>
                <a:cs typeface="Calibri" pitchFamily="34" charset="0"/>
              </a:rPr>
              <a:t/>
            </a:r>
            <a:br>
              <a:rPr lang="vi-VN" sz="200" dirty="0">
                <a:solidFill>
                  <a:schemeClr val="tx1"/>
                </a:solidFill>
                <a:latin typeface="Calibri" panose="020F0502020204030204" pitchFamily="34" charset="0"/>
                <a:ea typeface="Tahoma" pitchFamily="34" charset="0"/>
                <a:cs typeface="Calibri" pitchFamily="34" charset="0"/>
              </a:rPr>
            </a:br>
            <a:r>
              <a:rPr lang="ro-RO" sz="1800" u="sng" dirty="0" smtClean="0">
                <a:solidFill>
                  <a:schemeClr val="tx1"/>
                </a:solidFill>
                <a:latin typeface="Calibri" panose="020F0502020204030204" pitchFamily="34" charset="0"/>
                <a:ea typeface="Tahoma" pitchFamily="34" charset="0"/>
                <a:cs typeface="Calibri" pitchFamily="34" charset="0"/>
              </a:rPr>
              <a:t>F</a:t>
            </a:r>
            <a:r>
              <a:rPr lang="vi-VN" sz="1800" u="sng" dirty="0" smtClean="0">
                <a:solidFill>
                  <a:schemeClr val="tx1"/>
                </a:solidFill>
                <a:latin typeface="Calibri" panose="020F0502020204030204" pitchFamily="34" charset="0"/>
                <a:ea typeface="Tahoma" pitchFamily="34" charset="0"/>
                <a:cs typeface="Calibri" pitchFamily="34" charset="0"/>
              </a:rPr>
              <a:t>erme </a:t>
            </a:r>
            <a:r>
              <a:rPr lang="ro-RO" sz="1800" u="sng" dirty="0" smtClean="0">
                <a:solidFill>
                  <a:schemeClr val="tx1"/>
                </a:solidFill>
                <a:latin typeface="Calibri" panose="020F0502020204030204" pitchFamily="34" charset="0"/>
                <a:ea typeface="Tahoma" pitchFamily="34" charset="0"/>
                <a:cs typeface="Calibri" pitchFamily="34" charset="0"/>
              </a:rPr>
              <a:t>mari</a:t>
            </a:r>
            <a:r>
              <a:rPr lang="vi-VN" sz="1800" dirty="0" smtClean="0">
                <a:solidFill>
                  <a:schemeClr val="tx1"/>
                </a:solidFill>
                <a:latin typeface="Calibri" panose="020F0502020204030204" pitchFamily="34" charset="0"/>
                <a:ea typeface="Tahoma" pitchFamily="34" charset="0"/>
                <a:cs typeface="Calibri" pitchFamily="34" charset="0"/>
              </a:rPr>
              <a:t>:</a:t>
            </a:r>
            <a:r>
              <a:rPr lang="vi-VN" sz="1800" dirty="0">
                <a:solidFill>
                  <a:schemeClr val="tx1"/>
                </a:solidFill>
                <a:latin typeface="Calibri" panose="020F0502020204030204" pitchFamily="34" charset="0"/>
                <a:ea typeface="Tahoma" pitchFamily="34" charset="0"/>
                <a:cs typeface="Calibri" pitchFamily="34" charset="0"/>
              </a:rPr>
              <a:t/>
            </a:r>
            <a:br>
              <a:rPr lang="vi-VN" sz="1800" dirty="0">
                <a:solidFill>
                  <a:schemeClr val="tx1"/>
                </a:solidFill>
                <a:latin typeface="Calibri" panose="020F0502020204030204" pitchFamily="34" charset="0"/>
                <a:ea typeface="Tahoma" pitchFamily="34" charset="0"/>
                <a:cs typeface="Calibri" pitchFamily="34" charset="0"/>
              </a:rPr>
            </a:br>
            <a:r>
              <a:rPr lang="vi-VN" sz="1800" dirty="0">
                <a:solidFill>
                  <a:schemeClr val="tx1"/>
                </a:solidFill>
                <a:latin typeface="Calibri" panose="020F0502020204030204" pitchFamily="34" charset="0"/>
                <a:ea typeface="Tahoma" pitchFamily="34" charset="0"/>
                <a:cs typeface="Calibri" pitchFamily="34" charset="0"/>
              </a:rPr>
              <a:t>- intensitatea sprijinului este de 50 % din totalul cheltuielilor eligibile, fără a depăși:</a:t>
            </a:r>
            <a:br>
              <a:rPr lang="vi-VN" sz="1800" dirty="0">
                <a:solidFill>
                  <a:schemeClr val="tx1"/>
                </a:solidFill>
                <a:latin typeface="Calibri" panose="020F0502020204030204" pitchFamily="34" charset="0"/>
                <a:ea typeface="Tahoma" pitchFamily="34" charset="0"/>
                <a:cs typeface="Calibri" pitchFamily="34" charset="0"/>
              </a:rPr>
            </a:br>
            <a:r>
              <a:rPr lang="ro-RO" sz="1800" b="1" dirty="0" smtClean="0">
                <a:solidFill>
                  <a:schemeClr val="tx1"/>
                </a:solidFill>
                <a:latin typeface="Calibri" panose="020F0502020204030204" pitchFamily="34" charset="0"/>
                <a:ea typeface="Tahoma" pitchFamily="34" charset="0"/>
                <a:cs typeface="Calibri" pitchFamily="34" charset="0"/>
              </a:rPr>
              <a:t>- </a:t>
            </a:r>
            <a:r>
              <a:rPr lang="vi-VN" sz="1800" b="1" dirty="0" smtClean="0">
                <a:solidFill>
                  <a:schemeClr val="tx1"/>
                </a:solidFill>
                <a:latin typeface="Calibri" panose="020F0502020204030204" pitchFamily="34" charset="0"/>
                <a:ea typeface="Tahoma" pitchFamily="34" charset="0"/>
                <a:cs typeface="Calibri" pitchFamily="34" charset="0"/>
              </a:rPr>
              <a:t>250</a:t>
            </a:r>
            <a:r>
              <a:rPr lang="ro-RO" sz="1800" b="1" dirty="0" smtClean="0">
                <a:solidFill>
                  <a:schemeClr val="tx1"/>
                </a:solidFill>
                <a:latin typeface="Calibri" panose="020F0502020204030204" pitchFamily="34" charset="0"/>
                <a:ea typeface="Tahoma" pitchFamily="34" charset="0"/>
                <a:cs typeface="Calibri" pitchFamily="34" charset="0"/>
              </a:rPr>
              <a:t>.</a:t>
            </a:r>
            <a:r>
              <a:rPr lang="vi-VN" sz="1800" b="1" dirty="0" smtClean="0">
                <a:solidFill>
                  <a:schemeClr val="tx1"/>
                </a:solidFill>
                <a:latin typeface="Calibri" panose="020F0502020204030204" pitchFamily="34" charset="0"/>
                <a:ea typeface="Tahoma" pitchFamily="34" charset="0"/>
                <a:cs typeface="Calibri" pitchFamily="34" charset="0"/>
              </a:rPr>
              <a:t>000 </a:t>
            </a:r>
            <a:r>
              <a:rPr lang="ro-RO" sz="1800" b="1" dirty="0" smtClean="0">
                <a:solidFill>
                  <a:schemeClr val="tx1"/>
                </a:solidFill>
                <a:latin typeface="Calibri" panose="020F0502020204030204" pitchFamily="34" charset="0"/>
                <a:ea typeface="Tahoma" pitchFamily="34" charset="0"/>
                <a:cs typeface="Calibri" pitchFamily="34" charset="0"/>
              </a:rPr>
              <a:t>e</a:t>
            </a:r>
            <a:r>
              <a:rPr lang="vi-VN" sz="1800" b="1" dirty="0" smtClean="0">
                <a:solidFill>
                  <a:schemeClr val="tx1"/>
                </a:solidFill>
                <a:latin typeface="Calibri" panose="020F0502020204030204" pitchFamily="34" charset="0"/>
                <a:ea typeface="Tahoma" pitchFamily="34" charset="0"/>
                <a:cs typeface="Calibri" pitchFamily="34" charset="0"/>
              </a:rPr>
              <a:t>uro </a:t>
            </a:r>
            <a:r>
              <a:rPr lang="vi-VN" sz="1800" dirty="0">
                <a:solidFill>
                  <a:schemeClr val="tx1"/>
                </a:solidFill>
                <a:latin typeface="Calibri" panose="020F0502020204030204" pitchFamily="34" charset="0"/>
                <a:ea typeface="Tahoma" pitchFamily="34" charset="0"/>
                <a:cs typeface="Calibri" pitchFamily="34" charset="0"/>
              </a:rPr>
              <a:t>pentru investițiile care presupun achiziții simple;</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a:t>
            </a:r>
            <a:r>
              <a:rPr lang="vi-VN" sz="1800" b="1" dirty="0" smtClean="0">
                <a:solidFill>
                  <a:schemeClr val="tx1"/>
                </a:solidFill>
                <a:latin typeface="Calibri" panose="020F0502020204030204" pitchFamily="34" charset="0"/>
                <a:ea typeface="Tahoma" pitchFamily="34" charset="0"/>
                <a:cs typeface="Calibri" pitchFamily="34" charset="0"/>
              </a:rPr>
              <a:t>750</a:t>
            </a:r>
            <a:r>
              <a:rPr lang="ro-RO" sz="1800" b="1" dirty="0" smtClean="0">
                <a:solidFill>
                  <a:schemeClr val="tx1"/>
                </a:solidFill>
                <a:latin typeface="Calibri" panose="020F0502020204030204" pitchFamily="34" charset="0"/>
                <a:ea typeface="Tahoma" pitchFamily="34" charset="0"/>
                <a:cs typeface="Calibri" pitchFamily="34" charset="0"/>
              </a:rPr>
              <a:t>.</a:t>
            </a:r>
            <a:r>
              <a:rPr lang="vi-VN" sz="1800" b="1" dirty="0" smtClean="0">
                <a:solidFill>
                  <a:schemeClr val="tx1"/>
                </a:solidFill>
                <a:latin typeface="Calibri" panose="020F0502020204030204" pitchFamily="34" charset="0"/>
                <a:ea typeface="Tahoma" pitchFamily="34" charset="0"/>
                <a:cs typeface="Calibri" pitchFamily="34" charset="0"/>
              </a:rPr>
              <a:t>000 </a:t>
            </a:r>
            <a:r>
              <a:rPr lang="ro-RO" sz="1800" b="1" dirty="0" smtClean="0">
                <a:solidFill>
                  <a:schemeClr val="tx1"/>
                </a:solidFill>
                <a:latin typeface="Calibri" panose="020F0502020204030204" pitchFamily="34" charset="0"/>
                <a:ea typeface="Tahoma" pitchFamily="34" charset="0"/>
                <a:cs typeface="Calibri" pitchFamily="34" charset="0"/>
              </a:rPr>
              <a:t>e</a:t>
            </a:r>
            <a:r>
              <a:rPr lang="vi-VN" sz="1800" b="1" dirty="0" smtClean="0">
                <a:solidFill>
                  <a:schemeClr val="tx1"/>
                </a:solidFill>
                <a:latin typeface="Calibri" panose="020F0502020204030204" pitchFamily="34" charset="0"/>
                <a:ea typeface="Tahoma" pitchFamily="34" charset="0"/>
                <a:cs typeface="Calibri" pitchFamily="34" charset="0"/>
              </a:rPr>
              <a:t>uro </a:t>
            </a:r>
            <a:r>
              <a:rPr lang="vi-VN" sz="1800" dirty="0">
                <a:solidFill>
                  <a:schemeClr val="tx1"/>
                </a:solidFill>
                <a:latin typeface="Calibri" panose="020F0502020204030204" pitchFamily="34" charset="0"/>
                <a:ea typeface="Tahoma" pitchFamily="34" charset="0"/>
                <a:cs typeface="Calibri" pitchFamily="34" charset="0"/>
              </a:rPr>
              <a:t>în cazul investițiilor în activitatea de producție (utilaje, înființare și reconversie);   </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a:t>
            </a:r>
            <a:r>
              <a:rPr lang="vi-VN" sz="1800" b="1" dirty="0" smtClean="0">
                <a:solidFill>
                  <a:schemeClr val="tx1"/>
                </a:solidFill>
                <a:latin typeface="Calibri" panose="020F0502020204030204" pitchFamily="34" charset="0"/>
                <a:ea typeface="Tahoma" pitchFamily="34" charset="0"/>
                <a:cs typeface="Calibri" pitchFamily="34" charset="0"/>
              </a:rPr>
              <a:t>1</a:t>
            </a:r>
            <a:r>
              <a:rPr lang="ro-RO" sz="1800" b="1" dirty="0" smtClean="0">
                <a:solidFill>
                  <a:schemeClr val="tx1"/>
                </a:solidFill>
                <a:latin typeface="Calibri" panose="020F0502020204030204" pitchFamily="34" charset="0"/>
                <a:ea typeface="Tahoma" pitchFamily="34" charset="0"/>
                <a:cs typeface="Calibri" pitchFamily="34" charset="0"/>
              </a:rPr>
              <a:t>.</a:t>
            </a:r>
            <a:r>
              <a:rPr lang="vi-VN" sz="1800" b="1" dirty="0" smtClean="0">
                <a:solidFill>
                  <a:schemeClr val="tx1"/>
                </a:solidFill>
                <a:latin typeface="Calibri" panose="020F0502020204030204" pitchFamily="34" charset="0"/>
                <a:ea typeface="Tahoma" pitchFamily="34" charset="0"/>
                <a:cs typeface="Calibri" pitchFamily="34" charset="0"/>
              </a:rPr>
              <a:t>050</a:t>
            </a:r>
            <a:r>
              <a:rPr lang="ro-RO" sz="1800" b="1" dirty="0" smtClean="0">
                <a:solidFill>
                  <a:schemeClr val="tx1"/>
                </a:solidFill>
                <a:latin typeface="Calibri" panose="020F0502020204030204" pitchFamily="34" charset="0"/>
                <a:ea typeface="Tahoma" pitchFamily="34" charset="0"/>
                <a:cs typeface="Calibri" pitchFamily="34" charset="0"/>
              </a:rPr>
              <a:t>.</a:t>
            </a:r>
            <a:r>
              <a:rPr lang="vi-VN" sz="1800" b="1" dirty="0" smtClean="0">
                <a:solidFill>
                  <a:schemeClr val="tx1"/>
                </a:solidFill>
                <a:latin typeface="Calibri" panose="020F0502020204030204" pitchFamily="34" charset="0"/>
                <a:ea typeface="Tahoma" pitchFamily="34" charset="0"/>
                <a:cs typeface="Calibri" pitchFamily="34" charset="0"/>
              </a:rPr>
              <a:t>000 </a:t>
            </a:r>
            <a:r>
              <a:rPr lang="ro-RO" sz="1800" b="1" dirty="0" smtClean="0">
                <a:solidFill>
                  <a:schemeClr val="tx1"/>
                </a:solidFill>
                <a:latin typeface="Calibri" panose="020F0502020204030204" pitchFamily="34" charset="0"/>
                <a:ea typeface="Tahoma" pitchFamily="34" charset="0"/>
                <a:cs typeface="Calibri" pitchFamily="34" charset="0"/>
              </a:rPr>
              <a:t>e</a:t>
            </a:r>
            <a:r>
              <a:rPr lang="vi-VN" sz="1800" b="1" dirty="0" smtClean="0">
                <a:solidFill>
                  <a:schemeClr val="tx1"/>
                </a:solidFill>
                <a:latin typeface="Calibri" panose="020F0502020204030204" pitchFamily="34" charset="0"/>
                <a:ea typeface="Tahoma" pitchFamily="34" charset="0"/>
                <a:cs typeface="Calibri" pitchFamily="34" charset="0"/>
              </a:rPr>
              <a:t>uro </a:t>
            </a:r>
            <a:r>
              <a:rPr lang="vi-VN" sz="1800" dirty="0">
                <a:solidFill>
                  <a:schemeClr val="tx1"/>
                </a:solidFill>
                <a:latin typeface="Calibri" panose="020F0502020204030204" pitchFamily="34" charset="0"/>
                <a:ea typeface="Tahoma" pitchFamily="34" charset="0"/>
                <a:cs typeface="Calibri" pitchFamily="34" charset="0"/>
              </a:rPr>
              <a:t>pentru investiţiile care acoperă tot lanţul alimentar (producție, procesare, comercializare).</a:t>
            </a:r>
            <a:br>
              <a:rPr lang="vi-VN" sz="1800" dirty="0">
                <a:solidFill>
                  <a:schemeClr val="tx1"/>
                </a:solidFill>
                <a:latin typeface="Calibri" panose="020F0502020204030204" pitchFamily="34" charset="0"/>
                <a:ea typeface="Tahoma" pitchFamily="34" charset="0"/>
                <a:cs typeface="Calibri" pitchFamily="34" charset="0"/>
              </a:rPr>
            </a:br>
            <a:r>
              <a:rPr lang="vi-VN" sz="1800" dirty="0">
                <a:solidFill>
                  <a:schemeClr val="tx1"/>
                </a:solidFill>
                <a:latin typeface="Calibri" panose="020F0502020204030204" pitchFamily="34" charset="0"/>
                <a:ea typeface="Tahoma" pitchFamily="34" charset="0"/>
                <a:cs typeface="Calibri" pitchFamily="34" charset="0"/>
              </a:rPr>
              <a:t>Intensitatea sprijinului nerambursabil se va putea majora, cu 20 de puncte procentuale, în următorul caz:</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o</a:t>
            </a:r>
            <a:r>
              <a:rPr lang="vi-VN" sz="1800" dirty="0" smtClean="0">
                <a:solidFill>
                  <a:schemeClr val="tx1"/>
                </a:solidFill>
                <a:latin typeface="Calibri" panose="020F0502020204030204" pitchFamily="34" charset="0"/>
                <a:ea typeface="Tahoma" pitchFamily="34" charset="0"/>
                <a:cs typeface="Calibri" pitchFamily="34" charset="0"/>
              </a:rPr>
              <a:t>peraţiuni </a:t>
            </a:r>
            <a:r>
              <a:rPr lang="vi-VN" sz="1800" dirty="0">
                <a:solidFill>
                  <a:schemeClr val="tx1"/>
                </a:solidFill>
                <a:latin typeface="Calibri" panose="020F0502020204030204" pitchFamily="34" charset="0"/>
                <a:ea typeface="Tahoma" pitchFamily="34" charset="0"/>
                <a:cs typeface="Calibri" pitchFamily="34" charset="0"/>
              </a:rPr>
              <a:t>sprijinite prin sub-măsura 16.1 în cadrul PEI.</a:t>
            </a:r>
            <a:br>
              <a:rPr lang="vi-VN" sz="1800" dirty="0">
                <a:solidFill>
                  <a:schemeClr val="tx1"/>
                </a:solidFill>
                <a:latin typeface="Calibri" panose="020F0502020204030204" pitchFamily="34" charset="0"/>
                <a:ea typeface="Tahoma" pitchFamily="34" charset="0"/>
                <a:cs typeface="Calibri" pitchFamily="34" charset="0"/>
              </a:rPr>
            </a:br>
            <a:r>
              <a:rPr lang="vi-VN" sz="1800" dirty="0">
                <a:solidFill>
                  <a:schemeClr val="tx1"/>
                </a:solidFill>
                <a:latin typeface="Calibri" panose="020F0502020204030204" pitchFamily="34" charset="0"/>
                <a:ea typeface="Tahoma" pitchFamily="34" charset="0"/>
                <a:cs typeface="Calibri" pitchFamily="34" charset="0"/>
              </a:rPr>
              <a:t>În cazul obținerii de material de înmulțire și material de plantare fructifer:</a:t>
            </a:r>
            <a:br>
              <a:rPr lang="vi-VN" sz="1800" dirty="0">
                <a:solidFill>
                  <a:schemeClr val="tx1"/>
                </a:solidFill>
                <a:latin typeface="Calibri" panose="020F0502020204030204" pitchFamily="34" charset="0"/>
                <a:ea typeface="Tahoma" pitchFamily="34" charset="0"/>
                <a:cs typeface="Calibri" pitchFamily="34" charset="0"/>
              </a:rPr>
            </a:br>
            <a:r>
              <a:rPr lang="vi-VN" sz="1800" dirty="0">
                <a:solidFill>
                  <a:schemeClr val="tx1"/>
                </a:solidFill>
                <a:latin typeface="Calibri" panose="020F0502020204030204" pitchFamily="34" charset="0"/>
                <a:ea typeface="Tahoma" pitchFamily="34" charset="0"/>
                <a:cs typeface="Calibri" pitchFamily="34" charset="0"/>
              </a:rPr>
              <a:t>- intensitatea sprijinului este de 50% din totalul cheltuielilor eligibile, fără a depăși:</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a:t>
            </a:r>
            <a:r>
              <a:rPr lang="vi-VN" sz="1800" dirty="0" smtClean="0">
                <a:solidFill>
                  <a:schemeClr val="tx1"/>
                </a:solidFill>
                <a:latin typeface="Calibri" panose="020F0502020204030204" pitchFamily="34" charset="0"/>
                <a:ea typeface="Tahoma" pitchFamily="34" charset="0"/>
                <a:cs typeface="Calibri" pitchFamily="34" charset="0"/>
              </a:rPr>
              <a:t>•</a:t>
            </a:r>
            <a:r>
              <a:rPr lang="ro-RO" sz="1800" dirty="0" smtClean="0">
                <a:solidFill>
                  <a:schemeClr val="tx1"/>
                </a:solidFill>
                <a:latin typeface="Calibri" panose="020F0502020204030204" pitchFamily="34" charset="0"/>
                <a:ea typeface="Tahoma" pitchFamily="34" charset="0"/>
                <a:cs typeface="Calibri" pitchFamily="34" charset="0"/>
              </a:rPr>
              <a:t> </a:t>
            </a:r>
            <a:r>
              <a:rPr lang="vi-VN" sz="1800" b="1" dirty="0" smtClean="0">
                <a:solidFill>
                  <a:schemeClr val="tx1"/>
                </a:solidFill>
                <a:latin typeface="Calibri" panose="020F0502020204030204" pitchFamily="34" charset="0"/>
                <a:ea typeface="Tahoma" pitchFamily="34" charset="0"/>
                <a:cs typeface="Calibri" pitchFamily="34" charset="0"/>
              </a:rPr>
              <a:t>200</a:t>
            </a:r>
            <a:r>
              <a:rPr lang="ro-RO" sz="1800" b="1" dirty="0" smtClean="0">
                <a:solidFill>
                  <a:schemeClr val="tx1"/>
                </a:solidFill>
                <a:latin typeface="Calibri" panose="020F0502020204030204" pitchFamily="34" charset="0"/>
                <a:ea typeface="Tahoma" pitchFamily="34" charset="0"/>
                <a:cs typeface="Calibri" pitchFamily="34" charset="0"/>
              </a:rPr>
              <a:t>.</a:t>
            </a:r>
            <a:r>
              <a:rPr lang="vi-VN" sz="1800" b="1" dirty="0" smtClean="0">
                <a:solidFill>
                  <a:schemeClr val="tx1"/>
                </a:solidFill>
                <a:latin typeface="Calibri" panose="020F0502020204030204" pitchFamily="34" charset="0"/>
                <a:ea typeface="Tahoma" pitchFamily="34" charset="0"/>
                <a:cs typeface="Calibri" pitchFamily="34" charset="0"/>
              </a:rPr>
              <a:t>000 </a:t>
            </a:r>
            <a:r>
              <a:rPr lang="ro-RO" sz="1800" b="1" dirty="0" smtClean="0">
                <a:solidFill>
                  <a:schemeClr val="tx1"/>
                </a:solidFill>
                <a:latin typeface="Calibri" panose="020F0502020204030204" pitchFamily="34" charset="0"/>
                <a:ea typeface="Tahoma" pitchFamily="34" charset="0"/>
                <a:cs typeface="Calibri" pitchFamily="34" charset="0"/>
              </a:rPr>
              <a:t>e</a:t>
            </a:r>
            <a:r>
              <a:rPr lang="vi-VN" sz="1800" b="1" dirty="0" smtClean="0">
                <a:solidFill>
                  <a:schemeClr val="tx1"/>
                </a:solidFill>
                <a:latin typeface="Calibri" panose="020F0502020204030204" pitchFamily="34" charset="0"/>
                <a:ea typeface="Tahoma" pitchFamily="34" charset="0"/>
                <a:cs typeface="Calibri" pitchFamily="34" charset="0"/>
              </a:rPr>
              <a:t>uro </a:t>
            </a:r>
            <a:r>
              <a:rPr lang="vi-VN" sz="1800" dirty="0">
                <a:solidFill>
                  <a:schemeClr val="tx1"/>
                </a:solidFill>
                <a:latin typeface="Calibri" panose="020F0502020204030204" pitchFamily="34" charset="0"/>
                <a:ea typeface="Tahoma" pitchFamily="34" charset="0"/>
                <a:cs typeface="Calibri" pitchFamily="34" charset="0"/>
              </a:rPr>
              <a:t>pentru investițiile care presupun achiziții simple;</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a:t>
            </a:r>
            <a:r>
              <a:rPr lang="vi-VN" sz="1800" dirty="0" smtClean="0">
                <a:solidFill>
                  <a:schemeClr val="tx1"/>
                </a:solidFill>
                <a:latin typeface="Calibri" panose="020F0502020204030204" pitchFamily="34" charset="0"/>
                <a:ea typeface="Tahoma" pitchFamily="34" charset="0"/>
                <a:cs typeface="Calibri" pitchFamily="34" charset="0"/>
              </a:rPr>
              <a:t>•</a:t>
            </a:r>
            <a:r>
              <a:rPr lang="ro-RO" sz="1800" dirty="0" smtClean="0">
                <a:solidFill>
                  <a:schemeClr val="tx1"/>
                </a:solidFill>
                <a:latin typeface="Calibri" panose="020F0502020204030204" pitchFamily="34" charset="0"/>
                <a:ea typeface="Tahoma" pitchFamily="34" charset="0"/>
                <a:cs typeface="Calibri" pitchFamily="34" charset="0"/>
              </a:rPr>
              <a:t> </a:t>
            </a:r>
            <a:r>
              <a:rPr lang="vi-VN" sz="1800" b="1" dirty="0" smtClean="0">
                <a:solidFill>
                  <a:schemeClr val="tx1"/>
                </a:solidFill>
                <a:latin typeface="Calibri" panose="020F0502020204030204" pitchFamily="34" charset="0"/>
                <a:ea typeface="Tahoma" pitchFamily="34" charset="0"/>
                <a:cs typeface="Calibri" pitchFamily="34" charset="0"/>
              </a:rPr>
              <a:t>600</a:t>
            </a:r>
            <a:r>
              <a:rPr lang="ro-RO" sz="1800" b="1" dirty="0" smtClean="0">
                <a:solidFill>
                  <a:schemeClr val="tx1"/>
                </a:solidFill>
                <a:latin typeface="Calibri" panose="020F0502020204030204" pitchFamily="34" charset="0"/>
                <a:ea typeface="Tahoma" pitchFamily="34" charset="0"/>
                <a:cs typeface="Calibri" pitchFamily="34" charset="0"/>
              </a:rPr>
              <a:t>.</a:t>
            </a:r>
            <a:r>
              <a:rPr lang="vi-VN" sz="1800" b="1" dirty="0" smtClean="0">
                <a:solidFill>
                  <a:schemeClr val="tx1"/>
                </a:solidFill>
                <a:latin typeface="Calibri" panose="020F0502020204030204" pitchFamily="34" charset="0"/>
                <a:ea typeface="Tahoma" pitchFamily="34" charset="0"/>
                <a:cs typeface="Calibri" pitchFamily="34" charset="0"/>
              </a:rPr>
              <a:t>000 </a:t>
            </a:r>
            <a:r>
              <a:rPr lang="ro-RO" sz="1800" b="1" dirty="0" smtClean="0">
                <a:solidFill>
                  <a:schemeClr val="tx1"/>
                </a:solidFill>
                <a:latin typeface="Calibri" panose="020F0502020204030204" pitchFamily="34" charset="0"/>
                <a:ea typeface="Tahoma" pitchFamily="34" charset="0"/>
                <a:cs typeface="Calibri" pitchFamily="34" charset="0"/>
              </a:rPr>
              <a:t>e</a:t>
            </a:r>
            <a:r>
              <a:rPr lang="vi-VN" sz="1800" b="1" dirty="0" smtClean="0">
                <a:solidFill>
                  <a:schemeClr val="tx1"/>
                </a:solidFill>
                <a:latin typeface="Calibri" panose="020F0502020204030204" pitchFamily="34" charset="0"/>
                <a:ea typeface="Tahoma" pitchFamily="34" charset="0"/>
                <a:cs typeface="Calibri" pitchFamily="34" charset="0"/>
              </a:rPr>
              <a:t>uro </a:t>
            </a:r>
            <a:r>
              <a:rPr lang="vi-VN" sz="1800" dirty="0">
                <a:solidFill>
                  <a:schemeClr val="tx1"/>
                </a:solidFill>
                <a:latin typeface="Calibri" panose="020F0502020204030204" pitchFamily="34" charset="0"/>
                <a:ea typeface="Tahoma" pitchFamily="34" charset="0"/>
                <a:cs typeface="Calibri" pitchFamily="34" charset="0"/>
              </a:rPr>
              <a:t>în cazul investițiilor în activitatea de producție (utilaje, înființare).</a:t>
            </a:r>
            <a:br>
              <a:rPr lang="vi-VN" sz="1800" dirty="0">
                <a:solidFill>
                  <a:schemeClr val="tx1"/>
                </a:solidFill>
                <a:latin typeface="Calibri" panose="020F0502020204030204" pitchFamily="34" charset="0"/>
                <a:ea typeface="Tahoma" pitchFamily="34" charset="0"/>
                <a:cs typeface="Calibri" pitchFamily="34" charset="0"/>
              </a:rPr>
            </a:br>
            <a:r>
              <a:rPr lang="vi-VN" sz="1800" dirty="0">
                <a:solidFill>
                  <a:schemeClr val="tx1"/>
                </a:solidFill>
                <a:latin typeface="Calibri" panose="020F0502020204030204" pitchFamily="34" charset="0"/>
                <a:ea typeface="Tahoma" pitchFamily="34" charset="0"/>
                <a:cs typeface="Calibri" pitchFamily="34" charset="0"/>
              </a:rPr>
              <a:t>Intensitatea sprijinului nerambursabil se va putea majora, cu  20 de puncte procentuale, însă rata maximă a sprijinului combinat nu poate depăși 90%, în urmatoarele cazuri:</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i</a:t>
            </a:r>
            <a:r>
              <a:rPr lang="vi-VN" sz="1800" dirty="0" smtClean="0">
                <a:solidFill>
                  <a:schemeClr val="tx1"/>
                </a:solidFill>
                <a:latin typeface="Calibri" panose="020F0502020204030204" pitchFamily="34" charset="0"/>
                <a:ea typeface="Tahoma" pitchFamily="34" charset="0"/>
                <a:cs typeface="Calibri" pitchFamily="34" charset="0"/>
              </a:rPr>
              <a:t>nvestiţii </a:t>
            </a:r>
            <a:r>
              <a:rPr lang="vi-VN" sz="1800" dirty="0">
                <a:solidFill>
                  <a:schemeClr val="tx1"/>
                </a:solidFill>
                <a:latin typeface="Calibri" panose="020F0502020204030204" pitchFamily="34" charset="0"/>
                <a:ea typeface="Tahoma" pitchFamily="34" charset="0"/>
                <a:cs typeface="Calibri" pitchFamily="34" charset="0"/>
              </a:rPr>
              <a:t>realizate de tinerii fermieri, cu vârsta sub 40 de ani, la data depunerii cererii de finanţare (așa cum sunt definiți la art. 2 din Regulamentul 1305/2013 sau care s-au instalat în ultimii cinci ani anterior solicitării sprijinului, conform Anexa II a R. 1305/2013);</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p</a:t>
            </a:r>
            <a:r>
              <a:rPr lang="vi-VN" sz="1800" dirty="0" smtClean="0">
                <a:solidFill>
                  <a:schemeClr val="tx1"/>
                </a:solidFill>
                <a:latin typeface="Calibri" panose="020F0502020204030204" pitchFamily="34" charset="0"/>
                <a:ea typeface="Tahoma" pitchFamily="34" charset="0"/>
                <a:cs typeface="Calibri" pitchFamily="34" charset="0"/>
              </a:rPr>
              <a:t>roiecte </a:t>
            </a:r>
            <a:r>
              <a:rPr lang="vi-VN" sz="1800" dirty="0">
                <a:solidFill>
                  <a:schemeClr val="tx1"/>
                </a:solidFill>
                <a:latin typeface="Calibri" panose="020F0502020204030204" pitchFamily="34" charset="0"/>
                <a:ea typeface="Tahoma" pitchFamily="34" charset="0"/>
                <a:cs typeface="Calibri" pitchFamily="34" charset="0"/>
              </a:rPr>
              <a:t>integrate;                   </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o</a:t>
            </a:r>
            <a:r>
              <a:rPr lang="vi-VN" sz="1800" dirty="0" smtClean="0">
                <a:solidFill>
                  <a:schemeClr val="tx1"/>
                </a:solidFill>
                <a:latin typeface="Calibri" panose="020F0502020204030204" pitchFamily="34" charset="0"/>
                <a:ea typeface="Tahoma" pitchFamily="34" charset="0"/>
                <a:cs typeface="Calibri" pitchFamily="34" charset="0"/>
              </a:rPr>
              <a:t>perațiuni </a:t>
            </a:r>
            <a:r>
              <a:rPr lang="vi-VN" sz="1800" dirty="0">
                <a:solidFill>
                  <a:schemeClr val="tx1"/>
                </a:solidFill>
                <a:latin typeface="Calibri" panose="020F0502020204030204" pitchFamily="34" charset="0"/>
                <a:ea typeface="Tahoma" pitchFamily="34" charset="0"/>
                <a:cs typeface="Calibri" pitchFamily="34" charset="0"/>
              </a:rPr>
              <a:t>sprijinite prin sub-măsura 16.1 în cadrul PEI;    </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i</a:t>
            </a:r>
            <a:r>
              <a:rPr lang="vi-VN" sz="1800" dirty="0" smtClean="0">
                <a:solidFill>
                  <a:schemeClr val="tx1"/>
                </a:solidFill>
                <a:latin typeface="Calibri" panose="020F0502020204030204" pitchFamily="34" charset="0"/>
                <a:ea typeface="Tahoma" pitchFamily="34" charset="0"/>
                <a:cs typeface="Calibri" pitchFamily="34" charset="0"/>
              </a:rPr>
              <a:t>nvestiții </a:t>
            </a:r>
            <a:r>
              <a:rPr lang="vi-VN" sz="1800" dirty="0">
                <a:solidFill>
                  <a:schemeClr val="tx1"/>
                </a:solidFill>
                <a:latin typeface="Calibri" panose="020F0502020204030204" pitchFamily="34" charset="0"/>
                <a:ea typeface="Tahoma" pitchFamily="34" charset="0"/>
                <a:cs typeface="Calibri" pitchFamily="34" charset="0"/>
              </a:rPr>
              <a:t>legate de operațiunile prevăzute la art. 28 (Agromediu) și art. 29 (Agricultura ecologică) din Regulamentul (UE) nr. 1305/2013;</a:t>
            </a:r>
            <a:br>
              <a:rPr lang="vi-VN" sz="1800" dirty="0">
                <a:solidFill>
                  <a:schemeClr val="tx1"/>
                </a:solidFill>
                <a:latin typeface="Calibri" panose="020F0502020204030204" pitchFamily="34" charset="0"/>
                <a:ea typeface="Tahoma" pitchFamily="34" charset="0"/>
                <a:cs typeface="Calibri" pitchFamily="34" charset="0"/>
              </a:rPr>
            </a:br>
            <a:r>
              <a:rPr lang="ro-RO" sz="1800" dirty="0" smtClean="0">
                <a:solidFill>
                  <a:schemeClr val="tx1"/>
                </a:solidFill>
                <a:latin typeface="Calibri" panose="020F0502020204030204" pitchFamily="34" charset="0"/>
                <a:ea typeface="Tahoma" pitchFamily="34" charset="0"/>
                <a:cs typeface="Calibri" pitchFamily="34" charset="0"/>
              </a:rPr>
              <a:t>- z</a:t>
            </a:r>
            <a:r>
              <a:rPr lang="vi-VN" sz="1800" dirty="0" smtClean="0">
                <a:solidFill>
                  <a:schemeClr val="tx1"/>
                </a:solidFill>
                <a:latin typeface="Calibri" panose="020F0502020204030204" pitchFamily="34" charset="0"/>
                <a:ea typeface="Tahoma" pitchFamily="34" charset="0"/>
                <a:cs typeface="Calibri" pitchFamily="34" charset="0"/>
              </a:rPr>
              <a:t>one </a:t>
            </a:r>
            <a:r>
              <a:rPr lang="vi-VN" sz="1800" dirty="0">
                <a:solidFill>
                  <a:schemeClr val="tx1"/>
                </a:solidFill>
                <a:latin typeface="Calibri" panose="020F0502020204030204" pitchFamily="34" charset="0"/>
                <a:ea typeface="Tahoma" pitchFamily="34" charset="0"/>
                <a:cs typeface="Calibri" pitchFamily="34" charset="0"/>
              </a:rPr>
              <a:t>care se confruntă cu constrângeri naturale și cu alte constrângeri specifice, menționate la articolul 32.</a:t>
            </a:r>
            <a:br>
              <a:rPr lang="vi-VN" sz="1800" dirty="0">
                <a:solidFill>
                  <a:schemeClr val="tx1"/>
                </a:solidFill>
                <a:latin typeface="Calibri" panose="020F0502020204030204" pitchFamily="34" charset="0"/>
                <a:ea typeface="Tahoma" pitchFamily="34" charset="0"/>
                <a:cs typeface="Calibri" pitchFamily="34" charset="0"/>
              </a:rPr>
            </a:br>
            <a:r>
              <a:rPr lang="ro-RO" sz="1000" dirty="0">
                <a:solidFill>
                  <a:schemeClr val="tx1"/>
                </a:solidFill>
                <a:latin typeface="Calibri" panose="020F0502020204030204" pitchFamily="34" charset="0"/>
                <a:ea typeface="Calibri" panose="020F0502020204030204" pitchFamily="34" charset="0"/>
                <a:cs typeface="TimesNewRomanPSMT"/>
              </a:rPr>
              <a:t/>
            </a:r>
            <a:br>
              <a:rPr lang="ro-RO" sz="1000" dirty="0">
                <a:solidFill>
                  <a:schemeClr val="tx1"/>
                </a:solidFill>
                <a:latin typeface="Calibri" panose="020F0502020204030204" pitchFamily="34" charset="0"/>
                <a:ea typeface="Calibri" panose="020F0502020204030204" pitchFamily="34" charset="0"/>
                <a:cs typeface="TimesNewRomanPSMT"/>
              </a:rPr>
            </a:br>
            <a:r>
              <a:rPr lang="ro-RO" sz="1000" dirty="0" smtClean="0">
                <a:solidFill>
                  <a:srgbClr val="1F4AA1"/>
                </a:solidFill>
                <a:latin typeface="Calibri" panose="020F0502020204030204" pitchFamily="34" charset="0"/>
                <a:ea typeface="Tahoma" pitchFamily="34" charset="0"/>
                <a:cs typeface="Calibri" pitchFamily="34" charset="0"/>
              </a:rPr>
              <a:t/>
            </a:r>
            <a:br>
              <a:rPr lang="ro-RO" sz="1000" dirty="0" smtClean="0">
                <a:solidFill>
                  <a:srgbClr val="1F4AA1"/>
                </a:solidFill>
                <a:latin typeface="Calibri" panose="020F0502020204030204" pitchFamily="34" charset="0"/>
                <a:ea typeface="Tahoma" pitchFamily="34" charset="0"/>
                <a:cs typeface="Calibri" pitchFamily="34" charset="0"/>
              </a:rPr>
            </a:br>
            <a:r>
              <a:rPr lang="ro-RO" sz="800" dirty="0" smtClean="0">
                <a:solidFill>
                  <a:srgbClr val="1F4AA1"/>
                </a:solidFill>
                <a:latin typeface="Calibri" panose="020F0502020204030204" pitchFamily="34" charset="0"/>
                <a:ea typeface="Tahoma" pitchFamily="34" charset="0"/>
                <a:cs typeface="Calibri" pitchFamily="34" charset="0"/>
              </a:rPr>
              <a:t/>
            </a:r>
            <a:br>
              <a:rPr lang="ro-RO" sz="800" dirty="0" smtClean="0">
                <a:solidFill>
                  <a:srgbClr val="1F4AA1"/>
                </a:solidFill>
                <a:latin typeface="Calibri" panose="020F0502020204030204" pitchFamily="34" charset="0"/>
                <a:ea typeface="Tahoma" pitchFamily="34" charset="0"/>
                <a:cs typeface="Calibri" pitchFamily="34" charset="0"/>
              </a:rPr>
            </a:br>
            <a:r>
              <a:rPr lang="ro-RO" sz="800" dirty="0" smtClean="0">
                <a:solidFill>
                  <a:srgbClr val="1F4AA1"/>
                </a:solidFill>
                <a:latin typeface="Calibri" panose="020F0502020204030204" pitchFamily="34" charset="0"/>
                <a:ea typeface="Tahoma" pitchFamily="34" charset="0"/>
                <a:cs typeface="Calibri" pitchFamily="34" charset="0"/>
              </a:rPr>
              <a:t/>
            </a:r>
            <a:br>
              <a:rPr lang="ro-RO" sz="800" dirty="0" smtClean="0">
                <a:solidFill>
                  <a:srgbClr val="1F4AA1"/>
                </a:solidFill>
                <a:latin typeface="Calibri" panose="020F0502020204030204" pitchFamily="34" charset="0"/>
                <a:ea typeface="Tahoma" pitchFamily="34" charset="0"/>
                <a:cs typeface="Calibri" pitchFamily="34" charset="0"/>
              </a:rPr>
            </a:br>
            <a:r>
              <a:rPr lang="ro-RO" sz="800" dirty="0" smtClean="0">
                <a:solidFill>
                  <a:srgbClr val="1F4AA1"/>
                </a:solidFill>
                <a:latin typeface="Calibri" panose="020F0502020204030204" pitchFamily="34" charset="0"/>
                <a:ea typeface="Tahoma" pitchFamily="34" charset="0"/>
                <a:cs typeface="Calibri" pitchFamily="34" charset="0"/>
              </a:rPr>
              <a:t/>
            </a:r>
            <a:br>
              <a:rPr lang="ro-RO" sz="800" dirty="0" smtClean="0">
                <a:solidFill>
                  <a:srgbClr val="1F4AA1"/>
                </a:solidFill>
                <a:latin typeface="Calibri" panose="020F0502020204030204" pitchFamily="34" charset="0"/>
                <a:ea typeface="Tahoma" pitchFamily="34" charset="0"/>
                <a:cs typeface="Calibri" pitchFamily="34" charset="0"/>
              </a:rPr>
            </a:br>
            <a:r>
              <a:rPr lang="ro-RO" sz="800" dirty="0" smtClean="0">
                <a:solidFill>
                  <a:srgbClr val="1F4AA1"/>
                </a:solidFill>
                <a:latin typeface="Calibri" panose="020F0502020204030204" pitchFamily="34" charset="0"/>
              </a:rPr>
              <a:t/>
            </a:r>
            <a:br>
              <a:rPr lang="ro-RO" sz="800" dirty="0" smtClean="0">
                <a:solidFill>
                  <a:srgbClr val="1F4AA1"/>
                </a:solidFill>
                <a:latin typeface="Calibri" panose="020F0502020204030204" pitchFamily="34" charset="0"/>
              </a:rPr>
            </a:br>
            <a:r>
              <a:rPr lang="ro-RO" sz="800" dirty="0" smtClean="0">
                <a:latin typeface="Calibri" panose="020F0502020204030204" pitchFamily="34" charset="0"/>
              </a:rPr>
              <a:t/>
            </a:r>
            <a:br>
              <a:rPr lang="ro-RO" sz="800" dirty="0" smtClean="0">
                <a:latin typeface="Calibri" panose="020F0502020204030204" pitchFamily="34" charset="0"/>
              </a:rPr>
            </a:br>
            <a:r>
              <a:rPr lang="ro-RO" sz="800" dirty="0" smtClean="0">
                <a:solidFill>
                  <a:schemeClr val="tx1"/>
                </a:solidFill>
                <a:latin typeface="Calibri" panose="020F0502020204030204" pitchFamily="34" charset="0"/>
              </a:rPr>
              <a:t/>
            </a:r>
            <a:br>
              <a:rPr lang="ro-RO" sz="800" dirty="0" smtClean="0">
                <a:solidFill>
                  <a:schemeClr val="tx1"/>
                </a:solidFill>
                <a:latin typeface="Calibri" panose="020F0502020204030204" pitchFamily="34" charset="0"/>
              </a:rPr>
            </a:br>
            <a:r>
              <a:rPr lang="ro-RO" sz="800" dirty="0" smtClean="0">
                <a:solidFill>
                  <a:schemeClr val="tx1"/>
                </a:solidFill>
                <a:latin typeface="Calibri" panose="020F0502020204030204" pitchFamily="34" charset="0"/>
              </a:rPr>
              <a:t/>
            </a:r>
            <a:br>
              <a:rPr lang="ro-RO" sz="800" dirty="0" smtClean="0">
                <a:solidFill>
                  <a:schemeClr val="tx1"/>
                </a:solidFill>
                <a:latin typeface="Calibri" panose="020F0502020204030204" pitchFamily="34" charset="0"/>
              </a:rPr>
            </a:br>
            <a:r>
              <a:rPr lang="ro-RO" sz="800" dirty="0" smtClean="0">
                <a:latin typeface="Calibri" panose="020F0502020204030204" pitchFamily="34" charset="0"/>
              </a:rPr>
              <a:t/>
            </a:r>
            <a:br>
              <a:rPr lang="ro-RO" sz="800" dirty="0" smtClean="0">
                <a:latin typeface="Calibri" panose="020F0502020204030204" pitchFamily="34" charset="0"/>
              </a:rPr>
            </a:br>
            <a:r>
              <a:rPr lang="it-IT" sz="800" dirty="0" smtClean="0">
                <a:solidFill>
                  <a:srgbClr val="1F4AA1"/>
                </a:solidFill>
                <a:latin typeface="Calibri" pitchFamily="34" charset="0"/>
                <a:cs typeface="Calibri" pitchFamily="34" charset="0"/>
              </a:rPr>
              <a:t/>
            </a:r>
            <a:br>
              <a:rPr lang="it-IT" sz="800" dirty="0" smtClean="0">
                <a:solidFill>
                  <a:srgbClr val="1F4AA1"/>
                </a:solidFill>
                <a:latin typeface="Calibri" pitchFamily="34" charset="0"/>
                <a:cs typeface="Calibri" pitchFamily="34" charset="0"/>
              </a:rPr>
            </a:br>
            <a:r>
              <a:rPr lang="ro-RO" sz="800" dirty="0" smtClean="0">
                <a:solidFill>
                  <a:srgbClr val="1F4AA1"/>
                </a:solidFill>
                <a:latin typeface="Calibri" pitchFamily="34" charset="0"/>
                <a:cs typeface="Calibri" pitchFamily="34" charset="0"/>
              </a:rPr>
              <a:t/>
            </a:r>
            <a:br>
              <a:rPr lang="ro-RO" sz="800" dirty="0" smtClean="0">
                <a:solidFill>
                  <a:srgbClr val="1F4AA1"/>
                </a:solidFill>
                <a:latin typeface="Calibri" pitchFamily="34" charset="0"/>
                <a:cs typeface="Calibri" pitchFamily="34" charset="0"/>
              </a:rPr>
            </a:br>
            <a:r>
              <a:rPr lang="vi-VN" sz="700" dirty="0" smtClean="0">
                <a:solidFill>
                  <a:schemeClr val="tx1"/>
                </a:solidFill>
                <a:latin typeface="Calibri" pitchFamily="34" charset="0"/>
                <a:cs typeface="Calibri" pitchFamily="34" charset="0"/>
              </a:rPr>
              <a:t/>
            </a:r>
            <a:br>
              <a:rPr lang="vi-VN" sz="700" dirty="0" smtClean="0">
                <a:solidFill>
                  <a:schemeClr val="tx1"/>
                </a:solidFill>
                <a:latin typeface="Calibri" pitchFamily="34" charset="0"/>
                <a:cs typeface="Calibri" pitchFamily="34" charset="0"/>
              </a:rPr>
            </a:br>
            <a:r>
              <a:rPr lang="vi-VN" sz="700" b="1" dirty="0" smtClean="0">
                <a:solidFill>
                  <a:schemeClr val="tx1"/>
                </a:solidFill>
                <a:latin typeface="Calibri" pitchFamily="34" charset="0"/>
                <a:cs typeface="Calibri" pitchFamily="34" charset="0"/>
              </a:rPr>
              <a:t/>
            </a:r>
            <a:br>
              <a:rPr lang="vi-VN" sz="700" b="1" dirty="0" smtClean="0">
                <a:solidFill>
                  <a:schemeClr val="tx1"/>
                </a:solidFill>
                <a:latin typeface="Calibri" pitchFamily="34" charset="0"/>
                <a:cs typeface="Calibri" pitchFamily="34" charset="0"/>
              </a:rPr>
            </a:br>
            <a:r>
              <a:rPr lang="ro-RO" sz="700" b="1" dirty="0" smtClean="0">
                <a:solidFill>
                  <a:srgbClr val="1F4AA1"/>
                </a:solidFill>
                <a:latin typeface="Calibri" pitchFamily="34" charset="0"/>
                <a:cs typeface="Calibri" pitchFamily="34" charset="0"/>
              </a:rPr>
              <a:t/>
            </a:r>
            <a:br>
              <a:rPr lang="ro-RO" sz="700" b="1" dirty="0" smtClean="0">
                <a:solidFill>
                  <a:srgbClr val="1F4AA1"/>
                </a:solidFill>
                <a:latin typeface="Calibri" pitchFamily="34" charset="0"/>
                <a:cs typeface="Calibri" pitchFamily="34" charset="0"/>
              </a:rPr>
            </a:br>
            <a:r>
              <a:rPr lang="vi-VN" sz="1300" b="1" dirty="0" smtClean="0">
                <a:solidFill>
                  <a:srgbClr val="1F4AA1"/>
                </a:solidFill>
                <a:latin typeface="Calibri" pitchFamily="34" charset="0"/>
                <a:cs typeface="Calibri" pitchFamily="34" charset="0"/>
              </a:rPr>
              <a:t/>
            </a:r>
            <a:br>
              <a:rPr lang="vi-VN" sz="13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86713" y="267263"/>
            <a:ext cx="8229600" cy="618493"/>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en-US" sz="100" b="1" dirty="0">
              <a:solidFill>
                <a:srgbClr val="461A02"/>
              </a:solidFill>
              <a:latin typeface="Calibri" pitchFamily="34" charset="0"/>
              <a:ea typeface="Tahoma" pitchFamily="34" charset="0"/>
              <a:cs typeface="Calibri" pitchFamily="34" charset="0"/>
            </a:endParaRPr>
          </a:p>
          <a:p>
            <a:pPr algn="ctr"/>
            <a:r>
              <a:rPr lang="en-US" b="1" dirty="0" smtClean="0">
                <a:solidFill>
                  <a:srgbClr val="1F4AA1"/>
                </a:solidFill>
                <a:latin typeface="Calibri" pitchFamily="34" charset="0"/>
                <a:ea typeface="Tahoma" pitchFamily="34" charset="0"/>
                <a:cs typeface="Calibri" pitchFamily="34" charset="0"/>
              </a:rPr>
              <a:t>SUBPROGRAMUL POMICOL</a:t>
            </a:r>
            <a:endParaRPr lang="ro-RO" b="1" dirty="0" smtClean="0">
              <a:solidFill>
                <a:srgbClr val="1F4AA1"/>
              </a:solidFill>
              <a:latin typeface="Calibri" pitchFamily="34" charset="0"/>
              <a:ea typeface="Tahoma"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426055"/>
            <a:ext cx="1260000" cy="90703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21</a:t>
            </a:fld>
            <a:endParaRPr lang="ro-RO"/>
          </a:p>
        </p:txBody>
      </p:sp>
    </p:spTree>
    <p:extLst>
      <p:ext uri="{BB962C8B-B14F-4D97-AF65-F5344CB8AC3E}">
        <p14:creationId xmlns:p14="http://schemas.microsoft.com/office/powerpoint/2010/main" val="2690777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47" y="364268"/>
            <a:ext cx="1008000"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09025" y="764704"/>
            <a:ext cx="8783455" cy="6048672"/>
          </a:xfrm>
        </p:spPr>
        <p:txBody>
          <a:bodyPr numCol="1" anchor="t">
            <a:normAutofit fontScale="90000"/>
          </a:bodyPr>
          <a:lstStyle/>
          <a:p>
            <a:pPr lvl="0"/>
            <a:r>
              <a:rPr lang="ro-RO" sz="1700" dirty="0" smtClean="0">
                <a:solidFill>
                  <a:srgbClr val="1F4AA1"/>
                </a:solidFill>
                <a:latin typeface="Calibri" pitchFamily="34" charset="0"/>
                <a:cs typeface="Calibri" pitchFamily="34" charset="0"/>
              </a:rPr>
              <a:t>                   </a:t>
            </a:r>
            <a:r>
              <a:rPr lang="ro-RO" sz="1700" b="1" dirty="0" smtClean="0">
                <a:solidFill>
                  <a:srgbClr val="1F4AA1"/>
                </a:solidFill>
                <a:latin typeface="Calibri" pitchFamily="34" charset="0"/>
                <a:cs typeface="Calibri" pitchFamily="34" charset="0"/>
              </a:rPr>
              <a:t>     </a:t>
            </a:r>
            <a:r>
              <a:rPr lang="ro-RO" sz="1700" dirty="0" smtClean="0">
                <a:solidFill>
                  <a:srgbClr val="1F4AA1"/>
                </a:solidFill>
                <a:latin typeface="Calibri" pitchFamily="34" charset="0"/>
                <a:cs typeface="Calibri" pitchFamily="34" charset="0"/>
              </a:rPr>
              <a:t>                      </a:t>
            </a:r>
            <a:r>
              <a:rPr lang="vi-VN" sz="1800" b="1" dirty="0" smtClean="0">
                <a:solidFill>
                  <a:srgbClr val="1D4697"/>
                </a:solidFill>
                <a:latin typeface="Calibri" pitchFamily="34" charset="0"/>
                <a:cs typeface="Calibri" pitchFamily="34" charset="0"/>
              </a:rPr>
              <a:t>M4</a:t>
            </a:r>
            <a:r>
              <a:rPr lang="vi-VN" sz="1800" b="1" dirty="0">
                <a:solidFill>
                  <a:srgbClr val="1D4697"/>
                </a:solidFill>
                <a:latin typeface="Calibri" pitchFamily="34" charset="0"/>
                <a:cs typeface="Calibri" pitchFamily="34" charset="0"/>
              </a:rPr>
              <a:t>. (Art. 17) - Investiţii în active fizice </a:t>
            </a:r>
            <a:br>
              <a:rPr lang="vi-VN" sz="1800" b="1" dirty="0">
                <a:solidFill>
                  <a:srgbClr val="1D4697"/>
                </a:solidFill>
                <a:latin typeface="Calibri" pitchFamily="34" charset="0"/>
                <a:cs typeface="Calibri" pitchFamily="34" charset="0"/>
              </a:rPr>
            </a:br>
            <a:r>
              <a:rPr lang="vi-VN" sz="1800" b="1" dirty="0">
                <a:solidFill>
                  <a:srgbClr val="1D4697"/>
                </a:solidFill>
                <a:latin typeface="Calibri" pitchFamily="34" charset="0"/>
                <a:cs typeface="Calibri" pitchFamily="34" charset="0"/>
              </a:rPr>
              <a:t>                                        </a:t>
            </a:r>
            <a:r>
              <a:rPr lang="en-US" sz="1800" b="1" dirty="0">
                <a:solidFill>
                  <a:srgbClr val="1D4697"/>
                </a:solidFill>
                <a:latin typeface="Calibri" pitchFamily="34" charset="0"/>
                <a:cs typeface="Calibri" pitchFamily="34" charset="0"/>
              </a:rPr>
              <a:t>  </a:t>
            </a:r>
            <a:r>
              <a:rPr lang="vi-VN" sz="1800" b="1" dirty="0" smtClean="0">
                <a:solidFill>
                  <a:srgbClr val="1D4697"/>
                </a:solidFill>
                <a:latin typeface="Calibri" pitchFamily="34" charset="0"/>
                <a:cs typeface="Calibri" pitchFamily="34" charset="0"/>
              </a:rPr>
              <a:t>Sub-măsura 4.2</a:t>
            </a:r>
            <a:r>
              <a:rPr lang="ro-RO" sz="1800" b="1" dirty="0" smtClean="0">
                <a:solidFill>
                  <a:srgbClr val="1D4697"/>
                </a:solidFill>
                <a:latin typeface="Calibri" pitchFamily="34" charset="0"/>
                <a:cs typeface="Calibri" pitchFamily="34" charset="0"/>
              </a:rPr>
              <a:t> </a:t>
            </a:r>
            <a:r>
              <a:rPr lang="vi-VN" sz="1800" b="1" dirty="0" smtClean="0">
                <a:solidFill>
                  <a:srgbClr val="1D4697"/>
                </a:solidFill>
                <a:latin typeface="Calibri" pitchFamily="34" charset="0"/>
                <a:cs typeface="Calibri" pitchFamily="34" charset="0"/>
              </a:rPr>
              <a:t>a </a:t>
            </a:r>
            <a:r>
              <a:rPr lang="vi-VN" sz="1800" b="1" dirty="0">
                <a:solidFill>
                  <a:srgbClr val="1D4697"/>
                </a:solidFill>
                <a:latin typeface="Calibri" pitchFamily="34" charset="0"/>
                <a:cs typeface="Calibri" pitchFamily="34" charset="0"/>
              </a:rPr>
              <a:t>Investiţii în procesarea/marketingul produselor din sectorul pomicol</a:t>
            </a:r>
            <a:r>
              <a:rPr lang="ro-RO" sz="1600" b="1" dirty="0">
                <a:solidFill>
                  <a:srgbClr val="82C836"/>
                </a:solidFill>
                <a:latin typeface="Calibri" pitchFamily="34" charset="0"/>
                <a:cs typeface="Calibri" pitchFamily="34" charset="0"/>
              </a:rPr>
              <a:t>	</a:t>
            </a:r>
            <a:r>
              <a:rPr lang="ro-RO" sz="1600" b="1" dirty="0" smtClean="0">
                <a:solidFill>
                  <a:srgbClr val="82C836"/>
                </a:solidFill>
                <a:latin typeface="Calibri" pitchFamily="34" charset="0"/>
                <a:cs typeface="Calibri" pitchFamily="34" charset="0"/>
              </a:rPr>
              <a:t>	                  </a:t>
            </a:r>
            <a:r>
              <a:rPr lang="ro-RO" sz="1800" b="1" dirty="0" smtClean="0">
                <a:solidFill>
                  <a:srgbClr val="82C836"/>
                </a:solidFill>
                <a:latin typeface="Calibri" pitchFamily="34" charset="0"/>
                <a:cs typeface="Calibri" pitchFamily="34" charset="0"/>
              </a:rPr>
              <a:t>Alocare </a:t>
            </a:r>
            <a:r>
              <a:rPr lang="ro-RO" sz="1800" b="1" dirty="0">
                <a:solidFill>
                  <a:srgbClr val="82C836"/>
                </a:solidFill>
                <a:latin typeface="Calibri" pitchFamily="34" charset="0"/>
                <a:cs typeface="Calibri" pitchFamily="34" charset="0"/>
              </a:rPr>
              <a:t>FEADR: </a:t>
            </a:r>
            <a:r>
              <a:rPr lang="ro-RO" sz="1800" b="1" dirty="0" smtClean="0">
                <a:solidFill>
                  <a:srgbClr val="82C836"/>
                </a:solidFill>
                <a:latin typeface="Calibri" pitchFamily="34" charset="0"/>
                <a:cs typeface="Calibri" pitchFamily="34" charset="0"/>
              </a:rPr>
              <a:t>40,00 </a:t>
            </a:r>
            <a:r>
              <a:rPr lang="ro-RO" sz="1800" b="1" dirty="0">
                <a:solidFill>
                  <a:srgbClr val="82C836"/>
                </a:solidFill>
                <a:latin typeface="Calibri" pitchFamily="34" charset="0"/>
                <a:cs typeface="Calibri" pitchFamily="34" charset="0"/>
              </a:rPr>
              <a:t>mil Euro</a:t>
            </a:r>
            <a:r>
              <a:rPr lang="vi-VN" sz="1800" b="1" dirty="0">
                <a:solidFill>
                  <a:srgbClr val="1D4697"/>
                </a:solidFill>
                <a:latin typeface="Calibri" pitchFamily="34" charset="0"/>
                <a:cs typeface="Calibri" pitchFamily="34" charset="0"/>
              </a:rPr>
              <a:t/>
            </a:r>
            <a:br>
              <a:rPr lang="vi-VN" sz="1800" b="1" dirty="0">
                <a:solidFill>
                  <a:srgbClr val="1D4697"/>
                </a:solidFill>
                <a:latin typeface="Calibri" pitchFamily="34" charset="0"/>
                <a:cs typeface="Calibri" pitchFamily="34" charset="0"/>
              </a:rPr>
            </a:br>
            <a:r>
              <a:rPr lang="vi-VN" sz="100" b="1" dirty="0">
                <a:solidFill>
                  <a:srgbClr val="1D4697"/>
                </a:solidFill>
                <a:latin typeface="Calibri" pitchFamily="34" charset="0"/>
                <a:cs typeface="Calibri" pitchFamily="34" charset="0"/>
              </a:rPr>
              <a:t/>
            </a:r>
            <a:br>
              <a:rPr lang="vi-VN" sz="100" b="1" dirty="0">
                <a:solidFill>
                  <a:srgbClr val="1D4697"/>
                </a:solidFill>
                <a:latin typeface="Calibri" pitchFamily="34" charset="0"/>
                <a:cs typeface="Calibri" pitchFamily="34" charset="0"/>
              </a:rPr>
            </a:br>
            <a:r>
              <a:rPr lang="ro-RO" sz="1500" b="1" dirty="0">
                <a:solidFill>
                  <a:srgbClr val="1D4697"/>
                </a:solidFill>
                <a:latin typeface="Calibri" pitchFamily="34" charset="0"/>
                <a:cs typeface="Calibri" pitchFamily="34" charset="0"/>
              </a:rPr>
              <a:t> </a:t>
            </a:r>
            <a:r>
              <a:rPr lang="ro-RO" sz="1500" b="1" dirty="0" smtClean="0">
                <a:solidFill>
                  <a:srgbClr val="1D4697"/>
                </a:solidFill>
                <a:latin typeface="Calibri" pitchFamily="34" charset="0"/>
                <a:cs typeface="Calibri" pitchFamily="34" charset="0"/>
              </a:rPr>
              <a:t>            </a:t>
            </a:r>
            <a:br>
              <a:rPr lang="ro-RO" sz="1500" b="1" dirty="0" smtClean="0">
                <a:solidFill>
                  <a:srgbClr val="1D4697"/>
                </a:solidFill>
                <a:latin typeface="Calibri" pitchFamily="34" charset="0"/>
                <a:cs typeface="Calibri" pitchFamily="34" charset="0"/>
              </a:rPr>
            </a:br>
            <a:r>
              <a:rPr lang="ro-RO" sz="1100" b="1" dirty="0">
                <a:solidFill>
                  <a:srgbClr val="1D4697"/>
                </a:solidFill>
                <a:latin typeface="Calibri" pitchFamily="34" charset="0"/>
                <a:cs typeface="Calibri" pitchFamily="34" charset="0"/>
              </a:rPr>
              <a:t/>
            </a:r>
            <a:br>
              <a:rPr lang="ro-RO" sz="1100" b="1" dirty="0">
                <a:solidFill>
                  <a:srgbClr val="1D4697"/>
                </a:solidFill>
                <a:latin typeface="Calibri" pitchFamily="34" charset="0"/>
                <a:cs typeface="Calibri" pitchFamily="34" charset="0"/>
              </a:rPr>
            </a:br>
            <a:r>
              <a:rPr lang="ro-RO" sz="1800" dirty="0" smtClean="0">
                <a:solidFill>
                  <a:srgbClr val="1D4697"/>
                </a:solidFill>
                <a:latin typeface="Calibri" pitchFamily="34" charset="0"/>
                <a:cs typeface="Calibri" pitchFamily="34" charset="0"/>
              </a:rPr>
              <a:t>Beneficiari</a:t>
            </a:r>
            <a:r>
              <a:rPr lang="ro-RO" sz="1800" dirty="0" smtClean="0">
                <a:solidFill>
                  <a:srgbClr val="1F4AA1"/>
                </a:solidFill>
                <a:latin typeface="Calibri" panose="020F0502020204030204" pitchFamily="34" charset="0"/>
                <a:ea typeface="Tahoma" pitchFamily="34" charset="0"/>
                <a:cs typeface="Calibri" pitchFamily="34" charset="0"/>
              </a:rPr>
              <a:t/>
            </a:r>
            <a:br>
              <a:rPr lang="ro-RO" sz="1800" dirty="0" smtClean="0">
                <a:solidFill>
                  <a:srgbClr val="1F4AA1"/>
                </a:solidFill>
                <a:latin typeface="Calibri" panose="020F0502020204030204" pitchFamily="34" charset="0"/>
                <a:ea typeface="Tahoma" pitchFamily="34" charset="0"/>
                <a:cs typeface="Calibri" pitchFamily="34" charset="0"/>
              </a:rPr>
            </a:br>
            <a:r>
              <a:rPr lang="ro-RO" sz="600" dirty="0">
                <a:solidFill>
                  <a:srgbClr val="1D4697"/>
                </a:solidFill>
                <a:latin typeface="Calibri" pitchFamily="34" charset="0"/>
                <a:cs typeface="Calibri" pitchFamily="34" charset="0"/>
              </a:rPr>
              <a:t/>
            </a:r>
            <a:br>
              <a:rPr lang="ro-RO" sz="600" dirty="0">
                <a:solidFill>
                  <a:srgbClr val="1D4697"/>
                </a:solidFill>
                <a:latin typeface="Calibri" pitchFamily="34" charset="0"/>
                <a:cs typeface="Calibri" pitchFamily="34" charset="0"/>
              </a:rPr>
            </a:br>
            <a:r>
              <a:rPr lang="ro-RO" sz="1800" dirty="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î</a:t>
            </a:r>
            <a:r>
              <a:rPr lang="vi-VN" sz="1800" dirty="0" smtClean="0">
                <a:solidFill>
                  <a:schemeClr val="tx1"/>
                </a:solidFill>
                <a:latin typeface="Calibri" pitchFamily="34" charset="0"/>
                <a:cs typeface="Calibri" pitchFamily="34" charset="0"/>
              </a:rPr>
              <a:t>ntreprinderile </a:t>
            </a:r>
            <a:r>
              <a:rPr lang="vi-VN" sz="1800" dirty="0">
                <a:solidFill>
                  <a:schemeClr val="tx1"/>
                </a:solidFill>
                <a:latin typeface="Calibri" pitchFamily="34" charset="0"/>
                <a:cs typeface="Calibri" pitchFamily="34" charset="0"/>
              </a:rPr>
              <a:t>micro, mici, mijlocii și mari, definite conform legislației naționale în </a:t>
            </a:r>
            <a:r>
              <a:rPr lang="vi-VN" sz="1800" dirty="0" smtClean="0">
                <a:solidFill>
                  <a:schemeClr val="tx1"/>
                </a:solidFill>
                <a:latin typeface="Calibri" pitchFamily="34" charset="0"/>
                <a:cs typeface="Calibri" pitchFamily="34" charset="0"/>
              </a:rPr>
              <a:t>vigoare.</a:t>
            </a: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g</a:t>
            </a:r>
            <a:r>
              <a:rPr lang="vi-VN" sz="1800" dirty="0" smtClean="0">
                <a:solidFill>
                  <a:schemeClr val="tx1"/>
                </a:solidFill>
                <a:latin typeface="Calibri" pitchFamily="34" charset="0"/>
                <a:cs typeface="Calibri" pitchFamily="34" charset="0"/>
              </a:rPr>
              <a:t>rupurile </a:t>
            </a:r>
            <a:r>
              <a:rPr lang="vi-VN" sz="1800" dirty="0">
                <a:solidFill>
                  <a:schemeClr val="tx1"/>
                </a:solidFill>
                <a:latin typeface="Calibri" pitchFamily="34" charset="0"/>
                <a:cs typeface="Calibri" pitchFamily="34" charset="0"/>
              </a:rPr>
              <a:t>de </a:t>
            </a:r>
            <a:r>
              <a:rPr lang="vi-VN" sz="1800" dirty="0" smtClean="0">
                <a:solidFill>
                  <a:schemeClr val="tx1"/>
                </a:solidFill>
                <a:latin typeface="Calibri" pitchFamily="34" charset="0"/>
                <a:cs typeface="Calibri" pitchFamily="34" charset="0"/>
              </a:rPr>
              <a:t>producători </a:t>
            </a:r>
            <a:r>
              <a:rPr lang="vi-VN" sz="1800" dirty="0">
                <a:solidFill>
                  <a:schemeClr val="tx1"/>
                </a:solidFill>
                <a:latin typeface="Calibri" pitchFamily="34" charset="0"/>
                <a:cs typeface="Calibri" pitchFamily="34" charset="0"/>
              </a:rPr>
              <a:t>și cooperativele (societăți cooperative agricole și de aprovizionare </a:t>
            </a:r>
            <a:r>
              <a:rPr lang="vi-VN" sz="1800" dirty="0" smtClean="0">
                <a:solidFill>
                  <a:schemeClr val="tx1"/>
                </a:solidFill>
                <a:latin typeface="Calibri" pitchFamily="34" charset="0"/>
                <a:cs typeface="Calibri" pitchFamily="34" charset="0"/>
              </a:rPr>
              <a:t>și </a:t>
            </a:r>
            <a:r>
              <a:rPr lang="vi-VN" sz="1800" dirty="0">
                <a:solidFill>
                  <a:schemeClr val="tx1"/>
                </a:solidFill>
                <a:latin typeface="Calibri" pitchFamily="34" charset="0"/>
                <a:cs typeface="Calibri" pitchFamily="34" charset="0"/>
              </a:rPr>
              <a:t>cooperative </a:t>
            </a:r>
            <a:r>
              <a:rPr lang="vi-VN" sz="1800" dirty="0" smtClean="0">
                <a:solidFill>
                  <a:schemeClr val="tx1"/>
                </a:solidFill>
                <a:latin typeface="Calibri" pitchFamily="34" charset="0"/>
                <a:cs typeface="Calibri" pitchFamily="34" charset="0"/>
              </a:rPr>
              <a:t>agricole), </a:t>
            </a:r>
            <a:r>
              <a:rPr lang="vi-VN" sz="1800" dirty="0">
                <a:solidFill>
                  <a:schemeClr val="tx1"/>
                </a:solidFill>
                <a:latin typeface="Calibri" pitchFamily="34" charset="0"/>
                <a:cs typeface="Calibri" pitchFamily="34" charset="0"/>
              </a:rPr>
              <a:t>cu condiţia ca investiţiile realizate să deservească interesele propriilor membri</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800" dirty="0">
                <a:solidFill>
                  <a:srgbClr val="1D4697"/>
                </a:solidFill>
                <a:latin typeface="Calibri" pitchFamily="34" charset="0"/>
                <a:cs typeface="Calibri" pitchFamily="34" charset="0"/>
              </a:rPr>
              <a:t/>
            </a:r>
            <a:br>
              <a:rPr lang="vi-VN" sz="1800" dirty="0">
                <a:solidFill>
                  <a:srgbClr val="1D4697"/>
                </a:solidFill>
                <a:latin typeface="Calibri" pitchFamily="34" charset="0"/>
                <a:cs typeface="Calibri" pitchFamily="34" charset="0"/>
              </a:rPr>
            </a:br>
            <a:r>
              <a:rPr lang="ro-RO" sz="800" dirty="0" smtClean="0">
                <a:solidFill>
                  <a:srgbClr val="1D4697"/>
                </a:solidFill>
                <a:latin typeface="Calibri" pitchFamily="34" charset="0"/>
                <a:cs typeface="Calibri" pitchFamily="34" charset="0"/>
              </a:rPr>
              <a:t/>
            </a:r>
            <a:br>
              <a:rPr lang="ro-RO" sz="800" dirty="0" smtClean="0">
                <a:solidFill>
                  <a:srgbClr val="1D4697"/>
                </a:solidFill>
                <a:latin typeface="Calibri" pitchFamily="34" charset="0"/>
                <a:cs typeface="Calibri" pitchFamily="34" charset="0"/>
              </a:rPr>
            </a:br>
            <a:r>
              <a:rPr lang="ro-RO" sz="1800" dirty="0" smtClean="0">
                <a:solidFill>
                  <a:srgbClr val="1D4697"/>
                </a:solidFill>
                <a:latin typeface="Calibri" pitchFamily="34" charset="0"/>
                <a:cs typeface="Calibri" pitchFamily="34" charset="0"/>
              </a:rPr>
              <a:t>Acțiuni eligibile</a:t>
            </a:r>
            <a:br>
              <a:rPr lang="ro-RO" sz="1800" dirty="0" smtClean="0">
                <a:solidFill>
                  <a:srgbClr val="1D4697"/>
                </a:solidFill>
                <a:latin typeface="Calibri" pitchFamily="34" charset="0"/>
                <a:cs typeface="Calibri" pitchFamily="34" charset="0"/>
              </a:rPr>
            </a:br>
            <a:r>
              <a:rPr lang="ro-RO" sz="800" dirty="0" smtClean="0">
                <a:solidFill>
                  <a:srgbClr val="1D4697"/>
                </a:solidFill>
                <a:latin typeface="Calibri" pitchFamily="34" charset="0"/>
                <a:cs typeface="Calibri" pitchFamily="34" charset="0"/>
              </a:rPr>
              <a:t/>
            </a:r>
            <a:br>
              <a:rPr lang="ro-RO" sz="800" dirty="0" smtClean="0">
                <a:solidFill>
                  <a:srgbClr val="1D4697"/>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î</a:t>
            </a:r>
            <a:r>
              <a:rPr lang="vi-VN" sz="1800" dirty="0" smtClean="0">
                <a:solidFill>
                  <a:schemeClr val="tx1"/>
                </a:solidFill>
                <a:latin typeface="Calibri" pitchFamily="34" charset="0"/>
                <a:cs typeface="Calibri" pitchFamily="34" charset="0"/>
              </a:rPr>
              <a:t>nfiinţarea</a:t>
            </a:r>
            <a:r>
              <a:rPr lang="vi-VN" sz="1800" dirty="0">
                <a:solidFill>
                  <a:schemeClr val="tx1"/>
                </a:solidFill>
                <a:latin typeface="Calibri" pitchFamily="34" charset="0"/>
                <a:cs typeface="Calibri" pitchFamily="34" charset="0"/>
              </a:rPr>
              <a:t>, extinderea şi modernizarea unităţilor ce colectează, condiționează şi/ procesează materie primă provenită din sectorul pomicol menționată în Anexa I de la TFUE; rezultatul procesării poate fi și un produs non Anexa I la TFUE</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100" dirty="0">
                <a:solidFill>
                  <a:schemeClr val="tx1"/>
                </a:solidFill>
                <a:latin typeface="Calibri" pitchFamily="34" charset="0"/>
                <a:cs typeface="Calibri" pitchFamily="34" charset="0"/>
              </a:rPr>
              <a:t/>
            </a:r>
            <a:br>
              <a:rPr lang="vi-VN" sz="11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a:t>
            </a:r>
            <a:r>
              <a:rPr lang="vi-VN" sz="1800" dirty="0" smtClean="0">
                <a:solidFill>
                  <a:schemeClr val="tx1"/>
                </a:solidFill>
                <a:latin typeface="Calibri" pitchFamily="34" charset="0"/>
                <a:cs typeface="Calibri" pitchFamily="34" charset="0"/>
              </a:rPr>
              <a:t>chiziţionarea</a:t>
            </a:r>
            <a:r>
              <a:rPr lang="vi-VN" sz="1800" dirty="0">
                <a:solidFill>
                  <a:schemeClr val="tx1"/>
                </a:solidFill>
                <a:latin typeface="Calibri" pitchFamily="34" charset="0"/>
                <a:cs typeface="Calibri" pitchFamily="34" charset="0"/>
              </a:rPr>
              <a:t>, inclusiv în leasing, de utilaje noi, instalaţii şi echipamente şi mijloace de transport specializate în scopul comercializării produselor din fructe în cadrul lanțurilor scurte</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200" dirty="0">
                <a:solidFill>
                  <a:schemeClr val="tx1"/>
                </a:solidFill>
                <a:latin typeface="Calibri" pitchFamily="34" charset="0"/>
                <a:cs typeface="Calibri" pitchFamily="34" charset="0"/>
              </a:rPr>
              <a:t/>
            </a:r>
            <a:br>
              <a:rPr lang="vi-VN" sz="12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i</a:t>
            </a:r>
            <a:r>
              <a:rPr lang="vi-VN" sz="1800" dirty="0" smtClean="0">
                <a:solidFill>
                  <a:schemeClr val="tx1"/>
                </a:solidFill>
                <a:latin typeface="Calibri" pitchFamily="34" charset="0"/>
                <a:cs typeface="Calibri" pitchFamily="34" charset="0"/>
              </a:rPr>
              <a:t>nvestiții </a:t>
            </a:r>
            <a:r>
              <a:rPr lang="vi-VN" sz="1800" dirty="0">
                <a:solidFill>
                  <a:schemeClr val="tx1"/>
                </a:solidFill>
                <a:latin typeface="Calibri" pitchFamily="34" charset="0"/>
                <a:cs typeface="Calibri" pitchFamily="34" charset="0"/>
              </a:rPr>
              <a:t>în energie regenerabilă pentru uz </a:t>
            </a:r>
            <a:r>
              <a:rPr lang="vi-VN" sz="1800" dirty="0" smtClean="0">
                <a:solidFill>
                  <a:schemeClr val="tx1"/>
                </a:solidFill>
                <a:latin typeface="Calibri" pitchFamily="34" charset="0"/>
                <a:cs typeface="Calibri" pitchFamily="34" charset="0"/>
              </a:rPr>
              <a:t>propriu </a:t>
            </a:r>
            <a:r>
              <a:rPr lang="vi-VN" sz="1800" dirty="0">
                <a:solidFill>
                  <a:schemeClr val="tx1"/>
                </a:solidFill>
                <a:latin typeface="Calibri" pitchFamily="34" charset="0"/>
                <a:cs typeface="Calibri" pitchFamily="34" charset="0"/>
              </a:rPr>
              <a:t>şi/sau eficiență energetică, sisteme de economisire a apei și în tehnologii de eliminare a deșeurilor in unitatea proprie</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000" dirty="0">
                <a:solidFill>
                  <a:schemeClr val="tx1"/>
                </a:solidFill>
                <a:latin typeface="Calibri" pitchFamily="34" charset="0"/>
                <a:cs typeface="Calibri" pitchFamily="34" charset="0"/>
              </a:rPr>
              <a:t/>
            </a:r>
            <a:br>
              <a:rPr lang="vi-VN" sz="10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c</a:t>
            </a:r>
            <a:r>
              <a:rPr lang="vi-VN" sz="1800" dirty="0" smtClean="0">
                <a:solidFill>
                  <a:schemeClr val="tx1"/>
                </a:solidFill>
                <a:latin typeface="Calibri" pitchFamily="34" charset="0"/>
                <a:cs typeface="Calibri" pitchFamily="34" charset="0"/>
              </a:rPr>
              <a:t>heltuieli </a:t>
            </a:r>
            <a:r>
              <a:rPr lang="vi-VN" sz="1800" dirty="0">
                <a:solidFill>
                  <a:schemeClr val="tx1"/>
                </a:solidFill>
                <a:latin typeface="Calibri" pitchFamily="34" charset="0"/>
                <a:cs typeface="Calibri" pitchFamily="34" charset="0"/>
              </a:rPr>
              <a:t>generate de îmbunătăţirea controlului intern al calităţii și conformarea cu noile </a:t>
            </a:r>
            <a:r>
              <a:rPr lang="vi-VN" sz="1800" dirty="0" smtClean="0">
                <a:solidFill>
                  <a:schemeClr val="tx1"/>
                </a:solidFill>
                <a:latin typeface="Calibri" pitchFamily="34" charset="0"/>
                <a:cs typeface="Calibri" pitchFamily="34" charset="0"/>
              </a:rPr>
              <a:t>standarde </a:t>
            </a:r>
            <a:r>
              <a:rPr lang="vi-VN" sz="1800" dirty="0">
                <a:solidFill>
                  <a:schemeClr val="tx1"/>
                </a:solidFill>
                <a:latin typeface="Calibri" pitchFamily="34" charset="0"/>
                <a:cs typeface="Calibri" pitchFamily="34" charset="0"/>
              </a:rPr>
              <a:t>impuse de legislația europeană pentru prelucrarea și comercializarea produselor agro-alimentare</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900" dirty="0">
                <a:solidFill>
                  <a:schemeClr val="tx1"/>
                </a:solidFill>
                <a:latin typeface="Calibri" pitchFamily="34" charset="0"/>
                <a:cs typeface="Calibri" pitchFamily="34" charset="0"/>
              </a:rPr>
              <a:t/>
            </a:r>
            <a:br>
              <a:rPr lang="vi-VN" sz="9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c</a:t>
            </a:r>
            <a:r>
              <a:rPr lang="vi-VN" sz="1800" dirty="0" smtClean="0">
                <a:solidFill>
                  <a:schemeClr val="tx1"/>
                </a:solidFill>
                <a:latin typeface="Calibri" pitchFamily="34" charset="0"/>
                <a:cs typeface="Calibri" pitchFamily="34" charset="0"/>
              </a:rPr>
              <a:t>heltuieli </a:t>
            </a:r>
            <a:r>
              <a:rPr lang="vi-VN" sz="1800" dirty="0">
                <a:solidFill>
                  <a:schemeClr val="tx1"/>
                </a:solidFill>
                <a:latin typeface="Calibri" pitchFamily="34" charset="0"/>
                <a:cs typeface="Calibri" pitchFamily="34" charset="0"/>
              </a:rPr>
              <a:t>cu activități de marketing.</a:t>
            </a:r>
            <a:br>
              <a:rPr lang="vi-VN" sz="1800" dirty="0">
                <a:solidFill>
                  <a:schemeClr val="tx1"/>
                </a:solidFill>
                <a:latin typeface="Calibri" pitchFamily="34" charset="0"/>
                <a:cs typeface="Calibri" pitchFamily="34" charset="0"/>
              </a:rPr>
            </a:br>
            <a:r>
              <a:rPr lang="ro-RO" sz="1600" dirty="0">
                <a:solidFill>
                  <a:schemeClr val="tx1"/>
                </a:solidFill>
                <a:latin typeface="Calibri" pitchFamily="34" charset="0"/>
                <a:cs typeface="Calibri" pitchFamily="34" charset="0"/>
              </a:rPr>
              <a:t/>
            </a:r>
            <a:br>
              <a:rPr lang="ro-RO" sz="1600" dirty="0">
                <a:solidFill>
                  <a:schemeClr val="tx1"/>
                </a:solidFill>
                <a:latin typeface="Calibri" pitchFamily="34" charset="0"/>
                <a:cs typeface="Calibri" pitchFamily="34" charset="0"/>
              </a:rPr>
            </a:br>
            <a:r>
              <a:rPr lang="ro-RO" sz="800" dirty="0" smtClean="0">
                <a:solidFill>
                  <a:srgbClr val="1F4AA1"/>
                </a:solidFill>
                <a:latin typeface="Calibri" panose="020F0502020204030204" pitchFamily="34" charset="0"/>
              </a:rPr>
              <a:t/>
            </a:r>
            <a:br>
              <a:rPr lang="ro-RO" sz="800" dirty="0" smtClean="0">
                <a:solidFill>
                  <a:srgbClr val="1F4AA1"/>
                </a:solidFill>
                <a:latin typeface="Calibri" panose="020F0502020204030204" pitchFamily="34" charset="0"/>
              </a:rPr>
            </a:br>
            <a:r>
              <a:rPr lang="ro-RO" sz="800" dirty="0" smtClean="0">
                <a:latin typeface="Calibri" panose="020F0502020204030204" pitchFamily="34" charset="0"/>
              </a:rPr>
              <a:t/>
            </a:r>
            <a:br>
              <a:rPr lang="ro-RO" sz="800" dirty="0" smtClean="0">
                <a:latin typeface="Calibri" panose="020F0502020204030204" pitchFamily="34" charset="0"/>
              </a:rPr>
            </a:br>
            <a:r>
              <a:rPr lang="ro-RO" sz="800" dirty="0" smtClean="0">
                <a:solidFill>
                  <a:schemeClr val="tx1"/>
                </a:solidFill>
                <a:latin typeface="Calibri" panose="020F0502020204030204" pitchFamily="34" charset="0"/>
              </a:rPr>
              <a:t/>
            </a:r>
            <a:br>
              <a:rPr lang="ro-RO" sz="800" dirty="0" smtClean="0">
                <a:solidFill>
                  <a:schemeClr val="tx1"/>
                </a:solidFill>
                <a:latin typeface="Calibri" panose="020F0502020204030204" pitchFamily="34" charset="0"/>
              </a:rPr>
            </a:br>
            <a:r>
              <a:rPr lang="ro-RO" sz="800" dirty="0" smtClean="0">
                <a:solidFill>
                  <a:schemeClr val="tx1"/>
                </a:solidFill>
                <a:latin typeface="Calibri" panose="020F0502020204030204" pitchFamily="34" charset="0"/>
              </a:rPr>
              <a:t/>
            </a:r>
            <a:br>
              <a:rPr lang="ro-RO" sz="800" dirty="0" smtClean="0">
                <a:solidFill>
                  <a:schemeClr val="tx1"/>
                </a:solidFill>
                <a:latin typeface="Calibri" panose="020F0502020204030204" pitchFamily="34" charset="0"/>
              </a:rPr>
            </a:br>
            <a:r>
              <a:rPr lang="ro-RO" sz="800" dirty="0" smtClean="0">
                <a:latin typeface="Calibri" panose="020F0502020204030204" pitchFamily="34" charset="0"/>
              </a:rPr>
              <a:t/>
            </a:r>
            <a:br>
              <a:rPr lang="ro-RO" sz="800" dirty="0" smtClean="0">
                <a:latin typeface="Calibri" panose="020F0502020204030204" pitchFamily="34" charset="0"/>
              </a:rPr>
            </a:br>
            <a:r>
              <a:rPr lang="it-IT" sz="800" dirty="0" smtClean="0">
                <a:solidFill>
                  <a:srgbClr val="1F4AA1"/>
                </a:solidFill>
                <a:latin typeface="Calibri" pitchFamily="34" charset="0"/>
                <a:cs typeface="Calibri" pitchFamily="34" charset="0"/>
              </a:rPr>
              <a:t/>
            </a:r>
            <a:br>
              <a:rPr lang="it-IT" sz="800" dirty="0" smtClean="0">
                <a:solidFill>
                  <a:srgbClr val="1F4AA1"/>
                </a:solidFill>
                <a:latin typeface="Calibri" pitchFamily="34" charset="0"/>
                <a:cs typeface="Calibri" pitchFamily="34" charset="0"/>
              </a:rPr>
            </a:br>
            <a:r>
              <a:rPr lang="ro-RO" sz="800" dirty="0" smtClean="0">
                <a:solidFill>
                  <a:srgbClr val="1F4AA1"/>
                </a:solidFill>
                <a:latin typeface="Calibri" pitchFamily="34" charset="0"/>
                <a:cs typeface="Calibri" pitchFamily="34" charset="0"/>
              </a:rPr>
              <a:t/>
            </a:r>
            <a:br>
              <a:rPr lang="ro-RO" sz="800" dirty="0" smtClean="0">
                <a:solidFill>
                  <a:srgbClr val="1F4AA1"/>
                </a:solidFill>
                <a:latin typeface="Calibri" pitchFamily="34" charset="0"/>
                <a:cs typeface="Calibri" pitchFamily="34" charset="0"/>
              </a:rPr>
            </a:br>
            <a:r>
              <a:rPr lang="vi-VN" sz="700" dirty="0" smtClean="0">
                <a:solidFill>
                  <a:schemeClr val="tx1"/>
                </a:solidFill>
                <a:latin typeface="Calibri" pitchFamily="34" charset="0"/>
                <a:cs typeface="Calibri" pitchFamily="34" charset="0"/>
              </a:rPr>
              <a:t/>
            </a:r>
            <a:br>
              <a:rPr lang="vi-VN" sz="700" dirty="0" smtClean="0">
                <a:solidFill>
                  <a:schemeClr val="tx1"/>
                </a:solidFill>
                <a:latin typeface="Calibri" pitchFamily="34" charset="0"/>
                <a:cs typeface="Calibri" pitchFamily="34" charset="0"/>
              </a:rPr>
            </a:br>
            <a:r>
              <a:rPr lang="vi-VN" sz="700" b="1" dirty="0" smtClean="0">
                <a:solidFill>
                  <a:schemeClr val="tx1"/>
                </a:solidFill>
                <a:latin typeface="Calibri" pitchFamily="34" charset="0"/>
                <a:cs typeface="Calibri" pitchFamily="34" charset="0"/>
              </a:rPr>
              <a:t/>
            </a:r>
            <a:br>
              <a:rPr lang="vi-VN" sz="700" b="1" dirty="0" smtClean="0">
                <a:solidFill>
                  <a:schemeClr val="tx1"/>
                </a:solidFill>
                <a:latin typeface="Calibri" pitchFamily="34" charset="0"/>
                <a:cs typeface="Calibri" pitchFamily="34" charset="0"/>
              </a:rPr>
            </a:br>
            <a:r>
              <a:rPr lang="ro-RO" sz="700" b="1" dirty="0" smtClean="0">
                <a:solidFill>
                  <a:srgbClr val="1F4AA1"/>
                </a:solidFill>
                <a:latin typeface="Calibri" pitchFamily="34" charset="0"/>
                <a:cs typeface="Calibri" pitchFamily="34" charset="0"/>
              </a:rPr>
              <a:t/>
            </a:r>
            <a:br>
              <a:rPr lang="ro-RO" sz="700" b="1" dirty="0" smtClean="0">
                <a:solidFill>
                  <a:srgbClr val="1F4AA1"/>
                </a:solidFill>
                <a:latin typeface="Calibri" pitchFamily="34" charset="0"/>
                <a:cs typeface="Calibri" pitchFamily="34" charset="0"/>
              </a:rPr>
            </a:br>
            <a:r>
              <a:rPr lang="vi-VN" sz="1300" b="1" dirty="0" smtClean="0">
                <a:solidFill>
                  <a:srgbClr val="1F4AA1"/>
                </a:solidFill>
                <a:latin typeface="Calibri" pitchFamily="34" charset="0"/>
                <a:cs typeface="Calibri" pitchFamily="34" charset="0"/>
              </a:rPr>
              <a:t/>
            </a:r>
            <a:br>
              <a:rPr lang="vi-VN" sz="13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86713" y="267263"/>
            <a:ext cx="8229600" cy="618493"/>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en-US" sz="100" b="1" dirty="0">
              <a:solidFill>
                <a:srgbClr val="461A02"/>
              </a:solidFill>
              <a:latin typeface="Calibri" pitchFamily="34" charset="0"/>
              <a:ea typeface="Tahoma" pitchFamily="34" charset="0"/>
              <a:cs typeface="Calibri" pitchFamily="34" charset="0"/>
            </a:endParaRPr>
          </a:p>
          <a:p>
            <a:pPr algn="ctr"/>
            <a:r>
              <a:rPr lang="en-US" b="1" dirty="0" smtClean="0">
                <a:solidFill>
                  <a:srgbClr val="1F4AA1"/>
                </a:solidFill>
                <a:latin typeface="Calibri" pitchFamily="34" charset="0"/>
                <a:ea typeface="Tahoma" pitchFamily="34" charset="0"/>
                <a:cs typeface="Calibri" pitchFamily="34" charset="0"/>
              </a:rPr>
              <a:t>SUBPROGRAMUL POMICOL</a:t>
            </a:r>
            <a:endParaRPr lang="ro-RO" b="1" dirty="0" smtClean="0">
              <a:solidFill>
                <a:srgbClr val="1F4AA1"/>
              </a:solidFill>
              <a:latin typeface="Calibri" pitchFamily="34" charset="0"/>
              <a:ea typeface="Tahoma"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0759" y="364267"/>
            <a:ext cx="1260000" cy="90703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22</a:t>
            </a:fld>
            <a:endParaRPr lang="ro-RO"/>
          </a:p>
        </p:txBody>
      </p:sp>
    </p:spTree>
    <p:extLst>
      <p:ext uri="{BB962C8B-B14F-4D97-AF65-F5344CB8AC3E}">
        <p14:creationId xmlns:p14="http://schemas.microsoft.com/office/powerpoint/2010/main" val="2743462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47" y="364268"/>
            <a:ext cx="1008000"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09785" y="692696"/>
            <a:ext cx="8890567" cy="6048672"/>
          </a:xfrm>
        </p:spPr>
        <p:txBody>
          <a:bodyPr numCol="1" anchor="t">
            <a:normAutofit fontScale="90000"/>
          </a:bodyPr>
          <a:lstStyle/>
          <a:p>
            <a:pPr lvl="0"/>
            <a:r>
              <a:rPr lang="ro-RO" sz="1600" dirty="0" smtClean="0">
                <a:solidFill>
                  <a:srgbClr val="1F4AA1"/>
                </a:solidFill>
                <a:latin typeface="Calibri" pitchFamily="34" charset="0"/>
                <a:cs typeface="Calibri" pitchFamily="34" charset="0"/>
              </a:rPr>
              <a:t>                   </a:t>
            </a:r>
            <a:r>
              <a:rPr lang="ro-RO" sz="1600" b="1" dirty="0" smtClean="0">
                <a:solidFill>
                  <a:srgbClr val="1F4AA1"/>
                </a:solidFill>
                <a:latin typeface="Calibri" pitchFamily="34" charset="0"/>
                <a:cs typeface="Calibri" pitchFamily="34" charset="0"/>
              </a:rPr>
              <a:t>     </a:t>
            </a:r>
            <a:r>
              <a:rPr lang="ro-RO" sz="1600" dirty="0" smtClean="0">
                <a:solidFill>
                  <a:srgbClr val="1F4AA1"/>
                </a:solidFill>
                <a:latin typeface="Calibri" pitchFamily="34" charset="0"/>
                <a:cs typeface="Calibri" pitchFamily="34" charset="0"/>
              </a:rPr>
              <a:t>                                     </a:t>
            </a:r>
            <a:r>
              <a:rPr lang="vi-VN" sz="1800" b="1" dirty="0" smtClean="0">
                <a:solidFill>
                  <a:srgbClr val="1D4697"/>
                </a:solidFill>
                <a:latin typeface="Calibri" pitchFamily="34" charset="0"/>
                <a:cs typeface="Calibri" pitchFamily="34" charset="0"/>
              </a:rPr>
              <a:t>M4</a:t>
            </a:r>
            <a:r>
              <a:rPr lang="vi-VN" sz="1800" b="1" dirty="0">
                <a:solidFill>
                  <a:srgbClr val="1D4697"/>
                </a:solidFill>
                <a:latin typeface="Calibri" pitchFamily="34" charset="0"/>
                <a:cs typeface="Calibri" pitchFamily="34" charset="0"/>
              </a:rPr>
              <a:t>. (Art. 17) - Investiţii în active fizice </a:t>
            </a:r>
            <a:br>
              <a:rPr lang="vi-VN" sz="1800" b="1" dirty="0">
                <a:solidFill>
                  <a:srgbClr val="1D4697"/>
                </a:solidFill>
                <a:latin typeface="Calibri" pitchFamily="34" charset="0"/>
                <a:cs typeface="Calibri" pitchFamily="34" charset="0"/>
              </a:rPr>
            </a:br>
            <a:r>
              <a:rPr lang="vi-VN" sz="1800" b="1" dirty="0">
                <a:solidFill>
                  <a:srgbClr val="1D4697"/>
                </a:solidFill>
                <a:latin typeface="Calibri" pitchFamily="34" charset="0"/>
                <a:cs typeface="Calibri" pitchFamily="34" charset="0"/>
              </a:rPr>
              <a:t>                                        </a:t>
            </a:r>
            <a:r>
              <a:rPr lang="en-US" sz="1800" b="1" dirty="0">
                <a:solidFill>
                  <a:srgbClr val="1D4697"/>
                </a:solidFill>
                <a:latin typeface="Calibri" pitchFamily="34" charset="0"/>
                <a:cs typeface="Calibri" pitchFamily="34" charset="0"/>
              </a:rPr>
              <a:t>  </a:t>
            </a:r>
            <a:r>
              <a:rPr lang="ro-RO" sz="1800" b="1" dirty="0" smtClean="0">
                <a:solidFill>
                  <a:srgbClr val="1D4697"/>
                </a:solidFill>
                <a:latin typeface="Calibri" pitchFamily="34" charset="0"/>
                <a:cs typeface="Calibri" pitchFamily="34" charset="0"/>
              </a:rPr>
              <a:t>       </a:t>
            </a:r>
            <a:r>
              <a:rPr lang="vi-VN" sz="1800" b="1" dirty="0" smtClean="0">
                <a:solidFill>
                  <a:srgbClr val="1D4697"/>
                </a:solidFill>
                <a:latin typeface="Calibri" pitchFamily="34" charset="0"/>
                <a:cs typeface="Calibri" pitchFamily="34" charset="0"/>
              </a:rPr>
              <a:t>Sub-măsura 4.2</a:t>
            </a:r>
            <a:r>
              <a:rPr lang="ro-RO" sz="1800" b="1" dirty="0" smtClean="0">
                <a:solidFill>
                  <a:srgbClr val="1D4697"/>
                </a:solidFill>
                <a:latin typeface="Calibri" pitchFamily="34" charset="0"/>
                <a:cs typeface="Calibri" pitchFamily="34" charset="0"/>
              </a:rPr>
              <a:t> </a:t>
            </a:r>
            <a:r>
              <a:rPr lang="vi-VN" sz="1800" b="1" dirty="0" smtClean="0">
                <a:solidFill>
                  <a:srgbClr val="1D4697"/>
                </a:solidFill>
                <a:latin typeface="Calibri" pitchFamily="34" charset="0"/>
                <a:cs typeface="Calibri" pitchFamily="34" charset="0"/>
              </a:rPr>
              <a:t>a </a:t>
            </a:r>
            <a:r>
              <a:rPr lang="vi-VN" sz="1800" b="1" dirty="0">
                <a:solidFill>
                  <a:srgbClr val="1D4697"/>
                </a:solidFill>
                <a:latin typeface="Calibri" pitchFamily="34" charset="0"/>
                <a:cs typeface="Calibri" pitchFamily="34" charset="0"/>
              </a:rPr>
              <a:t>Investiţii în procesarea/marketingul produselor din sectorul </a:t>
            </a:r>
            <a:r>
              <a:rPr lang="vi-VN" sz="1800" b="1" dirty="0" smtClean="0">
                <a:solidFill>
                  <a:srgbClr val="1D4697"/>
                </a:solidFill>
                <a:latin typeface="Calibri" pitchFamily="34" charset="0"/>
                <a:cs typeface="Calibri" pitchFamily="34" charset="0"/>
              </a:rPr>
              <a:t>pomicol</a:t>
            </a:r>
            <a:r>
              <a:rPr lang="ro-RO" sz="1800" b="1" dirty="0" smtClean="0">
                <a:solidFill>
                  <a:srgbClr val="1D4697"/>
                </a:solidFill>
                <a:latin typeface="Calibri" pitchFamily="34" charset="0"/>
                <a:cs typeface="Calibri" pitchFamily="34" charset="0"/>
              </a:rPr>
              <a:t/>
            </a:r>
            <a:br>
              <a:rPr lang="ro-RO" sz="1800" b="1" dirty="0" smtClean="0">
                <a:solidFill>
                  <a:srgbClr val="1D4697"/>
                </a:solidFill>
                <a:latin typeface="Calibri" pitchFamily="34" charset="0"/>
                <a:cs typeface="Calibri" pitchFamily="34" charset="0"/>
              </a:rPr>
            </a:br>
            <a:r>
              <a:rPr lang="ro-RO" sz="1800" b="1" dirty="0">
                <a:solidFill>
                  <a:srgbClr val="1D4697"/>
                </a:solidFill>
                <a:latin typeface="Calibri" pitchFamily="34" charset="0"/>
                <a:cs typeface="Calibri" pitchFamily="34" charset="0"/>
              </a:rPr>
              <a:t>	 </a:t>
            </a:r>
            <a:r>
              <a:rPr lang="ro-RO" sz="1800" b="1" dirty="0" smtClean="0">
                <a:solidFill>
                  <a:srgbClr val="1D4697"/>
                </a:solidFill>
                <a:latin typeface="Calibri" pitchFamily="34" charset="0"/>
                <a:cs typeface="Calibri" pitchFamily="34" charset="0"/>
              </a:rPr>
              <a:t>                    - </a:t>
            </a:r>
            <a:r>
              <a:rPr lang="ro-RO" sz="1800" b="1" dirty="0" err="1" smtClean="0">
                <a:solidFill>
                  <a:srgbClr val="1D4697"/>
                </a:solidFill>
                <a:latin typeface="Calibri" pitchFamily="34" charset="0"/>
                <a:cs typeface="Calibri" pitchFamily="34" charset="0"/>
              </a:rPr>
              <a:t>continuare-</a:t>
            </a:r>
            <a:r>
              <a:rPr lang="ro-RO" sz="1600" b="1" dirty="0">
                <a:solidFill>
                  <a:srgbClr val="82C836"/>
                </a:solidFill>
                <a:latin typeface="Calibri" pitchFamily="34" charset="0"/>
                <a:cs typeface="Calibri" pitchFamily="34" charset="0"/>
              </a:rPr>
              <a:t>	</a:t>
            </a:r>
            <a:r>
              <a:rPr lang="ro-RO" sz="700" b="1" dirty="0" smtClean="0">
                <a:solidFill>
                  <a:srgbClr val="82C836"/>
                </a:solidFill>
                <a:latin typeface="Calibri" pitchFamily="34" charset="0"/>
                <a:cs typeface="Calibri" pitchFamily="34" charset="0"/>
              </a:rPr>
              <a:t>	</a:t>
            </a:r>
            <a:r>
              <a:rPr lang="vi-VN" sz="100" b="1" dirty="0">
                <a:solidFill>
                  <a:srgbClr val="1D4697"/>
                </a:solidFill>
                <a:latin typeface="Calibri" pitchFamily="34" charset="0"/>
                <a:cs typeface="Calibri" pitchFamily="34" charset="0"/>
              </a:rPr>
              <a:t/>
            </a:r>
            <a:br>
              <a:rPr lang="vi-VN" sz="100" b="1" dirty="0">
                <a:solidFill>
                  <a:srgbClr val="1D4697"/>
                </a:solidFill>
                <a:latin typeface="Calibri" pitchFamily="34" charset="0"/>
                <a:cs typeface="Calibri" pitchFamily="34" charset="0"/>
              </a:rPr>
            </a:br>
            <a:r>
              <a:rPr lang="ro-RO" sz="100" b="1" dirty="0">
                <a:solidFill>
                  <a:srgbClr val="1D4697"/>
                </a:solidFill>
                <a:latin typeface="Calibri" pitchFamily="34" charset="0"/>
                <a:cs typeface="Calibri" pitchFamily="34" charset="0"/>
              </a:rPr>
              <a:t> </a:t>
            </a:r>
            <a:r>
              <a:rPr lang="ro-RO" sz="100" b="1" dirty="0" smtClean="0">
                <a:solidFill>
                  <a:srgbClr val="1D4697"/>
                </a:solidFill>
                <a:latin typeface="Calibri" pitchFamily="34" charset="0"/>
                <a:cs typeface="Calibri" pitchFamily="34" charset="0"/>
              </a:rPr>
              <a:t>      </a:t>
            </a:r>
            <a:r>
              <a:rPr lang="ro-RO" sz="1500" b="1" dirty="0" smtClean="0">
                <a:solidFill>
                  <a:srgbClr val="1D4697"/>
                </a:solidFill>
                <a:latin typeface="Calibri" pitchFamily="34" charset="0"/>
                <a:cs typeface="Calibri" pitchFamily="34" charset="0"/>
              </a:rPr>
              <a:t/>
            </a:r>
            <a:br>
              <a:rPr lang="ro-RO" sz="1500" b="1" dirty="0" smtClean="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a:solidFill>
                  <a:srgbClr val="1D4697"/>
                </a:solidFill>
                <a:latin typeface="Calibri" pitchFamily="34" charset="0"/>
                <a:cs typeface="Calibri" pitchFamily="34" charset="0"/>
              </a:rPr>
              <a:t/>
            </a:r>
            <a:br>
              <a:rPr lang="ro-RO" sz="100" b="1" dirty="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a:solidFill>
                  <a:srgbClr val="1D4697"/>
                </a:solidFill>
                <a:latin typeface="Calibri" pitchFamily="34" charset="0"/>
                <a:cs typeface="Calibri" pitchFamily="34" charset="0"/>
              </a:rPr>
              <a:t/>
            </a:r>
            <a:br>
              <a:rPr lang="ro-RO" sz="100" b="1" dirty="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a:solidFill>
                  <a:srgbClr val="1D4697"/>
                </a:solidFill>
                <a:latin typeface="Calibri" pitchFamily="34" charset="0"/>
                <a:cs typeface="Calibri" pitchFamily="34" charset="0"/>
              </a:rPr>
              <a:t/>
            </a:r>
            <a:br>
              <a:rPr lang="ro-RO" sz="100" b="1" dirty="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a:solidFill>
                  <a:srgbClr val="1D4697"/>
                </a:solidFill>
                <a:latin typeface="Calibri" pitchFamily="34" charset="0"/>
                <a:cs typeface="Calibri" pitchFamily="34" charset="0"/>
              </a:rPr>
              <a:t/>
            </a:r>
            <a:br>
              <a:rPr lang="ro-RO" sz="100" b="1" dirty="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a:solidFill>
                  <a:srgbClr val="1D4697"/>
                </a:solidFill>
                <a:latin typeface="Calibri" pitchFamily="34" charset="0"/>
                <a:cs typeface="Calibri" pitchFamily="34" charset="0"/>
              </a:rPr>
              <a:t/>
            </a:r>
            <a:br>
              <a:rPr lang="ro-RO" sz="100" b="1" dirty="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a:solidFill>
                  <a:srgbClr val="1D4697"/>
                </a:solidFill>
                <a:latin typeface="Calibri" pitchFamily="34" charset="0"/>
                <a:cs typeface="Calibri" pitchFamily="34" charset="0"/>
              </a:rPr>
              <a:t/>
            </a:r>
            <a:br>
              <a:rPr lang="ro-RO" sz="100" b="1" dirty="0">
                <a:solidFill>
                  <a:srgbClr val="1D4697"/>
                </a:solidFill>
                <a:latin typeface="Calibri" pitchFamily="34" charset="0"/>
                <a:cs typeface="Calibri" pitchFamily="34" charset="0"/>
              </a:rPr>
            </a:br>
            <a:r>
              <a:rPr lang="ro-RO" sz="2000" dirty="0" smtClean="0">
                <a:solidFill>
                  <a:srgbClr val="1D4697"/>
                </a:solidFill>
                <a:latin typeface="Calibri" pitchFamily="34" charset="0"/>
                <a:cs typeface="Calibri" pitchFamily="34" charset="0"/>
              </a:rPr>
              <a:t>Sume </a:t>
            </a:r>
            <a:r>
              <a:rPr lang="ro-RO" sz="2000" dirty="0">
                <a:solidFill>
                  <a:srgbClr val="1D4697"/>
                </a:solidFill>
                <a:latin typeface="Calibri" pitchFamily="34" charset="0"/>
                <a:cs typeface="Calibri" pitchFamily="34" charset="0"/>
              </a:rPr>
              <a:t>și rate de sprijin aplicabile</a:t>
            </a:r>
            <a:r>
              <a:rPr lang="ro-RO" sz="1500" b="1" dirty="0" smtClean="0">
                <a:solidFill>
                  <a:srgbClr val="1D4697"/>
                </a:solidFill>
                <a:latin typeface="Calibri" pitchFamily="34" charset="0"/>
                <a:cs typeface="Calibri" pitchFamily="34" charset="0"/>
              </a:rPr>
              <a:t/>
            </a:r>
            <a:br>
              <a:rPr lang="ro-RO" sz="1500" b="1" dirty="0" smtClean="0">
                <a:solidFill>
                  <a:srgbClr val="1D4697"/>
                </a:solidFill>
                <a:latin typeface="Calibri" pitchFamily="34" charset="0"/>
                <a:cs typeface="Calibri" pitchFamily="34" charset="0"/>
              </a:rPr>
            </a:br>
            <a:r>
              <a:rPr lang="ro-RO" sz="100" b="1" dirty="0">
                <a:solidFill>
                  <a:srgbClr val="1D4697"/>
                </a:solidFill>
                <a:latin typeface="Calibri" pitchFamily="34" charset="0"/>
                <a:cs typeface="Calibri" pitchFamily="34" charset="0"/>
              </a:rPr>
              <a:t/>
            </a:r>
            <a:br>
              <a:rPr lang="ro-RO" sz="100" b="1" dirty="0">
                <a:solidFill>
                  <a:srgbClr val="1D4697"/>
                </a:solidFill>
                <a:latin typeface="Calibri" pitchFamily="34" charset="0"/>
                <a:cs typeface="Calibri" pitchFamily="34" charset="0"/>
              </a:rPr>
            </a:br>
            <a:r>
              <a:rPr lang="vi-VN" sz="1500" b="1" dirty="0">
                <a:solidFill>
                  <a:srgbClr val="1D4697"/>
                </a:solidFill>
                <a:latin typeface="Calibri" pitchFamily="34" charset="0"/>
                <a:cs typeface="Calibri" pitchFamily="34" charset="0"/>
              </a:rPr>
              <a:t> </a:t>
            </a:r>
            <a:r>
              <a:rPr lang="vi-VN" sz="1800" b="1" dirty="0">
                <a:solidFill>
                  <a:schemeClr val="tx1"/>
                </a:solidFill>
                <a:latin typeface="Calibri" pitchFamily="34" charset="0"/>
                <a:cs typeface="Calibri" pitchFamily="34" charset="0"/>
              </a:rPr>
              <a:t>Întreprinderi micro și mici </a:t>
            </a:r>
            <a:r>
              <a:rPr lang="vi-VN" sz="1500" b="1" dirty="0">
                <a:solidFill>
                  <a:srgbClr val="1D4697"/>
                </a:solidFill>
                <a:latin typeface="Calibri" pitchFamily="34" charset="0"/>
                <a:cs typeface="Calibri" pitchFamily="34" charset="0"/>
              </a:rPr>
              <a:t/>
            </a:r>
            <a:br>
              <a:rPr lang="vi-VN" sz="1500" b="1" dirty="0">
                <a:solidFill>
                  <a:srgbClr val="1D4697"/>
                </a:solidFill>
                <a:latin typeface="Calibri" pitchFamily="34" charset="0"/>
                <a:cs typeface="Calibri" pitchFamily="34" charset="0"/>
              </a:rPr>
            </a:br>
            <a:r>
              <a:rPr lang="vi-VN" sz="1500" b="1" dirty="0">
                <a:solidFill>
                  <a:srgbClr val="1D4697"/>
                </a:solidFill>
                <a:latin typeface="Calibri" pitchFamily="34" charset="0"/>
                <a:cs typeface="Calibri" pitchFamily="34" charset="0"/>
              </a:rPr>
              <a:t>- </a:t>
            </a:r>
            <a:r>
              <a:rPr lang="vi-VN" sz="1800" dirty="0">
                <a:solidFill>
                  <a:schemeClr val="tx1"/>
                </a:solidFill>
                <a:latin typeface="Calibri" pitchFamily="34" charset="0"/>
                <a:cs typeface="Calibri" pitchFamily="34" charset="0"/>
              </a:rPr>
              <a:t>intensitatea sprijinului este de 50% din totalul cheltuielilor eligibile, fără a depăși:</a:t>
            </a:r>
            <a:br>
              <a:rPr lang="vi-VN" sz="18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t>
            </a:r>
            <a:r>
              <a:rPr lang="vi-VN" sz="1800" b="1" dirty="0" smtClean="0">
                <a:solidFill>
                  <a:schemeClr val="tx1"/>
                </a:solidFill>
                <a:latin typeface="Calibri" pitchFamily="34" charset="0"/>
                <a:cs typeface="Calibri" pitchFamily="34" charset="0"/>
              </a:rPr>
              <a:t>600</a:t>
            </a:r>
            <a:r>
              <a:rPr lang="ro-RO" sz="1800" b="1" dirty="0" smtClean="0">
                <a:solidFill>
                  <a:schemeClr val="tx1"/>
                </a:solidFill>
                <a:latin typeface="Calibri" pitchFamily="34" charset="0"/>
                <a:cs typeface="Calibri" pitchFamily="34" charset="0"/>
              </a:rPr>
              <a:t>.</a:t>
            </a:r>
            <a:r>
              <a:rPr lang="vi-VN" sz="1800" b="1" dirty="0" smtClean="0">
                <a:solidFill>
                  <a:schemeClr val="tx1"/>
                </a:solidFill>
                <a:latin typeface="Calibri" pitchFamily="34" charset="0"/>
                <a:cs typeface="Calibri" pitchFamily="34" charset="0"/>
              </a:rPr>
              <a:t>000 </a:t>
            </a:r>
            <a:r>
              <a:rPr lang="vi-VN" sz="1800" b="1" dirty="0">
                <a:solidFill>
                  <a:schemeClr val="tx1"/>
                </a:solidFill>
                <a:latin typeface="Calibri" pitchFamily="34" charset="0"/>
                <a:cs typeface="Calibri" pitchFamily="34" charset="0"/>
              </a:rPr>
              <a:t>euro </a:t>
            </a:r>
            <a:r>
              <a:rPr lang="vi-VN" sz="1800" dirty="0">
                <a:solidFill>
                  <a:schemeClr val="tx1"/>
                </a:solidFill>
                <a:latin typeface="Calibri" pitchFamily="34" charset="0"/>
                <a:cs typeface="Calibri" pitchFamily="34" charset="0"/>
              </a:rPr>
              <a:t>pentru proiectele care nu presupun investiţii care acoperă tot lanţul alimentar;</a:t>
            </a:r>
            <a:br>
              <a:rPr lang="vi-VN" sz="18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t>
            </a:r>
            <a:r>
              <a:rPr lang="vi-VN" sz="1800" b="1" dirty="0">
                <a:solidFill>
                  <a:schemeClr val="tx1"/>
                </a:solidFill>
                <a:latin typeface="Calibri" pitchFamily="34" charset="0"/>
                <a:cs typeface="Calibri" pitchFamily="34" charset="0"/>
              </a:rPr>
              <a:t>900</a:t>
            </a:r>
            <a:r>
              <a:rPr lang="ro-RO" sz="1800" b="1" dirty="0">
                <a:solidFill>
                  <a:schemeClr val="tx1"/>
                </a:solidFill>
                <a:latin typeface="Calibri" pitchFamily="34" charset="0"/>
                <a:cs typeface="Calibri" pitchFamily="34" charset="0"/>
              </a:rPr>
              <a:t>.</a:t>
            </a:r>
            <a:r>
              <a:rPr lang="vi-VN" sz="1800" b="1" dirty="0">
                <a:solidFill>
                  <a:schemeClr val="tx1"/>
                </a:solidFill>
                <a:latin typeface="Calibri" pitchFamily="34" charset="0"/>
                <a:cs typeface="Calibri" pitchFamily="34" charset="0"/>
              </a:rPr>
              <a:t>000 euro </a:t>
            </a:r>
            <a:r>
              <a:rPr lang="vi-VN" sz="1800" dirty="0">
                <a:solidFill>
                  <a:schemeClr val="tx1"/>
                </a:solidFill>
                <a:latin typeface="Calibri" pitchFamily="34" charset="0"/>
                <a:cs typeface="Calibri" pitchFamily="34" charset="0"/>
              </a:rPr>
              <a:t>pentru investiţiile care acoperă tot lanţul alimentar (colectare, sortare, depozitare, ambalare, procesare);</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Intensitatea sprijinului nerambursabil se va putea majora, cu 20 de puncte procentuale, în următorul caz:</a:t>
            </a:r>
            <a:br>
              <a:rPr lang="vi-VN" sz="18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o</a:t>
            </a:r>
            <a:r>
              <a:rPr lang="vi-VN" sz="1800" dirty="0" smtClean="0">
                <a:solidFill>
                  <a:schemeClr val="tx1"/>
                </a:solidFill>
                <a:latin typeface="Calibri" pitchFamily="34" charset="0"/>
                <a:cs typeface="Calibri" pitchFamily="34" charset="0"/>
              </a:rPr>
              <a:t>peraţiuni </a:t>
            </a:r>
            <a:r>
              <a:rPr lang="vi-VN" sz="1800" dirty="0">
                <a:solidFill>
                  <a:schemeClr val="tx1"/>
                </a:solidFill>
                <a:latin typeface="Calibri" pitchFamily="34" charset="0"/>
                <a:cs typeface="Calibri" pitchFamily="34" charset="0"/>
              </a:rPr>
              <a:t>sprijinite sprijinite prin sub-măsura 16.1 în cadrul PEI.</a:t>
            </a:r>
            <a:br>
              <a:rPr lang="vi-VN" sz="1800" dirty="0">
                <a:solidFill>
                  <a:schemeClr val="tx1"/>
                </a:solidFill>
                <a:latin typeface="Calibri" pitchFamily="34" charset="0"/>
                <a:cs typeface="Calibri" pitchFamily="34" charset="0"/>
              </a:rPr>
            </a:br>
            <a:r>
              <a:rPr lang="ro-RO" sz="800" b="1" dirty="0" smtClean="0">
                <a:solidFill>
                  <a:schemeClr val="tx1"/>
                </a:solidFill>
                <a:latin typeface="Calibri" pitchFamily="34" charset="0"/>
                <a:cs typeface="Calibri" pitchFamily="34" charset="0"/>
              </a:rPr>
              <a:t/>
            </a:r>
            <a:br>
              <a:rPr lang="ro-RO" sz="800" b="1" dirty="0" smtClean="0">
                <a:solidFill>
                  <a:schemeClr val="tx1"/>
                </a:solidFill>
                <a:latin typeface="Calibri" pitchFamily="34" charset="0"/>
                <a:cs typeface="Calibri" pitchFamily="34" charset="0"/>
              </a:rPr>
            </a:br>
            <a:r>
              <a:rPr lang="vi-VN" sz="1800" b="1" dirty="0" smtClean="0">
                <a:solidFill>
                  <a:schemeClr val="tx1"/>
                </a:solidFill>
                <a:latin typeface="Calibri" pitchFamily="34" charset="0"/>
                <a:cs typeface="Calibri" pitchFamily="34" charset="0"/>
              </a:rPr>
              <a:t>Întreprinderi </a:t>
            </a:r>
            <a:r>
              <a:rPr lang="vi-VN" sz="1800" b="1" dirty="0">
                <a:solidFill>
                  <a:schemeClr val="tx1"/>
                </a:solidFill>
                <a:latin typeface="Calibri" pitchFamily="34" charset="0"/>
                <a:cs typeface="Calibri" pitchFamily="34" charset="0"/>
              </a:rPr>
              <a:t>mijlocii </a:t>
            </a:r>
            <a:br>
              <a:rPr lang="vi-VN" sz="1800" b="1"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intensitatea </a:t>
            </a:r>
            <a:r>
              <a:rPr lang="vi-VN" sz="1800" dirty="0">
                <a:solidFill>
                  <a:schemeClr val="tx1"/>
                </a:solidFill>
                <a:latin typeface="Calibri" pitchFamily="34" charset="0"/>
                <a:cs typeface="Calibri" pitchFamily="34" charset="0"/>
              </a:rPr>
              <a:t>sprijinului este de 50% din totalul cheltuielilor eligibile, fără a depăși:</a:t>
            </a:r>
            <a:br>
              <a:rPr lang="vi-VN" sz="18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t>
            </a:r>
            <a:r>
              <a:rPr lang="vi-VN" sz="1800" b="1" dirty="0">
                <a:solidFill>
                  <a:schemeClr val="tx1"/>
                </a:solidFill>
                <a:latin typeface="Calibri" pitchFamily="34" charset="0"/>
                <a:cs typeface="Calibri" pitchFamily="34" charset="0"/>
              </a:rPr>
              <a:t>800</a:t>
            </a:r>
            <a:r>
              <a:rPr lang="ro-RO" sz="1800" b="1" dirty="0">
                <a:solidFill>
                  <a:schemeClr val="tx1"/>
                </a:solidFill>
                <a:latin typeface="Calibri" pitchFamily="34" charset="0"/>
                <a:cs typeface="Calibri" pitchFamily="34" charset="0"/>
              </a:rPr>
              <a:t>.</a:t>
            </a:r>
            <a:r>
              <a:rPr lang="vi-VN" sz="1800" b="1" dirty="0">
                <a:solidFill>
                  <a:schemeClr val="tx1"/>
                </a:solidFill>
                <a:latin typeface="Calibri" pitchFamily="34" charset="0"/>
                <a:cs typeface="Calibri" pitchFamily="34" charset="0"/>
              </a:rPr>
              <a:t>000 euro </a:t>
            </a:r>
            <a:r>
              <a:rPr lang="vi-VN" sz="1800" dirty="0">
                <a:solidFill>
                  <a:schemeClr val="tx1"/>
                </a:solidFill>
                <a:latin typeface="Calibri" pitchFamily="34" charset="0"/>
                <a:cs typeface="Calibri" pitchFamily="34" charset="0"/>
              </a:rPr>
              <a:t>pentru proiectele care nu presupun investiţii care acoperă tot lanţul alimentar;</a:t>
            </a:r>
            <a:br>
              <a:rPr lang="vi-VN" sz="18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t>
            </a:r>
            <a:r>
              <a:rPr lang="vi-VN" sz="1800" b="1" dirty="0">
                <a:solidFill>
                  <a:schemeClr val="tx1"/>
                </a:solidFill>
                <a:latin typeface="Calibri" pitchFamily="34" charset="0"/>
                <a:cs typeface="Calibri" pitchFamily="34" charset="0"/>
              </a:rPr>
              <a:t>1</a:t>
            </a:r>
            <a:r>
              <a:rPr lang="ro-RO" sz="1800" b="1" dirty="0">
                <a:solidFill>
                  <a:schemeClr val="tx1"/>
                </a:solidFill>
                <a:latin typeface="Calibri" pitchFamily="34" charset="0"/>
                <a:cs typeface="Calibri" pitchFamily="34" charset="0"/>
              </a:rPr>
              <a:t>.</a:t>
            </a:r>
            <a:r>
              <a:rPr lang="vi-VN" sz="1800" b="1" dirty="0">
                <a:solidFill>
                  <a:schemeClr val="tx1"/>
                </a:solidFill>
                <a:latin typeface="Calibri" pitchFamily="34" charset="0"/>
                <a:cs typeface="Calibri" pitchFamily="34" charset="0"/>
              </a:rPr>
              <a:t>100</a:t>
            </a:r>
            <a:r>
              <a:rPr lang="ro-RO" sz="1800" b="1" dirty="0">
                <a:solidFill>
                  <a:schemeClr val="tx1"/>
                </a:solidFill>
                <a:latin typeface="Calibri" pitchFamily="34" charset="0"/>
                <a:cs typeface="Calibri" pitchFamily="34" charset="0"/>
              </a:rPr>
              <a:t>.</a:t>
            </a:r>
            <a:r>
              <a:rPr lang="vi-VN" sz="1800" b="1" dirty="0">
                <a:solidFill>
                  <a:schemeClr val="tx1"/>
                </a:solidFill>
                <a:latin typeface="Calibri" pitchFamily="34" charset="0"/>
                <a:cs typeface="Calibri" pitchFamily="34" charset="0"/>
              </a:rPr>
              <a:t>000 euro </a:t>
            </a:r>
            <a:r>
              <a:rPr lang="vi-VN" sz="1800" dirty="0">
                <a:solidFill>
                  <a:schemeClr val="tx1"/>
                </a:solidFill>
                <a:latin typeface="Calibri" pitchFamily="34" charset="0"/>
                <a:cs typeface="Calibri" pitchFamily="34" charset="0"/>
              </a:rPr>
              <a:t>pentru investiţiile care acoperă tot lanţul alimentar (colectare, sortare, depozitare, ambalare, procesare);</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Intensitatea sprijinului nerambursabil se va putea majora, cu 20 de puncte procentuale, în următorul caz:</a:t>
            </a:r>
            <a:br>
              <a:rPr lang="vi-VN" sz="18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 o</a:t>
            </a:r>
            <a:r>
              <a:rPr lang="vi-VN" sz="1800" dirty="0" smtClean="0">
                <a:solidFill>
                  <a:schemeClr val="tx1"/>
                </a:solidFill>
                <a:latin typeface="Calibri" pitchFamily="34" charset="0"/>
                <a:cs typeface="Calibri" pitchFamily="34" charset="0"/>
              </a:rPr>
              <a:t>peraţiuni </a:t>
            </a:r>
            <a:r>
              <a:rPr lang="vi-VN" sz="1800" dirty="0">
                <a:solidFill>
                  <a:schemeClr val="tx1"/>
                </a:solidFill>
                <a:latin typeface="Calibri" pitchFamily="34" charset="0"/>
                <a:cs typeface="Calibri" pitchFamily="34" charset="0"/>
              </a:rPr>
              <a:t>sprijinite sprijinite prin sub-măsura 16.1 în cadrul PEI</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100" dirty="0">
                <a:solidFill>
                  <a:schemeClr val="tx1"/>
                </a:solidFill>
                <a:latin typeface="Calibri" pitchFamily="34" charset="0"/>
                <a:cs typeface="Calibri" pitchFamily="34" charset="0"/>
              </a:rPr>
              <a:t/>
            </a:r>
            <a:br>
              <a:rPr lang="vi-VN" sz="1100" dirty="0">
                <a:solidFill>
                  <a:schemeClr val="tx1"/>
                </a:solidFill>
                <a:latin typeface="Calibri" pitchFamily="34" charset="0"/>
                <a:cs typeface="Calibri" pitchFamily="34" charset="0"/>
              </a:rPr>
            </a:br>
            <a:r>
              <a:rPr lang="vi-VN" sz="1800" b="1" dirty="0">
                <a:solidFill>
                  <a:schemeClr val="tx1"/>
                </a:solidFill>
                <a:latin typeface="Calibri" pitchFamily="34" charset="0"/>
                <a:cs typeface="Calibri" pitchFamily="34" charset="0"/>
              </a:rPr>
              <a:t>Întreprinderi mari</a:t>
            </a: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intensitatea sprijinului este de 40% din totalul cheltuielilor eligibile, fără a depăși:</a:t>
            </a:r>
            <a:br>
              <a:rPr lang="vi-VN" sz="18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a:t>
            </a:r>
            <a:r>
              <a:rPr lang="vi-VN" sz="1800" b="1" dirty="0">
                <a:solidFill>
                  <a:schemeClr val="tx1"/>
                </a:solidFill>
                <a:latin typeface="Calibri" pitchFamily="34" charset="0"/>
                <a:cs typeface="Calibri" pitchFamily="34" charset="0"/>
              </a:rPr>
              <a:t>1</a:t>
            </a:r>
            <a:r>
              <a:rPr lang="ro-RO" sz="1800" b="1" dirty="0">
                <a:solidFill>
                  <a:schemeClr val="tx1"/>
                </a:solidFill>
                <a:latin typeface="Calibri" pitchFamily="34" charset="0"/>
                <a:cs typeface="Calibri" pitchFamily="34" charset="0"/>
              </a:rPr>
              <a:t>.</a:t>
            </a:r>
            <a:r>
              <a:rPr lang="vi-VN" sz="1800" b="1" dirty="0">
                <a:solidFill>
                  <a:schemeClr val="tx1"/>
                </a:solidFill>
                <a:latin typeface="Calibri" pitchFamily="34" charset="0"/>
                <a:cs typeface="Calibri" pitchFamily="34" charset="0"/>
              </a:rPr>
              <a:t>000</a:t>
            </a:r>
            <a:r>
              <a:rPr lang="ro-RO" sz="1800" b="1" dirty="0">
                <a:solidFill>
                  <a:schemeClr val="tx1"/>
                </a:solidFill>
                <a:latin typeface="Calibri" pitchFamily="34" charset="0"/>
                <a:cs typeface="Calibri" pitchFamily="34" charset="0"/>
              </a:rPr>
              <a:t>.</a:t>
            </a:r>
            <a:r>
              <a:rPr lang="vi-VN" sz="1800" b="1" dirty="0">
                <a:solidFill>
                  <a:schemeClr val="tx1"/>
                </a:solidFill>
                <a:latin typeface="Calibri" pitchFamily="34" charset="0"/>
                <a:cs typeface="Calibri" pitchFamily="34" charset="0"/>
              </a:rPr>
              <a:t>000 euro </a:t>
            </a:r>
            <a:r>
              <a:rPr lang="vi-VN" sz="1800" dirty="0">
                <a:solidFill>
                  <a:schemeClr val="tx1"/>
                </a:solidFill>
                <a:latin typeface="Calibri" pitchFamily="34" charset="0"/>
                <a:cs typeface="Calibri" pitchFamily="34" charset="0"/>
              </a:rPr>
              <a:t>pentru proiectele care nu presupun investiţii care acoperă tot lanţul alimentar;</a:t>
            </a:r>
            <a:br>
              <a:rPr lang="vi-VN" sz="18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t>
            </a:r>
            <a:r>
              <a:rPr lang="vi-VN" sz="1800" b="1" dirty="0">
                <a:solidFill>
                  <a:schemeClr val="tx1"/>
                </a:solidFill>
                <a:latin typeface="Calibri" pitchFamily="34" charset="0"/>
                <a:cs typeface="Calibri" pitchFamily="34" charset="0"/>
              </a:rPr>
              <a:t>1</a:t>
            </a:r>
            <a:r>
              <a:rPr lang="ro-RO" sz="1800" b="1" dirty="0">
                <a:solidFill>
                  <a:schemeClr val="tx1"/>
                </a:solidFill>
                <a:latin typeface="Calibri" pitchFamily="34" charset="0"/>
                <a:cs typeface="Calibri" pitchFamily="34" charset="0"/>
              </a:rPr>
              <a:t>.</a:t>
            </a:r>
            <a:r>
              <a:rPr lang="vi-VN" sz="1800" b="1" dirty="0">
                <a:solidFill>
                  <a:schemeClr val="tx1"/>
                </a:solidFill>
                <a:latin typeface="Calibri" pitchFamily="34" charset="0"/>
                <a:cs typeface="Calibri" pitchFamily="34" charset="0"/>
              </a:rPr>
              <a:t>500</a:t>
            </a:r>
            <a:r>
              <a:rPr lang="ro-RO" sz="1800" b="1" dirty="0">
                <a:solidFill>
                  <a:schemeClr val="tx1"/>
                </a:solidFill>
                <a:latin typeface="Calibri" pitchFamily="34" charset="0"/>
                <a:cs typeface="Calibri" pitchFamily="34" charset="0"/>
              </a:rPr>
              <a:t>.</a:t>
            </a:r>
            <a:r>
              <a:rPr lang="vi-VN" sz="1800" b="1" dirty="0">
                <a:solidFill>
                  <a:schemeClr val="tx1"/>
                </a:solidFill>
                <a:latin typeface="Calibri" pitchFamily="34" charset="0"/>
                <a:cs typeface="Calibri" pitchFamily="34" charset="0"/>
              </a:rPr>
              <a:t>000 euro </a:t>
            </a:r>
            <a:r>
              <a:rPr lang="vi-VN" sz="1800" dirty="0">
                <a:solidFill>
                  <a:schemeClr val="tx1"/>
                </a:solidFill>
                <a:latin typeface="Calibri" pitchFamily="34" charset="0"/>
                <a:cs typeface="Calibri" pitchFamily="34" charset="0"/>
              </a:rPr>
              <a:t>pentru investiţiile care acoperă tot lanţul alimentar (colectare, sortare, depozitare, ambalare, procesare);</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Intensitatea sprijinului nerambursabil se va putea majora, cu 20 de puncte procentuale, în următorul caz:</a:t>
            </a:r>
            <a:br>
              <a:rPr lang="vi-VN"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t>
            </a:r>
            <a:r>
              <a:rPr lang="ro-RO" sz="1800" dirty="0" smtClean="0">
                <a:solidFill>
                  <a:schemeClr val="tx1"/>
                </a:solidFill>
                <a:latin typeface="Calibri" pitchFamily="34" charset="0"/>
                <a:cs typeface="Calibri" pitchFamily="34" charset="0"/>
              </a:rPr>
              <a:t>- o</a:t>
            </a:r>
            <a:r>
              <a:rPr lang="vi-VN" sz="1800" dirty="0" smtClean="0">
                <a:solidFill>
                  <a:schemeClr val="tx1"/>
                </a:solidFill>
                <a:latin typeface="Calibri" pitchFamily="34" charset="0"/>
                <a:cs typeface="Calibri" pitchFamily="34" charset="0"/>
              </a:rPr>
              <a:t>peraţiuni </a:t>
            </a:r>
            <a:r>
              <a:rPr lang="vi-VN" sz="1800" dirty="0">
                <a:solidFill>
                  <a:schemeClr val="tx1"/>
                </a:solidFill>
                <a:latin typeface="Calibri" pitchFamily="34" charset="0"/>
                <a:cs typeface="Calibri" pitchFamily="34" charset="0"/>
              </a:rPr>
              <a:t>sprijinite sprijinite prin sub-măsura 16.1 în cadrul PEI.</a:t>
            </a:r>
            <a:br>
              <a:rPr lang="vi-VN"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it-IT" sz="1800" dirty="0">
                <a:solidFill>
                  <a:schemeClr val="tx1"/>
                </a:solidFill>
                <a:latin typeface="Calibri" pitchFamily="34" charset="0"/>
                <a:cs typeface="Calibri" pitchFamily="34" charset="0"/>
              </a:rPr>
              <a:t/>
            </a:r>
            <a:br>
              <a:rPr lang="it-IT"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86713" y="267263"/>
            <a:ext cx="8229600" cy="618493"/>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en-US" sz="100" b="1" dirty="0">
              <a:solidFill>
                <a:srgbClr val="461A02"/>
              </a:solidFill>
              <a:latin typeface="Calibri" pitchFamily="34" charset="0"/>
              <a:ea typeface="Tahoma" pitchFamily="34" charset="0"/>
              <a:cs typeface="Calibri" pitchFamily="34" charset="0"/>
            </a:endParaRPr>
          </a:p>
          <a:p>
            <a:pPr algn="ctr"/>
            <a:r>
              <a:rPr lang="en-US" b="1" dirty="0" smtClean="0">
                <a:solidFill>
                  <a:srgbClr val="1F4AA1"/>
                </a:solidFill>
                <a:latin typeface="Calibri" pitchFamily="34" charset="0"/>
                <a:ea typeface="Tahoma" pitchFamily="34" charset="0"/>
                <a:cs typeface="Calibri" pitchFamily="34" charset="0"/>
              </a:rPr>
              <a:t>SUBPROGRAMUL POMICOL</a:t>
            </a:r>
            <a:endParaRPr lang="ro-RO" b="1" dirty="0" smtClean="0">
              <a:solidFill>
                <a:srgbClr val="1F4AA1"/>
              </a:solidFill>
              <a:latin typeface="Calibri" pitchFamily="34" charset="0"/>
              <a:ea typeface="Tahoma"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4579" y="364268"/>
            <a:ext cx="1115984" cy="90703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23</a:t>
            </a:fld>
            <a:endParaRPr lang="ro-RO"/>
          </a:p>
        </p:txBody>
      </p:sp>
    </p:spTree>
    <p:extLst>
      <p:ext uri="{BB962C8B-B14F-4D97-AF65-F5344CB8AC3E}">
        <p14:creationId xmlns:p14="http://schemas.microsoft.com/office/powerpoint/2010/main" val="2757968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47" y="364268"/>
            <a:ext cx="1008000"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09785" y="692696"/>
            <a:ext cx="8890567" cy="6048672"/>
          </a:xfrm>
        </p:spPr>
        <p:txBody>
          <a:bodyPr numCol="1" anchor="t">
            <a:normAutofit fontScale="90000"/>
          </a:bodyPr>
          <a:lstStyle/>
          <a:p>
            <a:pPr lvl="0"/>
            <a:r>
              <a:rPr lang="ro-RO" sz="1600" dirty="0" smtClean="0">
                <a:solidFill>
                  <a:srgbClr val="1F4AA1"/>
                </a:solidFill>
                <a:latin typeface="Calibri" pitchFamily="34" charset="0"/>
                <a:cs typeface="Calibri" pitchFamily="34" charset="0"/>
              </a:rPr>
              <a:t>                   </a:t>
            </a:r>
            <a:r>
              <a:rPr lang="ro-RO" sz="1600" b="1" dirty="0" smtClean="0">
                <a:solidFill>
                  <a:srgbClr val="1F4AA1"/>
                </a:solidFill>
                <a:latin typeface="Calibri" pitchFamily="34" charset="0"/>
                <a:cs typeface="Calibri" pitchFamily="34" charset="0"/>
              </a:rPr>
              <a:t>     </a:t>
            </a:r>
            <a:r>
              <a:rPr lang="ro-RO" sz="1600" dirty="0" smtClean="0">
                <a:solidFill>
                  <a:srgbClr val="1F4AA1"/>
                </a:solidFill>
                <a:latin typeface="Calibri" pitchFamily="34" charset="0"/>
                <a:cs typeface="Calibri" pitchFamily="34" charset="0"/>
              </a:rPr>
              <a:t>                                     </a:t>
            </a:r>
            <a:r>
              <a:rPr lang="vi-VN" sz="1800" b="1" dirty="0" smtClean="0">
                <a:solidFill>
                  <a:srgbClr val="1D4697"/>
                </a:solidFill>
                <a:latin typeface="Calibri" pitchFamily="34" charset="0"/>
                <a:cs typeface="Calibri" pitchFamily="34" charset="0"/>
              </a:rPr>
              <a:t>M</a:t>
            </a:r>
            <a:r>
              <a:rPr lang="ro-RO" sz="1800" b="1" dirty="0" smtClean="0">
                <a:solidFill>
                  <a:srgbClr val="1D4697"/>
                </a:solidFill>
                <a:latin typeface="Calibri" pitchFamily="34" charset="0"/>
                <a:cs typeface="Calibri" pitchFamily="34" charset="0"/>
              </a:rPr>
              <a:t>9</a:t>
            </a:r>
            <a:r>
              <a:rPr lang="vi-VN" sz="1800" b="1" dirty="0" smtClean="0">
                <a:solidFill>
                  <a:srgbClr val="1D4697"/>
                </a:solidFill>
                <a:latin typeface="Calibri" pitchFamily="34" charset="0"/>
                <a:cs typeface="Calibri" pitchFamily="34" charset="0"/>
              </a:rPr>
              <a:t>. </a:t>
            </a:r>
            <a:r>
              <a:rPr lang="vi-VN" sz="1800" b="1" dirty="0">
                <a:solidFill>
                  <a:srgbClr val="1D4697"/>
                </a:solidFill>
                <a:latin typeface="Calibri" pitchFamily="34" charset="0"/>
                <a:cs typeface="Calibri" pitchFamily="34" charset="0"/>
              </a:rPr>
              <a:t>(Art. </a:t>
            </a:r>
            <a:r>
              <a:rPr lang="ro-RO" sz="1800" b="1" dirty="0" smtClean="0">
                <a:solidFill>
                  <a:srgbClr val="1D4697"/>
                </a:solidFill>
                <a:latin typeface="Calibri" pitchFamily="34" charset="0"/>
                <a:cs typeface="Calibri" pitchFamily="34" charset="0"/>
              </a:rPr>
              <a:t>2</a:t>
            </a:r>
            <a:r>
              <a:rPr lang="vi-VN" sz="1800" b="1" dirty="0" smtClean="0">
                <a:solidFill>
                  <a:srgbClr val="1D4697"/>
                </a:solidFill>
                <a:latin typeface="Calibri" pitchFamily="34" charset="0"/>
                <a:cs typeface="Calibri" pitchFamily="34" charset="0"/>
              </a:rPr>
              <a:t>7</a:t>
            </a:r>
            <a:r>
              <a:rPr lang="vi-VN" sz="1800" b="1" dirty="0">
                <a:solidFill>
                  <a:srgbClr val="1D4697"/>
                </a:solidFill>
                <a:latin typeface="Calibri" pitchFamily="34" charset="0"/>
                <a:cs typeface="Calibri" pitchFamily="34" charset="0"/>
              </a:rPr>
              <a:t>) </a:t>
            </a:r>
            <a:r>
              <a:rPr lang="vi-VN" sz="1800" b="1" dirty="0" smtClean="0">
                <a:solidFill>
                  <a:srgbClr val="1D4697"/>
                </a:solidFill>
                <a:latin typeface="Calibri" pitchFamily="34" charset="0"/>
                <a:cs typeface="Calibri" pitchFamily="34" charset="0"/>
              </a:rPr>
              <a:t>– </a:t>
            </a:r>
            <a:r>
              <a:rPr lang="ro-RO" sz="1800" b="1" dirty="0">
                <a:solidFill>
                  <a:srgbClr val="1D4697"/>
                </a:solidFill>
                <a:latin typeface="Calibri" pitchFamily="34" charset="0"/>
                <a:cs typeface="Calibri" pitchFamily="34" charset="0"/>
              </a:rPr>
              <a:t>G</a:t>
            </a:r>
            <a:r>
              <a:rPr lang="vi-VN" sz="1800" b="1" dirty="0" smtClean="0">
                <a:solidFill>
                  <a:srgbClr val="1D4697"/>
                </a:solidFill>
                <a:latin typeface="Calibri" pitchFamily="34" charset="0"/>
                <a:cs typeface="Calibri" pitchFamily="34" charset="0"/>
              </a:rPr>
              <a:t>rupuri</a:t>
            </a:r>
            <a:r>
              <a:rPr lang="ro-RO" sz="1800" b="1" dirty="0" smtClean="0">
                <a:solidFill>
                  <a:srgbClr val="1D4697"/>
                </a:solidFill>
                <a:latin typeface="Calibri" pitchFamily="34" charset="0"/>
                <a:cs typeface="Calibri" pitchFamily="34" charset="0"/>
              </a:rPr>
              <a:t> </a:t>
            </a:r>
            <a:r>
              <a:rPr lang="vi-VN" sz="1800" b="1" dirty="0" smtClean="0">
                <a:solidFill>
                  <a:srgbClr val="1D4697"/>
                </a:solidFill>
                <a:latin typeface="Calibri" pitchFamily="34" charset="0"/>
                <a:cs typeface="Calibri" pitchFamily="34" charset="0"/>
              </a:rPr>
              <a:t>de producători</a:t>
            </a:r>
            <a:r>
              <a:rPr lang="en-US" sz="1800" b="1" dirty="0" smtClean="0">
                <a:solidFill>
                  <a:srgbClr val="1D4697"/>
                </a:solidFill>
                <a:latin typeface="Calibri" pitchFamily="34" charset="0"/>
                <a:cs typeface="Calibri" pitchFamily="34" charset="0"/>
              </a:rPr>
              <a:t> - </a:t>
            </a:r>
            <a:r>
              <a:rPr lang="ro-RO" sz="1800" b="1" dirty="0" smtClean="0">
                <a:solidFill>
                  <a:srgbClr val="82C836"/>
                </a:solidFill>
                <a:latin typeface="Calibri" pitchFamily="34" charset="0"/>
                <a:cs typeface="Calibri" pitchFamily="34" charset="0"/>
              </a:rPr>
              <a:t>Alocare </a:t>
            </a:r>
            <a:r>
              <a:rPr lang="ro-RO" sz="1800" b="1" dirty="0">
                <a:solidFill>
                  <a:srgbClr val="82C836"/>
                </a:solidFill>
                <a:latin typeface="Calibri" pitchFamily="34" charset="0"/>
                <a:cs typeface="Calibri" pitchFamily="34" charset="0"/>
              </a:rPr>
              <a:t>financiară: 18 mil. </a:t>
            </a:r>
            <a:r>
              <a:rPr lang="ro-RO" sz="1800" b="1" dirty="0" smtClean="0">
                <a:solidFill>
                  <a:srgbClr val="82C836"/>
                </a:solidFill>
                <a:latin typeface="Calibri" pitchFamily="34" charset="0"/>
                <a:cs typeface="Calibri" pitchFamily="34" charset="0"/>
              </a:rPr>
              <a:t>Euro</a:t>
            </a:r>
            <a:r>
              <a:rPr lang="ro-RO" sz="1800" b="1" dirty="0" smtClean="0">
                <a:solidFill>
                  <a:srgbClr val="1D4697"/>
                </a:solidFill>
                <a:latin typeface="Calibri" pitchFamily="34" charset="0"/>
                <a:cs typeface="Calibri" pitchFamily="34" charset="0"/>
              </a:rPr>
              <a:t/>
            </a:r>
            <a:br>
              <a:rPr lang="ro-RO" sz="1800" b="1" dirty="0" smtClean="0">
                <a:solidFill>
                  <a:srgbClr val="1D4697"/>
                </a:solidFill>
                <a:latin typeface="Calibri" pitchFamily="34" charset="0"/>
                <a:cs typeface="Calibri" pitchFamily="34" charset="0"/>
              </a:rPr>
            </a:br>
            <a:r>
              <a:rPr lang="ro-RO" sz="1800" b="1" dirty="0">
                <a:solidFill>
                  <a:srgbClr val="1D4697"/>
                </a:solidFill>
                <a:latin typeface="Calibri" pitchFamily="34" charset="0"/>
                <a:cs typeface="Calibri" pitchFamily="34" charset="0"/>
              </a:rPr>
              <a:t> </a:t>
            </a:r>
            <a:r>
              <a:rPr lang="ro-RO" sz="1800" b="1" dirty="0" smtClean="0">
                <a:solidFill>
                  <a:srgbClr val="1D4697"/>
                </a:solidFill>
                <a:latin typeface="Calibri" pitchFamily="34" charset="0"/>
                <a:cs typeface="Calibri" pitchFamily="34" charset="0"/>
              </a:rPr>
              <a:t>                                                </a:t>
            </a:r>
            <a:r>
              <a:rPr lang="vi-VN" sz="1800" b="1" dirty="0">
                <a:solidFill>
                  <a:srgbClr val="1D4697"/>
                </a:solidFill>
                <a:latin typeface="Calibri" pitchFamily="34" charset="0"/>
                <a:cs typeface="Calibri" pitchFamily="34" charset="0"/>
              </a:rPr>
              <a:t> </a:t>
            </a:r>
            <a:r>
              <a:rPr lang="vi-VN" sz="1800" b="1" dirty="0" smtClean="0">
                <a:solidFill>
                  <a:srgbClr val="1D4697"/>
                </a:solidFill>
                <a:latin typeface="Calibri" pitchFamily="34" charset="0"/>
                <a:cs typeface="Calibri" pitchFamily="34" charset="0"/>
              </a:rPr>
              <a:t>9</a:t>
            </a:r>
            <a:r>
              <a:rPr lang="ro-RO" sz="1800" b="1" dirty="0" smtClean="0">
                <a:solidFill>
                  <a:srgbClr val="1D4697"/>
                </a:solidFill>
                <a:latin typeface="Calibri" pitchFamily="34" charset="0"/>
                <a:cs typeface="Calibri" pitchFamily="34" charset="0"/>
              </a:rPr>
              <a:t> </a:t>
            </a:r>
            <a:r>
              <a:rPr lang="vi-VN" sz="1800" b="1" dirty="0" smtClean="0">
                <a:solidFill>
                  <a:srgbClr val="1D4697"/>
                </a:solidFill>
                <a:latin typeface="Calibri" pitchFamily="34" charset="0"/>
                <a:cs typeface="Calibri" pitchFamily="34" charset="0"/>
              </a:rPr>
              <a:t>a</a:t>
            </a:r>
            <a:r>
              <a:rPr lang="vi-VN" sz="1800" b="1" dirty="0">
                <a:solidFill>
                  <a:srgbClr val="1D4697"/>
                </a:solidFill>
                <a:latin typeface="Calibri" pitchFamily="34" charset="0"/>
                <a:cs typeface="Calibri" pitchFamily="34" charset="0"/>
              </a:rPr>
              <a:t>. Înfiinţarea grupurilor de producători în sectorul </a:t>
            </a:r>
            <a:r>
              <a:rPr lang="vi-VN" sz="1800" b="1" dirty="0" smtClean="0">
                <a:solidFill>
                  <a:srgbClr val="1D4697"/>
                </a:solidFill>
                <a:latin typeface="Calibri" pitchFamily="34" charset="0"/>
                <a:cs typeface="Calibri" pitchFamily="34" charset="0"/>
              </a:rPr>
              <a:t>pomicol</a:t>
            </a:r>
            <a:r>
              <a:rPr lang="en-US" sz="1800" b="1" dirty="0">
                <a:solidFill>
                  <a:srgbClr val="1D4697"/>
                </a:solidFill>
                <a:latin typeface="Calibri" pitchFamily="34" charset="0"/>
                <a:cs typeface="Calibri" pitchFamily="34" charset="0"/>
              </a:rPr>
              <a:t> </a:t>
            </a:r>
            <a:br>
              <a:rPr lang="en-US" sz="1800" b="1" dirty="0">
                <a:solidFill>
                  <a:srgbClr val="1D4697"/>
                </a:solidFill>
                <a:latin typeface="Calibri" pitchFamily="34" charset="0"/>
                <a:cs typeface="Calibri" pitchFamily="34" charset="0"/>
              </a:rPr>
            </a:br>
            <a:r>
              <a:rPr lang="en-US" sz="1800" b="1" dirty="0" smtClean="0">
                <a:solidFill>
                  <a:srgbClr val="1D4697"/>
                </a:solidFill>
                <a:latin typeface="Calibri" pitchFamily="34" charset="0"/>
                <a:cs typeface="Calibri" pitchFamily="34" charset="0"/>
              </a:rPr>
              <a:t>	                     </a:t>
            </a:r>
            <a:r>
              <a:rPr lang="ro-RO" sz="1800" b="1" dirty="0" smtClean="0">
                <a:solidFill>
                  <a:srgbClr val="82C836"/>
                </a:solidFill>
                <a:latin typeface="Calibri" pitchFamily="34" charset="0"/>
                <a:cs typeface="Calibri" pitchFamily="34" charset="0"/>
              </a:rPr>
              <a:t>Alocare </a:t>
            </a:r>
            <a:r>
              <a:rPr lang="ro-RO" sz="1800" b="1" dirty="0">
                <a:solidFill>
                  <a:srgbClr val="82C836"/>
                </a:solidFill>
                <a:latin typeface="Calibri" pitchFamily="34" charset="0"/>
                <a:cs typeface="Calibri" pitchFamily="34" charset="0"/>
              </a:rPr>
              <a:t>financiară: </a:t>
            </a:r>
            <a:r>
              <a:rPr lang="en-US" sz="1800" b="1" dirty="0" smtClean="0">
                <a:solidFill>
                  <a:srgbClr val="82C836"/>
                </a:solidFill>
                <a:latin typeface="Calibri" pitchFamily="34" charset="0"/>
                <a:cs typeface="Calibri" pitchFamily="34" charset="0"/>
              </a:rPr>
              <a:t>4,74 </a:t>
            </a:r>
            <a:r>
              <a:rPr lang="ro-RO" sz="1800" b="1" dirty="0" smtClean="0">
                <a:solidFill>
                  <a:srgbClr val="82C836"/>
                </a:solidFill>
                <a:latin typeface="Calibri" pitchFamily="34" charset="0"/>
                <a:cs typeface="Calibri" pitchFamily="34" charset="0"/>
              </a:rPr>
              <a:t> </a:t>
            </a:r>
            <a:r>
              <a:rPr lang="ro-RO" sz="1800" b="1" dirty="0">
                <a:solidFill>
                  <a:srgbClr val="82C836"/>
                </a:solidFill>
                <a:latin typeface="Calibri" pitchFamily="34" charset="0"/>
                <a:cs typeface="Calibri" pitchFamily="34" charset="0"/>
              </a:rPr>
              <a:t>mil. Euro </a:t>
            </a:r>
            <a:r>
              <a:rPr lang="ro-RO" sz="1800" b="1" dirty="0" smtClean="0">
                <a:solidFill>
                  <a:srgbClr val="82C836"/>
                </a:solidFill>
                <a:latin typeface="Calibri" pitchFamily="34" charset="0"/>
                <a:cs typeface="Calibri" pitchFamily="34" charset="0"/>
              </a:rPr>
              <a:t>	</a:t>
            </a:r>
            <a:r>
              <a:rPr lang="ro-RO" sz="1800" b="1" dirty="0" smtClean="0">
                <a:solidFill>
                  <a:srgbClr val="1D4697"/>
                </a:solidFill>
                <a:latin typeface="Calibri" pitchFamily="34" charset="0"/>
                <a:cs typeface="Calibri" pitchFamily="34" charset="0"/>
              </a:rPr>
              <a:t/>
            </a:r>
            <a:br>
              <a:rPr lang="ro-RO" sz="1800" b="1" dirty="0" smtClean="0">
                <a:solidFill>
                  <a:srgbClr val="1D4697"/>
                </a:solidFill>
                <a:latin typeface="Calibri" pitchFamily="34" charset="0"/>
                <a:cs typeface="Calibri" pitchFamily="34" charset="0"/>
              </a:rPr>
            </a:br>
            <a:r>
              <a:rPr lang="ro-RO" sz="200" b="1" dirty="0" smtClean="0">
                <a:solidFill>
                  <a:srgbClr val="1D4697"/>
                </a:solidFill>
                <a:latin typeface="Calibri" pitchFamily="34" charset="0"/>
                <a:cs typeface="Calibri" pitchFamily="34" charset="0"/>
              </a:rPr>
              <a:t/>
            </a:r>
            <a:br>
              <a:rPr lang="ro-RO" sz="200" b="1" dirty="0" smtClean="0">
                <a:solidFill>
                  <a:srgbClr val="1D4697"/>
                </a:solidFill>
                <a:latin typeface="Calibri" pitchFamily="34" charset="0"/>
                <a:cs typeface="Calibri" pitchFamily="34" charset="0"/>
              </a:rPr>
            </a:br>
            <a:r>
              <a:rPr lang="ro-RO" sz="200" b="1" dirty="0" smtClean="0">
                <a:solidFill>
                  <a:srgbClr val="1D4697"/>
                </a:solidFill>
                <a:latin typeface="Calibri" pitchFamily="34" charset="0"/>
                <a:cs typeface="Calibri" pitchFamily="34" charset="0"/>
              </a:rPr>
              <a:t/>
            </a:r>
            <a:br>
              <a:rPr lang="ro-RO" sz="200" b="1" dirty="0" smtClean="0">
                <a:solidFill>
                  <a:srgbClr val="1D4697"/>
                </a:solidFill>
                <a:latin typeface="Calibri" pitchFamily="34" charset="0"/>
                <a:cs typeface="Calibri" pitchFamily="34" charset="0"/>
              </a:rPr>
            </a:br>
            <a:r>
              <a:rPr lang="ro-RO" sz="200" b="1" dirty="0">
                <a:solidFill>
                  <a:srgbClr val="1D4697"/>
                </a:solidFill>
                <a:latin typeface="Calibri" pitchFamily="34" charset="0"/>
                <a:cs typeface="Calibri" pitchFamily="34" charset="0"/>
              </a:rPr>
              <a:t/>
            </a:r>
            <a:br>
              <a:rPr lang="ro-RO" sz="200" b="1" dirty="0">
                <a:solidFill>
                  <a:srgbClr val="1D4697"/>
                </a:solidFill>
                <a:latin typeface="Calibri" pitchFamily="34" charset="0"/>
                <a:cs typeface="Calibri" pitchFamily="34" charset="0"/>
              </a:rPr>
            </a:br>
            <a:r>
              <a:rPr lang="ro-RO" sz="200" b="1" dirty="0" smtClean="0">
                <a:solidFill>
                  <a:srgbClr val="1D4697"/>
                </a:solidFill>
                <a:latin typeface="Calibri" pitchFamily="34" charset="0"/>
                <a:cs typeface="Calibri" pitchFamily="34" charset="0"/>
              </a:rPr>
              <a:t/>
            </a:r>
            <a:br>
              <a:rPr lang="ro-RO" sz="200" b="1" dirty="0" smtClean="0">
                <a:solidFill>
                  <a:srgbClr val="1D4697"/>
                </a:solidFill>
                <a:latin typeface="Calibri" pitchFamily="34" charset="0"/>
                <a:cs typeface="Calibri" pitchFamily="34" charset="0"/>
              </a:rPr>
            </a:br>
            <a:r>
              <a:rPr lang="ro-RO" sz="200" b="1" dirty="0">
                <a:solidFill>
                  <a:srgbClr val="1D4697"/>
                </a:solidFill>
                <a:latin typeface="Calibri" pitchFamily="34" charset="0"/>
                <a:cs typeface="Calibri" pitchFamily="34" charset="0"/>
              </a:rPr>
              <a:t/>
            </a:r>
            <a:br>
              <a:rPr lang="ro-RO" sz="200" b="1" dirty="0">
                <a:solidFill>
                  <a:srgbClr val="1D4697"/>
                </a:solidFill>
                <a:latin typeface="Calibri" pitchFamily="34" charset="0"/>
                <a:cs typeface="Calibri" pitchFamily="34" charset="0"/>
              </a:rPr>
            </a:br>
            <a:r>
              <a:rPr lang="ro-RO" sz="200" b="1" dirty="0" smtClean="0">
                <a:solidFill>
                  <a:srgbClr val="1D4697"/>
                </a:solidFill>
                <a:latin typeface="Calibri" pitchFamily="34" charset="0"/>
                <a:cs typeface="Calibri" pitchFamily="34" charset="0"/>
              </a:rPr>
              <a:t/>
            </a:r>
            <a:br>
              <a:rPr lang="ro-RO" sz="200" b="1" dirty="0" smtClean="0">
                <a:solidFill>
                  <a:srgbClr val="1D4697"/>
                </a:solidFill>
                <a:latin typeface="Calibri" pitchFamily="34" charset="0"/>
                <a:cs typeface="Calibri" pitchFamily="34" charset="0"/>
              </a:rPr>
            </a:br>
            <a:r>
              <a:rPr lang="ro-RO" sz="200" b="1" dirty="0">
                <a:solidFill>
                  <a:srgbClr val="1D4697"/>
                </a:solidFill>
                <a:latin typeface="Calibri" pitchFamily="34" charset="0"/>
                <a:cs typeface="Calibri" pitchFamily="34" charset="0"/>
              </a:rPr>
              <a:t/>
            </a:r>
            <a:br>
              <a:rPr lang="ro-RO" sz="200" b="1" dirty="0">
                <a:solidFill>
                  <a:srgbClr val="1D4697"/>
                </a:solidFill>
                <a:latin typeface="Calibri" pitchFamily="34" charset="0"/>
                <a:cs typeface="Calibri" pitchFamily="34" charset="0"/>
              </a:rPr>
            </a:br>
            <a:r>
              <a:rPr lang="ro-RO" sz="200" b="1" dirty="0" smtClean="0">
                <a:solidFill>
                  <a:srgbClr val="1D4697"/>
                </a:solidFill>
                <a:latin typeface="Calibri" pitchFamily="34" charset="0"/>
                <a:cs typeface="Calibri" pitchFamily="34" charset="0"/>
              </a:rPr>
              <a:t/>
            </a:r>
            <a:br>
              <a:rPr lang="ro-RO" sz="200" b="1" dirty="0" smtClean="0">
                <a:solidFill>
                  <a:srgbClr val="1D4697"/>
                </a:solidFill>
                <a:latin typeface="Calibri" pitchFamily="34" charset="0"/>
                <a:cs typeface="Calibri" pitchFamily="34" charset="0"/>
              </a:rPr>
            </a:br>
            <a:r>
              <a:rPr lang="ro-RO" sz="200" b="1" dirty="0">
                <a:solidFill>
                  <a:srgbClr val="1D4697"/>
                </a:solidFill>
                <a:latin typeface="Calibri" pitchFamily="34" charset="0"/>
                <a:cs typeface="Calibri" pitchFamily="34" charset="0"/>
              </a:rPr>
              <a:t/>
            </a:r>
            <a:br>
              <a:rPr lang="ro-RO" sz="200" b="1" dirty="0">
                <a:solidFill>
                  <a:srgbClr val="1D4697"/>
                </a:solidFill>
                <a:latin typeface="Calibri" pitchFamily="34" charset="0"/>
                <a:cs typeface="Calibri" pitchFamily="34" charset="0"/>
              </a:rPr>
            </a:br>
            <a:r>
              <a:rPr lang="ro-RO" sz="2000" dirty="0" smtClean="0">
                <a:solidFill>
                  <a:srgbClr val="1F4AA1"/>
                </a:solidFill>
                <a:latin typeface="Calibri" pitchFamily="34" charset="0"/>
                <a:cs typeface="Calibri" pitchFamily="34" charset="0"/>
              </a:rPr>
              <a:t>Beneficiari</a:t>
            </a:r>
            <a:r>
              <a:rPr lang="ro-RO" sz="2000" dirty="0" smtClean="0">
                <a:solidFill>
                  <a:schemeClr val="tx1"/>
                </a:solidFill>
                <a:latin typeface="Calibri" pitchFamily="34" charset="0"/>
                <a:cs typeface="Calibri" pitchFamily="34" charset="0"/>
              </a:rPr>
              <a:t/>
            </a:r>
            <a:br>
              <a:rPr lang="ro-RO" sz="2000" dirty="0" smtClean="0">
                <a:solidFill>
                  <a:schemeClr val="tx1"/>
                </a:solidFill>
                <a:latin typeface="Calibri" pitchFamily="34" charset="0"/>
                <a:cs typeface="Calibri" pitchFamily="34" charset="0"/>
              </a:rPr>
            </a:br>
            <a:r>
              <a:rPr lang="ro-RO" sz="800" dirty="0" smtClean="0">
                <a:solidFill>
                  <a:schemeClr val="tx1"/>
                </a:solidFill>
                <a:latin typeface="Calibri" pitchFamily="34" charset="0"/>
                <a:cs typeface="Calibri" pitchFamily="34" charset="0"/>
              </a:rPr>
              <a:t/>
            </a:r>
            <a:br>
              <a:rPr lang="ro-RO" sz="800" dirty="0" smtClean="0">
                <a:solidFill>
                  <a:schemeClr val="tx1"/>
                </a:solidFill>
                <a:latin typeface="Calibri" pitchFamily="34" charset="0"/>
                <a:cs typeface="Calibri" pitchFamily="34" charset="0"/>
              </a:rPr>
            </a:br>
            <a:r>
              <a:rPr lang="vi-VN" sz="2000" dirty="0" smtClean="0">
                <a:solidFill>
                  <a:schemeClr val="tx1"/>
                </a:solidFill>
                <a:latin typeface="Calibri" pitchFamily="34" charset="0"/>
                <a:cs typeface="Calibri" pitchFamily="34" charset="0"/>
              </a:rPr>
              <a:t>Grupurile </a:t>
            </a:r>
            <a:r>
              <a:rPr lang="vi-VN" sz="2000" dirty="0">
                <a:solidFill>
                  <a:schemeClr val="tx1"/>
                </a:solidFill>
                <a:latin typeface="Calibri" pitchFamily="34" charset="0"/>
                <a:cs typeface="Calibri" pitchFamily="34" charset="0"/>
              </a:rPr>
              <a:t>de producători din sectorul pomicol care se încadrează în definiția IMM-urilor și care au fost recunoscute oficial de către autoritatea competentă după 1 ianuarie 2014 şi înainte de solicitarea sprijinului</a:t>
            </a:r>
            <a:r>
              <a:rPr lang="vi-VN" sz="2000" dirty="0" smtClean="0">
                <a:solidFill>
                  <a:schemeClr val="tx1"/>
                </a:solidFill>
                <a:latin typeface="Calibri" pitchFamily="34" charset="0"/>
                <a:cs typeface="Calibri" pitchFamily="34" charset="0"/>
              </a:rPr>
              <a:t>.</a:t>
            </a:r>
            <a:r>
              <a:rPr lang="ro-RO" sz="2000" dirty="0" smtClean="0">
                <a:solidFill>
                  <a:schemeClr val="tx1"/>
                </a:solidFill>
                <a:latin typeface="Calibri" pitchFamily="34" charset="0"/>
                <a:cs typeface="Calibri" pitchFamily="34" charset="0"/>
              </a:rPr>
              <a:t/>
            </a:r>
            <a:br>
              <a:rPr lang="ro-RO" sz="2000" dirty="0" smtClean="0">
                <a:solidFill>
                  <a:schemeClr val="tx1"/>
                </a:solidFill>
                <a:latin typeface="Calibri" pitchFamily="34" charset="0"/>
                <a:cs typeface="Calibri" pitchFamily="34" charset="0"/>
              </a:rPr>
            </a:br>
            <a:r>
              <a:rPr lang="ro-RO" sz="2000" dirty="0">
                <a:solidFill>
                  <a:schemeClr val="tx1"/>
                </a:solidFill>
                <a:latin typeface="Calibri" pitchFamily="34" charset="0"/>
                <a:cs typeface="Calibri" pitchFamily="34" charset="0"/>
              </a:rPr>
              <a:t/>
            </a:r>
            <a:br>
              <a:rPr lang="ro-RO" sz="2000" dirty="0">
                <a:solidFill>
                  <a:schemeClr val="tx1"/>
                </a:solidFill>
                <a:latin typeface="Calibri" pitchFamily="34" charset="0"/>
                <a:cs typeface="Calibri" pitchFamily="34" charset="0"/>
              </a:rPr>
            </a:br>
            <a:r>
              <a:rPr lang="ro-RO" sz="2000" dirty="0" smtClean="0">
                <a:solidFill>
                  <a:srgbClr val="1F4AA1"/>
                </a:solidFill>
                <a:latin typeface="Calibri" pitchFamily="34" charset="0"/>
                <a:cs typeface="Calibri" pitchFamily="34" charset="0"/>
              </a:rPr>
              <a:t>Acțiuni eligibile</a:t>
            </a:r>
            <a:r>
              <a:rPr lang="ro-RO" sz="2000" dirty="0">
                <a:solidFill>
                  <a:schemeClr val="tx1"/>
                </a:solidFill>
                <a:latin typeface="Calibri" pitchFamily="34" charset="0"/>
                <a:cs typeface="Calibri" pitchFamily="34" charset="0"/>
              </a:rPr>
              <a:t/>
            </a:r>
            <a:br>
              <a:rPr lang="ro-RO" sz="2000" dirty="0">
                <a:solidFill>
                  <a:schemeClr val="tx1"/>
                </a:solidFill>
                <a:latin typeface="Calibri" pitchFamily="34" charset="0"/>
                <a:cs typeface="Calibri" pitchFamily="34" charset="0"/>
              </a:rPr>
            </a:br>
            <a:r>
              <a:rPr lang="vi-VN" sz="2000" dirty="0">
                <a:solidFill>
                  <a:schemeClr val="tx1"/>
                </a:solidFill>
                <a:latin typeface="Calibri" pitchFamily="34" charset="0"/>
                <a:cs typeface="Calibri" pitchFamily="34" charset="0"/>
              </a:rPr>
              <a:t>Cheltuielile eligibile sunt limitate la cele rezultate din înființarea și funcționarea grupurilor de producători din sectorul pomicol, prevăzute în planul de afaceri, iar detalierea costurilor eligibile se va realiza în cadrul legislativ național.</a:t>
            </a:r>
            <a:br>
              <a:rPr lang="vi-VN" sz="2000" dirty="0">
                <a:solidFill>
                  <a:schemeClr val="tx1"/>
                </a:solidFill>
                <a:latin typeface="Calibri" pitchFamily="34" charset="0"/>
                <a:cs typeface="Calibri" pitchFamily="34" charset="0"/>
              </a:rPr>
            </a:br>
            <a:r>
              <a:rPr lang="vi-VN" sz="2000" dirty="0">
                <a:solidFill>
                  <a:schemeClr val="tx1"/>
                </a:solidFill>
                <a:latin typeface="Calibri" pitchFamily="34" charset="0"/>
                <a:cs typeface="Calibri" pitchFamily="34" charset="0"/>
              </a:rPr>
              <a:t>Nu vor fi eligibile în cadrul acestei măsuri cheltuielile pentru fuzionarea grupurilor de producători  existente.</a:t>
            </a:r>
            <a:br>
              <a:rPr lang="vi-VN" sz="2000" dirty="0">
                <a:solidFill>
                  <a:schemeClr val="tx1"/>
                </a:solidFill>
                <a:latin typeface="Calibri" pitchFamily="34" charset="0"/>
                <a:cs typeface="Calibri" pitchFamily="34" charset="0"/>
              </a:rPr>
            </a:br>
            <a:r>
              <a:rPr lang="ro-RO" sz="2000" dirty="0">
                <a:solidFill>
                  <a:schemeClr val="tx1"/>
                </a:solidFill>
                <a:latin typeface="Calibri" pitchFamily="34" charset="0"/>
                <a:cs typeface="Calibri" pitchFamily="34" charset="0"/>
              </a:rPr>
              <a:t/>
            </a:r>
            <a:br>
              <a:rPr lang="ro-RO" sz="2000" dirty="0">
                <a:solidFill>
                  <a:schemeClr val="tx1"/>
                </a:solidFill>
                <a:latin typeface="Calibri" pitchFamily="34" charset="0"/>
                <a:cs typeface="Calibri" pitchFamily="34" charset="0"/>
              </a:rPr>
            </a:br>
            <a:r>
              <a:rPr lang="ro-RO" sz="2000" dirty="0" smtClean="0">
                <a:solidFill>
                  <a:srgbClr val="1F4AA1"/>
                </a:solidFill>
                <a:latin typeface="Calibri" pitchFamily="34" charset="0"/>
                <a:cs typeface="Calibri" pitchFamily="34" charset="0"/>
              </a:rPr>
              <a:t>Sume și rate de sprijin aplicabile</a:t>
            </a:r>
            <a:r>
              <a:rPr lang="ro-RO" sz="300" dirty="0">
                <a:solidFill>
                  <a:schemeClr val="tx1"/>
                </a:solidFill>
                <a:latin typeface="Calibri" pitchFamily="34" charset="0"/>
                <a:cs typeface="Calibri" pitchFamily="34" charset="0"/>
              </a:rPr>
              <a:t/>
            </a:r>
            <a:br>
              <a:rPr lang="ro-RO" sz="300" dirty="0">
                <a:solidFill>
                  <a:schemeClr val="tx1"/>
                </a:solidFill>
                <a:latin typeface="Calibri" pitchFamily="34" charset="0"/>
                <a:cs typeface="Calibri" pitchFamily="34" charset="0"/>
              </a:rPr>
            </a:br>
            <a:r>
              <a:rPr lang="ro-RO" sz="300" dirty="0" smtClean="0">
                <a:solidFill>
                  <a:schemeClr val="tx1"/>
                </a:solidFill>
                <a:latin typeface="Calibri" pitchFamily="34" charset="0"/>
                <a:cs typeface="Calibri" pitchFamily="34" charset="0"/>
              </a:rPr>
              <a:t/>
            </a:r>
            <a:br>
              <a:rPr lang="ro-RO" sz="300" dirty="0" smtClean="0">
                <a:solidFill>
                  <a:schemeClr val="tx1"/>
                </a:solidFill>
                <a:latin typeface="Calibri" pitchFamily="34" charset="0"/>
                <a:cs typeface="Calibri" pitchFamily="34" charset="0"/>
              </a:rPr>
            </a:br>
            <a:r>
              <a:rPr lang="ro-RO" sz="300" dirty="0" smtClean="0">
                <a:solidFill>
                  <a:schemeClr val="tx1"/>
                </a:solidFill>
                <a:latin typeface="Calibri" pitchFamily="34" charset="0"/>
                <a:cs typeface="Calibri" pitchFamily="34" charset="0"/>
              </a:rPr>
              <a:t/>
            </a:r>
            <a:br>
              <a:rPr lang="ro-RO" sz="300" dirty="0" smtClean="0">
                <a:solidFill>
                  <a:schemeClr val="tx1"/>
                </a:solidFill>
                <a:latin typeface="Calibri" pitchFamily="34" charset="0"/>
                <a:cs typeface="Calibri" pitchFamily="34" charset="0"/>
              </a:rPr>
            </a:br>
            <a:r>
              <a:rPr lang="vi-VN" sz="2000" dirty="0">
                <a:solidFill>
                  <a:schemeClr val="tx1"/>
                </a:solidFill>
                <a:latin typeface="Calibri" pitchFamily="34" charset="0"/>
                <a:cs typeface="Calibri" pitchFamily="34" charset="0"/>
              </a:rPr>
              <a:t>Sprijinul acordat este 100% public şi nu poate să depăşească anual 10% din valoarea producţiei comercializate în primii 5 ani şi </a:t>
            </a:r>
            <a:r>
              <a:rPr lang="vi-VN" sz="2000" b="1" dirty="0">
                <a:solidFill>
                  <a:schemeClr val="tx1"/>
                </a:solidFill>
                <a:latin typeface="Calibri" pitchFamily="34" charset="0"/>
                <a:cs typeface="Calibri" pitchFamily="34" charset="0"/>
              </a:rPr>
              <a:t>100.000 euro/an</a:t>
            </a:r>
            <a:r>
              <a:rPr lang="vi-VN" sz="2000" dirty="0" smtClean="0">
                <a:solidFill>
                  <a:schemeClr val="tx1"/>
                </a:solidFill>
                <a:latin typeface="Calibri" pitchFamily="34" charset="0"/>
                <a:cs typeface="Calibri" pitchFamily="34" charset="0"/>
              </a:rPr>
              <a:t>.</a:t>
            </a:r>
            <a:r>
              <a:rPr lang="ro-RO" sz="2000" dirty="0" smtClean="0">
                <a:solidFill>
                  <a:schemeClr val="tx1"/>
                </a:solidFill>
                <a:latin typeface="Calibri" pitchFamily="34" charset="0"/>
                <a:cs typeface="Calibri" pitchFamily="34" charset="0"/>
              </a:rPr>
              <a:t/>
            </a:r>
            <a:br>
              <a:rPr lang="ro-RO" sz="2000" dirty="0" smtClean="0">
                <a:solidFill>
                  <a:schemeClr val="tx1"/>
                </a:solidFill>
                <a:latin typeface="Calibri" pitchFamily="34" charset="0"/>
                <a:cs typeface="Calibri" pitchFamily="34" charset="0"/>
              </a:rPr>
            </a:br>
            <a:r>
              <a:rPr lang="vi-VN" sz="1200" dirty="0">
                <a:solidFill>
                  <a:schemeClr val="tx1"/>
                </a:solidFill>
                <a:latin typeface="Calibri" pitchFamily="34" charset="0"/>
                <a:cs typeface="Calibri" pitchFamily="34" charset="0"/>
              </a:rPr>
              <a:t/>
            </a:r>
            <a:br>
              <a:rPr lang="vi-VN" sz="1200" dirty="0">
                <a:solidFill>
                  <a:schemeClr val="tx1"/>
                </a:solidFill>
                <a:latin typeface="Calibri" pitchFamily="34" charset="0"/>
                <a:cs typeface="Calibri" pitchFamily="34" charset="0"/>
              </a:rPr>
            </a:br>
            <a:r>
              <a:rPr lang="vi-VN" sz="2000" dirty="0">
                <a:solidFill>
                  <a:schemeClr val="tx1"/>
                </a:solidFill>
                <a:latin typeface="Calibri" pitchFamily="34" charset="0"/>
                <a:cs typeface="Calibri" pitchFamily="34" charset="0"/>
              </a:rPr>
              <a:t>Ultima rată se va plăti numai după ce s-a verificat dacă planul de afaceri a fost implementat corect</a:t>
            </a:r>
            <a:r>
              <a:rPr lang="vi-VN" sz="2000" dirty="0" smtClean="0">
                <a:solidFill>
                  <a:schemeClr val="tx1"/>
                </a:solidFill>
                <a:latin typeface="Calibri" pitchFamily="34" charset="0"/>
                <a:cs typeface="Calibri" pitchFamily="34" charset="0"/>
              </a:rPr>
              <a:t>.</a:t>
            </a:r>
            <a:r>
              <a:rPr lang="ro-RO" sz="2000" dirty="0" smtClean="0">
                <a:solidFill>
                  <a:schemeClr val="tx1"/>
                </a:solidFill>
                <a:latin typeface="Calibri" pitchFamily="34" charset="0"/>
                <a:cs typeface="Calibri" pitchFamily="34" charset="0"/>
              </a:rPr>
              <a:t/>
            </a:r>
            <a:br>
              <a:rPr lang="ro-RO" sz="2000" dirty="0" smtClean="0">
                <a:solidFill>
                  <a:schemeClr val="tx1"/>
                </a:solidFill>
                <a:latin typeface="Calibri" pitchFamily="34" charset="0"/>
                <a:cs typeface="Calibri" pitchFamily="34" charset="0"/>
              </a:rPr>
            </a:br>
            <a:r>
              <a:rPr lang="vi-VN" sz="1000" dirty="0">
                <a:solidFill>
                  <a:schemeClr val="tx1"/>
                </a:solidFill>
                <a:latin typeface="Calibri" pitchFamily="34" charset="0"/>
                <a:cs typeface="Calibri" pitchFamily="34" charset="0"/>
              </a:rPr>
              <a:t/>
            </a:r>
            <a:br>
              <a:rPr lang="vi-VN" sz="1000" dirty="0">
                <a:solidFill>
                  <a:schemeClr val="tx1"/>
                </a:solidFill>
                <a:latin typeface="Calibri" pitchFamily="34" charset="0"/>
                <a:cs typeface="Calibri" pitchFamily="34" charset="0"/>
              </a:rPr>
            </a:br>
            <a:r>
              <a:rPr lang="vi-VN" sz="2000" dirty="0">
                <a:solidFill>
                  <a:schemeClr val="tx1"/>
                </a:solidFill>
                <a:latin typeface="Calibri" pitchFamily="34" charset="0"/>
                <a:cs typeface="Calibri" pitchFamily="34" charset="0"/>
              </a:rPr>
              <a:t>În cazul nerespectării planului de afaceri, se recuperează sprijinul, proporțional cu obiectivele nerealizate.</a:t>
            </a: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it-IT" sz="1800" dirty="0">
                <a:solidFill>
                  <a:schemeClr val="tx1"/>
                </a:solidFill>
                <a:latin typeface="Calibri" pitchFamily="34" charset="0"/>
                <a:cs typeface="Calibri" pitchFamily="34" charset="0"/>
              </a:rPr>
              <a:t/>
            </a:r>
            <a:br>
              <a:rPr lang="it-IT"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86713" y="267263"/>
            <a:ext cx="8229600" cy="618493"/>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en-US" sz="100" b="1" dirty="0">
              <a:solidFill>
                <a:srgbClr val="461A02"/>
              </a:solidFill>
              <a:latin typeface="Calibri" pitchFamily="34" charset="0"/>
              <a:ea typeface="Tahoma" pitchFamily="34" charset="0"/>
              <a:cs typeface="Calibri" pitchFamily="34" charset="0"/>
            </a:endParaRPr>
          </a:p>
          <a:p>
            <a:pPr algn="ctr"/>
            <a:r>
              <a:rPr lang="en-US" b="1" dirty="0" smtClean="0">
                <a:solidFill>
                  <a:srgbClr val="1F4AA1"/>
                </a:solidFill>
                <a:latin typeface="Calibri" pitchFamily="34" charset="0"/>
                <a:ea typeface="Tahoma" pitchFamily="34" charset="0"/>
                <a:cs typeface="Calibri" pitchFamily="34" charset="0"/>
              </a:rPr>
              <a:t>SUBPROGRAMUL POMICOL</a:t>
            </a:r>
            <a:endParaRPr lang="ro-RO" b="1" dirty="0" smtClean="0">
              <a:solidFill>
                <a:srgbClr val="1F4AA1"/>
              </a:solidFill>
              <a:latin typeface="Calibri" pitchFamily="34" charset="0"/>
              <a:ea typeface="Tahoma"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4579" y="364268"/>
            <a:ext cx="1115984" cy="90703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24</a:t>
            </a:fld>
            <a:endParaRPr lang="ro-RO"/>
          </a:p>
        </p:txBody>
      </p:sp>
    </p:spTree>
    <p:extLst>
      <p:ext uri="{BB962C8B-B14F-4D97-AF65-F5344CB8AC3E}">
        <p14:creationId xmlns:p14="http://schemas.microsoft.com/office/powerpoint/2010/main" val="4010672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6113"/>
            <a:ext cx="1008000"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07505" y="576508"/>
            <a:ext cx="8856984" cy="6281491"/>
          </a:xfrm>
        </p:spPr>
        <p:txBody>
          <a:bodyPr numCol="1" anchor="t">
            <a:normAutofit fontScale="90000"/>
          </a:bodyPr>
          <a:lstStyle/>
          <a:p>
            <a:r>
              <a:rPr lang="en-US" sz="1600" dirty="0">
                <a:solidFill>
                  <a:srgbClr val="1F4AA1"/>
                </a:solidFill>
                <a:latin typeface="Calibri" pitchFamily="34" charset="0"/>
                <a:cs typeface="Calibri" pitchFamily="34" charset="0"/>
              </a:rPr>
              <a:t>	</a:t>
            </a:r>
            <a:r>
              <a:rPr lang="en-US" sz="1600" dirty="0" smtClean="0">
                <a:solidFill>
                  <a:srgbClr val="1F4AA1"/>
                </a:solidFill>
                <a:latin typeface="Calibri" pitchFamily="34" charset="0"/>
                <a:cs typeface="Calibri" pitchFamily="34" charset="0"/>
              </a:rPr>
              <a:t>	</a:t>
            </a:r>
            <a:r>
              <a:rPr lang="it-IT" sz="1800" b="1" dirty="0" smtClean="0">
                <a:solidFill>
                  <a:srgbClr val="1D4697"/>
                </a:solidFill>
                <a:latin typeface="Calibri" pitchFamily="34" charset="0"/>
                <a:cs typeface="Calibri" pitchFamily="34" charset="0"/>
              </a:rPr>
              <a:t>M </a:t>
            </a:r>
            <a:r>
              <a:rPr lang="it-IT" sz="1800" b="1" dirty="0">
                <a:solidFill>
                  <a:srgbClr val="1D4697"/>
                </a:solidFill>
                <a:latin typeface="Calibri" pitchFamily="34" charset="0"/>
                <a:cs typeface="Calibri" pitchFamily="34" charset="0"/>
              </a:rPr>
              <a:t>16 - Cooperarea (Articolul 35</a:t>
            </a:r>
            <a:r>
              <a:rPr lang="it-IT" sz="1800" b="1" dirty="0" smtClean="0">
                <a:solidFill>
                  <a:srgbClr val="1D4697"/>
                </a:solidFill>
                <a:latin typeface="Calibri" pitchFamily="34" charset="0"/>
                <a:cs typeface="Calibri" pitchFamily="34" charset="0"/>
              </a:rPr>
              <a:t>) - </a:t>
            </a:r>
            <a:r>
              <a:rPr lang="ro-RO" sz="1800" b="1" dirty="0">
                <a:solidFill>
                  <a:srgbClr val="82C836"/>
                </a:solidFill>
                <a:latin typeface="Calibri" pitchFamily="34" charset="0"/>
                <a:cs typeface="Calibri" pitchFamily="34" charset="0"/>
              </a:rPr>
              <a:t>Alocare financiară: </a:t>
            </a:r>
            <a:r>
              <a:rPr lang="en-US" sz="1800" b="1" dirty="0" smtClean="0">
                <a:solidFill>
                  <a:srgbClr val="82C836"/>
                </a:solidFill>
                <a:latin typeface="Calibri" pitchFamily="34" charset="0"/>
                <a:cs typeface="Calibri" pitchFamily="34" charset="0"/>
              </a:rPr>
              <a:t>28</a:t>
            </a:r>
            <a:r>
              <a:rPr lang="ro-RO" sz="1800" b="1" dirty="0" smtClean="0">
                <a:solidFill>
                  <a:srgbClr val="82C836"/>
                </a:solidFill>
                <a:latin typeface="Calibri" pitchFamily="34" charset="0"/>
                <a:cs typeface="Calibri" pitchFamily="34" charset="0"/>
              </a:rPr>
              <a:t>,02 </a:t>
            </a:r>
            <a:r>
              <a:rPr lang="ro-RO" sz="1800" b="1" dirty="0">
                <a:solidFill>
                  <a:srgbClr val="82C836"/>
                </a:solidFill>
                <a:latin typeface="Calibri" pitchFamily="34" charset="0"/>
                <a:cs typeface="Calibri" pitchFamily="34" charset="0"/>
              </a:rPr>
              <a:t>mil. Euro</a:t>
            </a:r>
            <a:r>
              <a:rPr lang="vi-VN" sz="100" b="1" dirty="0">
                <a:solidFill>
                  <a:srgbClr val="1D4697"/>
                </a:solidFill>
                <a:latin typeface="Calibri" pitchFamily="34" charset="0"/>
                <a:cs typeface="Calibri" pitchFamily="34" charset="0"/>
              </a:rPr>
              <a:t/>
            </a:r>
            <a:br>
              <a:rPr lang="vi-VN" sz="100" b="1" dirty="0">
                <a:solidFill>
                  <a:srgbClr val="1D4697"/>
                </a:solidFill>
                <a:latin typeface="Calibri" pitchFamily="34" charset="0"/>
                <a:cs typeface="Calibri" pitchFamily="34" charset="0"/>
              </a:rPr>
            </a:br>
            <a:r>
              <a:rPr lang="en-US" sz="100" b="1" dirty="0" smtClean="0">
                <a:solidFill>
                  <a:srgbClr val="1D4697"/>
                </a:solidFill>
                <a:latin typeface="Calibri" pitchFamily="34" charset="0"/>
                <a:cs typeface="Calibri" pitchFamily="34" charset="0"/>
              </a:rPr>
              <a:t>	</a:t>
            </a:r>
            <a:r>
              <a:rPr lang="en-US" sz="100" b="1" dirty="0">
                <a:solidFill>
                  <a:srgbClr val="1D4697"/>
                </a:solidFill>
                <a:latin typeface="Calibri" pitchFamily="34" charset="0"/>
                <a:cs typeface="Calibri" pitchFamily="34" charset="0"/>
              </a:rPr>
              <a:t> </a:t>
            </a:r>
            <a:r>
              <a:rPr lang="en-US" sz="100" b="1" dirty="0" smtClean="0">
                <a:solidFill>
                  <a:srgbClr val="1D4697"/>
                </a:solidFill>
                <a:latin typeface="Calibri" pitchFamily="34" charset="0"/>
                <a:cs typeface="Calibri" pitchFamily="34" charset="0"/>
              </a:rPr>
              <a:t> 	</a:t>
            </a:r>
            <a:r>
              <a:rPr lang="vi-VN" sz="1800" b="1" dirty="0" smtClean="0">
                <a:solidFill>
                  <a:srgbClr val="1D4697"/>
                </a:solidFill>
                <a:latin typeface="Calibri" pitchFamily="34" charset="0"/>
                <a:cs typeface="Calibri" pitchFamily="34" charset="0"/>
              </a:rPr>
              <a:t>16.1</a:t>
            </a:r>
            <a:r>
              <a:rPr lang="ro-RO" sz="1800" b="1" dirty="0" smtClean="0">
                <a:solidFill>
                  <a:srgbClr val="1D4697"/>
                </a:solidFill>
                <a:latin typeface="Calibri" pitchFamily="34" charset="0"/>
                <a:cs typeface="Calibri" pitchFamily="34" charset="0"/>
              </a:rPr>
              <a:t> </a:t>
            </a:r>
            <a:r>
              <a:rPr lang="vi-VN" sz="1800" b="1" dirty="0" smtClean="0">
                <a:solidFill>
                  <a:srgbClr val="1D4697"/>
                </a:solidFill>
                <a:latin typeface="Calibri" pitchFamily="34" charset="0"/>
                <a:cs typeface="Calibri" pitchFamily="34" charset="0"/>
              </a:rPr>
              <a:t>a </a:t>
            </a:r>
            <a:r>
              <a:rPr lang="vi-VN" sz="1800" b="1" dirty="0">
                <a:solidFill>
                  <a:srgbClr val="1D4697"/>
                </a:solidFill>
                <a:latin typeface="Calibri" pitchFamily="34" charset="0"/>
                <a:cs typeface="Calibri" pitchFamily="34" charset="0"/>
              </a:rPr>
              <a:t>Sprijin pentru înființarea și funcționarea grupurilor operaționale (GO), </a:t>
            </a:r>
            <a:r>
              <a:rPr lang="ro-RO" sz="1800" b="1" dirty="0" smtClean="0">
                <a:solidFill>
                  <a:srgbClr val="1D4697"/>
                </a:solidFill>
                <a:latin typeface="Calibri" pitchFamily="34" charset="0"/>
                <a:cs typeface="Calibri" pitchFamily="34" charset="0"/>
              </a:rPr>
              <a:t/>
            </a:r>
            <a:br>
              <a:rPr lang="ro-RO" sz="1800" b="1" dirty="0" smtClean="0">
                <a:solidFill>
                  <a:srgbClr val="1D4697"/>
                </a:solidFill>
                <a:latin typeface="Calibri" pitchFamily="34" charset="0"/>
                <a:cs typeface="Calibri" pitchFamily="34" charset="0"/>
              </a:rPr>
            </a:br>
            <a:r>
              <a:rPr lang="ro-RO" sz="1800" b="1" dirty="0" smtClean="0">
                <a:solidFill>
                  <a:srgbClr val="1D4697"/>
                </a:solidFill>
                <a:latin typeface="Calibri" pitchFamily="34" charset="0"/>
                <a:cs typeface="Calibri" pitchFamily="34" charset="0"/>
              </a:rPr>
              <a:t>                                                 </a:t>
            </a:r>
            <a:r>
              <a:rPr lang="en-US" sz="1800" b="1" dirty="0">
                <a:solidFill>
                  <a:srgbClr val="1D4697"/>
                </a:solidFill>
                <a:latin typeface="Calibri" pitchFamily="34" charset="0"/>
                <a:cs typeface="Calibri" pitchFamily="34" charset="0"/>
              </a:rPr>
              <a:t>	</a:t>
            </a:r>
            <a:r>
              <a:rPr lang="vi-VN" sz="1800" b="1" dirty="0" smtClean="0">
                <a:solidFill>
                  <a:srgbClr val="1D4697"/>
                </a:solidFill>
                <a:latin typeface="Calibri" pitchFamily="34" charset="0"/>
                <a:cs typeface="Calibri" pitchFamily="34" charset="0"/>
              </a:rPr>
              <a:t>dezvoltarea </a:t>
            </a:r>
            <a:r>
              <a:rPr lang="vi-VN" sz="1800" b="1" dirty="0">
                <a:solidFill>
                  <a:srgbClr val="1D4697"/>
                </a:solidFill>
                <a:latin typeface="Calibri" pitchFamily="34" charset="0"/>
                <a:cs typeface="Calibri" pitchFamily="34" charset="0"/>
              </a:rPr>
              <a:t>de </a:t>
            </a:r>
            <a:r>
              <a:rPr lang="ro-RO" sz="1800" b="1" dirty="0" smtClean="0">
                <a:solidFill>
                  <a:srgbClr val="1D4697"/>
                </a:solidFill>
                <a:latin typeface="Calibri" pitchFamily="34" charset="0"/>
                <a:cs typeface="Calibri" pitchFamily="34" charset="0"/>
              </a:rPr>
              <a:t>noi </a:t>
            </a:r>
            <a:r>
              <a:rPr lang="vi-VN" sz="1800" b="1" dirty="0" smtClean="0">
                <a:solidFill>
                  <a:srgbClr val="1D4697"/>
                </a:solidFill>
                <a:latin typeface="Calibri" pitchFamily="34" charset="0"/>
                <a:cs typeface="Calibri" pitchFamily="34" charset="0"/>
              </a:rPr>
              <a:t>proiecte-pilot</a:t>
            </a:r>
            <a:r>
              <a:rPr lang="vi-VN" sz="1800" b="1" dirty="0">
                <a:solidFill>
                  <a:srgbClr val="1D4697"/>
                </a:solidFill>
                <a:latin typeface="Calibri" pitchFamily="34" charset="0"/>
                <a:cs typeface="Calibri" pitchFamily="34" charset="0"/>
              </a:rPr>
              <a:t>, produse și procese</a:t>
            </a:r>
            <a:br>
              <a:rPr lang="vi-VN" sz="1800" b="1" dirty="0">
                <a:solidFill>
                  <a:srgbClr val="1D4697"/>
                </a:solidFill>
                <a:latin typeface="Calibri" pitchFamily="34" charset="0"/>
                <a:cs typeface="Calibri" pitchFamily="34" charset="0"/>
              </a:rPr>
            </a:br>
            <a:r>
              <a:rPr lang="ro-RO" sz="1600" b="1" dirty="0" smtClean="0">
                <a:solidFill>
                  <a:srgbClr val="82C836"/>
                </a:solidFill>
                <a:latin typeface="Calibri" pitchFamily="34" charset="0"/>
                <a:cs typeface="Calibri" pitchFamily="34" charset="0"/>
              </a:rPr>
              <a:t>	</a:t>
            </a:r>
            <a:r>
              <a:rPr lang="ro-RO" sz="1600" b="1" dirty="0">
                <a:solidFill>
                  <a:srgbClr val="82C836"/>
                </a:solidFill>
                <a:latin typeface="Calibri" pitchFamily="34" charset="0"/>
                <a:cs typeface="Calibri" pitchFamily="34" charset="0"/>
              </a:rPr>
              <a:t> </a:t>
            </a:r>
            <a:r>
              <a:rPr lang="ro-RO" sz="1600" b="1" dirty="0" smtClean="0">
                <a:solidFill>
                  <a:srgbClr val="82C836"/>
                </a:solidFill>
                <a:latin typeface="Calibri" pitchFamily="34" charset="0"/>
                <a:cs typeface="Calibri" pitchFamily="34" charset="0"/>
              </a:rPr>
              <a:t>                          </a:t>
            </a:r>
            <a:r>
              <a:rPr lang="en-US" sz="1600" b="1" dirty="0" smtClean="0">
                <a:solidFill>
                  <a:srgbClr val="82C836"/>
                </a:solidFill>
                <a:latin typeface="Calibri" pitchFamily="34" charset="0"/>
                <a:cs typeface="Calibri" pitchFamily="34" charset="0"/>
              </a:rPr>
              <a:t>	</a:t>
            </a:r>
            <a:r>
              <a:rPr lang="ro-RO" sz="1800" b="1" dirty="0" smtClean="0">
                <a:solidFill>
                  <a:srgbClr val="82C836"/>
                </a:solidFill>
                <a:latin typeface="Calibri" pitchFamily="34" charset="0"/>
                <a:cs typeface="Calibri" pitchFamily="34" charset="0"/>
              </a:rPr>
              <a:t>Alocare </a:t>
            </a:r>
            <a:r>
              <a:rPr lang="ro-RO" sz="1800" b="1" dirty="0">
                <a:solidFill>
                  <a:srgbClr val="82C836"/>
                </a:solidFill>
                <a:latin typeface="Calibri" pitchFamily="34" charset="0"/>
                <a:cs typeface="Calibri" pitchFamily="34" charset="0"/>
              </a:rPr>
              <a:t>financiară: </a:t>
            </a:r>
            <a:r>
              <a:rPr lang="ro-RO" sz="1800" b="1" dirty="0" smtClean="0">
                <a:solidFill>
                  <a:srgbClr val="82C836"/>
                </a:solidFill>
                <a:latin typeface="Calibri" pitchFamily="34" charset="0"/>
                <a:cs typeface="Calibri" pitchFamily="34" charset="0"/>
              </a:rPr>
              <a:t>15,02 </a:t>
            </a:r>
            <a:r>
              <a:rPr lang="ro-RO" sz="1800" b="1" dirty="0">
                <a:solidFill>
                  <a:srgbClr val="82C836"/>
                </a:solidFill>
                <a:latin typeface="Calibri" pitchFamily="34" charset="0"/>
                <a:cs typeface="Calibri" pitchFamily="34" charset="0"/>
              </a:rPr>
              <a:t>mil. Euro</a:t>
            </a:r>
            <a:r>
              <a:rPr lang="vi-VN" sz="100" b="1" dirty="0">
                <a:solidFill>
                  <a:srgbClr val="1D4697"/>
                </a:solidFill>
                <a:latin typeface="Calibri" pitchFamily="34" charset="0"/>
                <a:cs typeface="Calibri" pitchFamily="34" charset="0"/>
              </a:rPr>
              <a:t/>
            </a:r>
            <a:br>
              <a:rPr lang="vi-VN" sz="100" b="1" dirty="0">
                <a:solidFill>
                  <a:srgbClr val="1D4697"/>
                </a:solidFill>
                <a:latin typeface="Calibri" pitchFamily="34" charset="0"/>
                <a:cs typeface="Calibri" pitchFamily="34" charset="0"/>
              </a:rPr>
            </a:br>
            <a:r>
              <a:rPr lang="ro-RO" sz="100" b="1" dirty="0">
                <a:solidFill>
                  <a:srgbClr val="1D4697"/>
                </a:solidFill>
                <a:latin typeface="Calibri" pitchFamily="34" charset="0"/>
                <a:cs typeface="Calibri" pitchFamily="34" charset="0"/>
              </a:rPr>
              <a:t> </a:t>
            </a:r>
            <a:r>
              <a:rPr lang="ro-RO" sz="100" b="1" dirty="0" smtClean="0">
                <a:solidFill>
                  <a:srgbClr val="1D4697"/>
                </a:solidFill>
                <a:latin typeface="Calibri" pitchFamily="34" charset="0"/>
                <a:cs typeface="Calibri" pitchFamily="34" charset="0"/>
              </a:rPr>
              <a:t>      </a:t>
            </a:r>
            <a:r>
              <a:rPr lang="ro-RO" sz="1500" b="1" dirty="0" smtClean="0">
                <a:solidFill>
                  <a:srgbClr val="1D4697"/>
                </a:solidFill>
                <a:latin typeface="Calibri" pitchFamily="34" charset="0"/>
                <a:cs typeface="Calibri" pitchFamily="34" charset="0"/>
              </a:rPr>
              <a:t/>
            </a:r>
            <a:br>
              <a:rPr lang="ro-RO" sz="1500" b="1" dirty="0" smtClean="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a:solidFill>
                  <a:srgbClr val="1D4697"/>
                </a:solidFill>
                <a:latin typeface="Calibri" pitchFamily="34" charset="0"/>
                <a:cs typeface="Calibri" pitchFamily="34" charset="0"/>
              </a:rPr>
              <a:t/>
            </a:r>
            <a:br>
              <a:rPr lang="ro-RO" sz="100" b="1" dirty="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a:solidFill>
                  <a:srgbClr val="1D4697"/>
                </a:solidFill>
                <a:latin typeface="Calibri" pitchFamily="34" charset="0"/>
                <a:cs typeface="Calibri" pitchFamily="34" charset="0"/>
              </a:rPr>
              <a:t/>
            </a:r>
            <a:br>
              <a:rPr lang="ro-RO" sz="100" b="1" dirty="0">
                <a:solidFill>
                  <a:srgbClr val="1D4697"/>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Beneficiari</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ro-RO" sz="300" dirty="0" smtClean="0">
                <a:solidFill>
                  <a:schemeClr val="tx1"/>
                </a:solidFill>
                <a:latin typeface="Calibri" pitchFamily="34" charset="0"/>
                <a:cs typeface="Calibri" pitchFamily="34" charset="0"/>
              </a:rPr>
              <a:t/>
            </a:r>
            <a:br>
              <a:rPr lang="ro-RO" sz="300" dirty="0" smtClean="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Grupurile </a:t>
            </a:r>
            <a:r>
              <a:rPr lang="vi-VN" sz="1800" dirty="0">
                <a:solidFill>
                  <a:schemeClr val="tx1"/>
                </a:solidFill>
                <a:latin typeface="Calibri" pitchFamily="34" charset="0"/>
                <a:cs typeface="Calibri" pitchFamily="34" charset="0"/>
              </a:rPr>
              <a:t>Operaționale (GO).</a:t>
            </a:r>
            <a:br>
              <a:rPr lang="vi-VN" sz="1800" dirty="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GO </a:t>
            </a:r>
            <a:r>
              <a:rPr lang="vi-VN" sz="1800" dirty="0">
                <a:solidFill>
                  <a:schemeClr val="tx1"/>
                </a:solidFill>
                <a:latin typeface="Calibri" pitchFamily="34" charset="0"/>
                <a:cs typeface="Calibri" pitchFamily="34" charset="0"/>
              </a:rPr>
              <a:t>este un parteneriat;</a:t>
            </a:r>
            <a:br>
              <a:rPr lang="vi-VN" sz="1800" dirty="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GO </a:t>
            </a:r>
            <a:r>
              <a:rPr lang="vi-VN" sz="1800" dirty="0">
                <a:solidFill>
                  <a:schemeClr val="tx1"/>
                </a:solidFill>
                <a:latin typeface="Calibri" pitchFamily="34" charset="0"/>
                <a:cs typeface="Calibri" pitchFamily="34" charset="0"/>
              </a:rPr>
              <a:t>este constituit din minim un partener din categoriile de mai jos și cel puțin un fermier/un grup de producători/ o cooperativă din sectorul pomicol:</a:t>
            </a:r>
            <a:br>
              <a:rPr lang="vi-VN" sz="18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Partener </a:t>
            </a:r>
            <a:r>
              <a:rPr lang="vi-VN" sz="1800" dirty="0">
                <a:solidFill>
                  <a:schemeClr val="tx1"/>
                </a:solidFill>
                <a:latin typeface="Calibri" pitchFamily="34" charset="0"/>
                <a:cs typeface="Calibri" pitchFamily="34" charset="0"/>
              </a:rPr>
              <a:t>cu domeniul  de activitate de cercetare (de ex.: producție/procesare/ambalare fructe), corespunzător temei </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proiectului</a:t>
            </a:r>
            <a:r>
              <a:rPr lang="vi-VN" sz="1800" dirty="0">
                <a:solidFill>
                  <a:schemeClr val="tx1"/>
                </a:solidFill>
                <a:latin typeface="Calibri" pitchFamily="34" charset="0"/>
                <a:cs typeface="Calibri" pitchFamily="34" charset="0"/>
              </a:rPr>
              <a:t>;</a:t>
            </a:r>
            <a:br>
              <a:rPr lang="vi-VN" sz="18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Partener </a:t>
            </a:r>
            <a:r>
              <a:rPr lang="vi-VN" sz="1800" dirty="0">
                <a:solidFill>
                  <a:schemeClr val="tx1"/>
                </a:solidFill>
                <a:latin typeface="Calibri" pitchFamily="34" charset="0"/>
                <a:cs typeface="Calibri" pitchFamily="34" charset="0"/>
              </a:rPr>
              <a:t>care are ca activitate principală procesarea/comercializarea fructelor din sectorul pomicol sau producția de ambalaje și alte produse destinate sectorului ca domeniu principal de activitate, în concordanță cu tema proiectului.</a:t>
            </a:r>
            <a:br>
              <a:rPr lang="vi-VN" sz="1800" dirty="0">
                <a:solidFill>
                  <a:schemeClr val="tx1"/>
                </a:solidFill>
                <a:latin typeface="Calibri" pitchFamily="34" charset="0"/>
                <a:cs typeface="Calibri" pitchFamily="34" charset="0"/>
              </a:rPr>
            </a:br>
            <a:r>
              <a:rPr lang="ro-RO" sz="700" dirty="0">
                <a:solidFill>
                  <a:schemeClr val="tx1"/>
                </a:solidFill>
                <a:latin typeface="Calibri" pitchFamily="34" charset="0"/>
                <a:cs typeface="Calibri" pitchFamily="34" charset="0"/>
              </a:rPr>
              <a:t/>
            </a:r>
            <a:br>
              <a:rPr lang="ro-RO" sz="700" dirty="0">
                <a:solidFill>
                  <a:schemeClr val="tx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Acțiuni eligibile</a:t>
            </a: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en-GB" sz="1800" dirty="0" err="1">
                <a:solidFill>
                  <a:schemeClr val="tx1"/>
                </a:solidFill>
                <a:latin typeface="Calibri" pitchFamily="34" charset="0"/>
                <a:cs typeface="Calibri" pitchFamily="34" charset="0"/>
              </a:rPr>
              <a:t>Cheltuielile</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eligibile</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în</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cadrul</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acestei</a:t>
            </a:r>
            <a:r>
              <a:rPr lang="en-GB" sz="1800" dirty="0">
                <a:solidFill>
                  <a:schemeClr val="tx1"/>
                </a:solidFill>
                <a:latin typeface="Calibri" pitchFamily="34" charset="0"/>
                <a:cs typeface="Calibri" pitchFamily="34" charset="0"/>
              </a:rPr>
              <a:t> sub-</a:t>
            </a:r>
            <a:r>
              <a:rPr lang="en-GB" sz="1800" dirty="0" err="1">
                <a:solidFill>
                  <a:schemeClr val="tx1"/>
                </a:solidFill>
                <a:latin typeface="Calibri" pitchFamily="34" charset="0"/>
                <a:cs typeface="Calibri" pitchFamily="34" charset="0"/>
              </a:rPr>
              <a:t>măsuri</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sunt</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limitate</a:t>
            </a:r>
            <a:r>
              <a:rPr lang="en-GB" sz="1800" dirty="0">
                <a:solidFill>
                  <a:schemeClr val="tx1"/>
                </a:solidFill>
                <a:latin typeface="Calibri" pitchFamily="34" charset="0"/>
                <a:cs typeface="Calibri" pitchFamily="34" charset="0"/>
              </a:rPr>
              <a:t> la:</a:t>
            </a: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en-GB" sz="1800" dirty="0">
                <a:solidFill>
                  <a:schemeClr val="tx1"/>
                </a:solidFill>
                <a:latin typeface="Calibri" pitchFamily="34" charset="0"/>
                <a:cs typeface="Calibri" pitchFamily="34" charset="0"/>
              </a:rPr>
              <a:t>a) </a:t>
            </a:r>
            <a:r>
              <a:rPr lang="en-GB" sz="1800" dirty="0" err="1">
                <a:solidFill>
                  <a:schemeClr val="tx1"/>
                </a:solidFill>
                <a:latin typeface="Calibri" pitchFamily="34" charset="0"/>
                <a:cs typeface="Calibri" pitchFamily="34" charset="0"/>
              </a:rPr>
              <a:t>cheltuieli</a:t>
            </a:r>
            <a:r>
              <a:rPr lang="en-GB" sz="1800" dirty="0">
                <a:solidFill>
                  <a:schemeClr val="tx1"/>
                </a:solidFill>
                <a:latin typeface="Calibri" pitchFamily="34" charset="0"/>
                <a:cs typeface="Calibri" pitchFamily="34" charset="0"/>
              </a:rPr>
              <a:t> generate </a:t>
            </a:r>
            <a:r>
              <a:rPr lang="en-GB" sz="1800" dirty="0" err="1">
                <a:solidFill>
                  <a:schemeClr val="tx1"/>
                </a:solidFill>
                <a:latin typeface="Calibri" pitchFamily="34" charset="0"/>
                <a:cs typeface="Calibri" pitchFamily="34" charset="0"/>
              </a:rPr>
              <a:t>în</a:t>
            </a:r>
            <a:r>
              <a:rPr lang="en-GB" sz="1800" dirty="0">
                <a:solidFill>
                  <a:schemeClr val="tx1"/>
                </a:solidFill>
                <a:latin typeface="Calibri" pitchFamily="34" charset="0"/>
                <a:cs typeface="Calibri" pitchFamily="34" charset="0"/>
              </a:rPr>
              <a:t> mod specific de </a:t>
            </a:r>
            <a:r>
              <a:rPr lang="en-GB" sz="1800" dirty="0" err="1">
                <a:solidFill>
                  <a:schemeClr val="tx1"/>
                </a:solidFill>
                <a:latin typeface="Calibri" pitchFamily="34" charset="0"/>
                <a:cs typeface="Calibri" pitchFamily="34" charset="0"/>
              </a:rPr>
              <a:t>înființarea</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și</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funcționarea</a:t>
            </a:r>
            <a:r>
              <a:rPr lang="en-GB" sz="1800" dirty="0">
                <a:solidFill>
                  <a:schemeClr val="tx1"/>
                </a:solidFill>
                <a:latin typeface="Calibri" pitchFamily="34" charset="0"/>
                <a:cs typeface="Calibri" pitchFamily="34" charset="0"/>
              </a:rPr>
              <a:t> GO </a:t>
            </a:r>
            <a:r>
              <a:rPr lang="en-GB" sz="1800" dirty="0" err="1">
                <a:solidFill>
                  <a:schemeClr val="tx1"/>
                </a:solidFill>
                <a:latin typeface="Calibri" pitchFamily="34" charset="0"/>
                <a:cs typeface="Calibri" pitchFamily="34" charset="0"/>
              </a:rPr>
              <a:t>și</a:t>
            </a:r>
            <a:r>
              <a:rPr lang="en-GB" sz="1800" dirty="0">
                <a:solidFill>
                  <a:schemeClr val="tx1"/>
                </a:solidFill>
                <a:latin typeface="Calibri" pitchFamily="34" charset="0"/>
                <a:cs typeface="Calibri" pitchFamily="34" charset="0"/>
              </a:rPr>
              <a:t> pot include, de </a:t>
            </a:r>
            <a:r>
              <a:rPr lang="en-GB" sz="1800" dirty="0" err="1">
                <a:solidFill>
                  <a:schemeClr val="tx1"/>
                </a:solidFill>
                <a:latin typeface="Calibri" pitchFamily="34" charset="0"/>
                <a:cs typeface="Calibri" pitchFamily="34" charset="0"/>
              </a:rPr>
              <a:t>exemplu</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următoarele</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tipuri</a:t>
            </a:r>
            <a:r>
              <a:rPr lang="en-GB" sz="1800" dirty="0">
                <a:solidFill>
                  <a:schemeClr val="tx1"/>
                </a:solidFill>
                <a:latin typeface="Calibri" pitchFamily="34" charset="0"/>
                <a:cs typeface="Calibri" pitchFamily="34" charset="0"/>
              </a:rPr>
              <a:t> de </a:t>
            </a:r>
            <a:r>
              <a:rPr lang="en-GB" sz="1800" dirty="0" err="1">
                <a:solidFill>
                  <a:schemeClr val="tx1"/>
                </a:solidFill>
                <a:latin typeface="Calibri" pitchFamily="34" charset="0"/>
                <a:cs typeface="Calibri" pitchFamily="34" charset="0"/>
              </a:rPr>
              <a:t>cheltuieli</a:t>
            </a:r>
            <a:r>
              <a:rPr lang="en-GB" sz="1800" dirty="0">
                <a:solidFill>
                  <a:schemeClr val="tx1"/>
                </a:solidFill>
                <a:latin typeface="Calibri" pitchFamily="34" charset="0"/>
                <a:cs typeface="Calibri" pitchFamily="34" charset="0"/>
              </a:rPr>
              <a:t>:</a:t>
            </a: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elaborarea</a:t>
            </a:r>
            <a:r>
              <a:rPr lang="en-GB" sz="1800" dirty="0">
                <a:solidFill>
                  <a:schemeClr val="tx1"/>
                </a:solidFill>
                <a:latin typeface="Calibri" pitchFamily="34" charset="0"/>
                <a:cs typeface="Calibri" pitchFamily="34" charset="0"/>
              </a:rPr>
              <a:t> de </a:t>
            </a:r>
            <a:r>
              <a:rPr lang="en-GB" sz="1800" dirty="0" err="1">
                <a:solidFill>
                  <a:schemeClr val="tx1"/>
                </a:solidFill>
                <a:latin typeface="Calibri" pitchFamily="34" charset="0"/>
                <a:cs typeface="Calibri" pitchFamily="34" charset="0"/>
              </a:rPr>
              <a:t>studii</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și</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planuri</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inclusiv</a:t>
            </a:r>
            <a:r>
              <a:rPr lang="en-GB" sz="1800" dirty="0">
                <a:solidFill>
                  <a:schemeClr val="tx1"/>
                </a:solidFill>
                <a:latin typeface="Calibri" pitchFamily="34" charset="0"/>
                <a:cs typeface="Calibri" pitchFamily="34" charset="0"/>
              </a:rPr>
              <a:t> a </a:t>
            </a:r>
            <a:r>
              <a:rPr lang="en-GB" sz="1800" dirty="0" err="1">
                <a:solidFill>
                  <a:schemeClr val="tx1"/>
                </a:solidFill>
                <a:latin typeface="Calibri" pitchFamily="34" charset="0"/>
                <a:cs typeface="Calibri" pitchFamily="34" charset="0"/>
              </a:rPr>
              <a:t>planului</a:t>
            </a:r>
            <a:r>
              <a:rPr lang="en-GB" sz="1800" dirty="0">
                <a:solidFill>
                  <a:schemeClr val="tx1"/>
                </a:solidFill>
                <a:latin typeface="Calibri" pitchFamily="34" charset="0"/>
                <a:cs typeface="Calibri" pitchFamily="34" charset="0"/>
              </a:rPr>
              <a:t> de </a:t>
            </a:r>
            <a:r>
              <a:rPr lang="en-GB" sz="1800" dirty="0" err="1">
                <a:solidFill>
                  <a:schemeClr val="tx1"/>
                </a:solidFill>
                <a:latin typeface="Calibri" pitchFamily="34" charset="0"/>
                <a:cs typeface="Calibri" pitchFamily="34" charset="0"/>
              </a:rPr>
              <a:t>proiect</a:t>
            </a:r>
            <a:r>
              <a:rPr lang="en-GB" sz="1800" dirty="0">
                <a:solidFill>
                  <a:schemeClr val="tx1"/>
                </a:solidFill>
                <a:latin typeface="Calibri" pitchFamily="34" charset="0"/>
                <a:cs typeface="Calibri" pitchFamily="34" charset="0"/>
              </a:rPr>
              <a:t>;</a:t>
            </a: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cheltuieli</a:t>
            </a:r>
            <a:r>
              <a:rPr lang="en-GB" sz="1800" dirty="0">
                <a:solidFill>
                  <a:schemeClr val="tx1"/>
                </a:solidFill>
                <a:latin typeface="Calibri" pitchFamily="34" charset="0"/>
                <a:cs typeface="Calibri" pitchFamily="34" charset="0"/>
              </a:rPr>
              <a:t> de </a:t>
            </a:r>
            <a:r>
              <a:rPr lang="en-GB" sz="1800" dirty="0" err="1">
                <a:solidFill>
                  <a:schemeClr val="tx1"/>
                </a:solidFill>
                <a:latin typeface="Calibri" pitchFamily="34" charset="0"/>
                <a:cs typeface="Calibri" pitchFamily="34" charset="0"/>
              </a:rPr>
              <a:t>funcționare</a:t>
            </a:r>
            <a:r>
              <a:rPr lang="en-GB" sz="1800" dirty="0">
                <a:solidFill>
                  <a:schemeClr val="tx1"/>
                </a:solidFill>
                <a:latin typeface="Calibri" pitchFamily="34" charset="0"/>
                <a:cs typeface="Calibri" pitchFamily="34" charset="0"/>
              </a:rPr>
              <a:t> ale GO</a:t>
            </a: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en-GB" sz="1800" dirty="0">
                <a:solidFill>
                  <a:schemeClr val="tx1"/>
                </a:solidFill>
                <a:latin typeface="Calibri" pitchFamily="34" charset="0"/>
                <a:cs typeface="Calibri" pitchFamily="34" charset="0"/>
              </a:rPr>
              <a:t>b) </a:t>
            </a:r>
            <a:r>
              <a:rPr lang="en-GB" sz="1800" dirty="0" err="1">
                <a:solidFill>
                  <a:schemeClr val="tx1"/>
                </a:solidFill>
                <a:latin typeface="Calibri" pitchFamily="34" charset="0"/>
                <a:cs typeface="Calibri" pitchFamily="34" charset="0"/>
              </a:rPr>
              <a:t>costurile</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directe</a:t>
            </a:r>
            <a:r>
              <a:rPr lang="en-GB" sz="1800" dirty="0">
                <a:solidFill>
                  <a:schemeClr val="tx1"/>
                </a:solidFill>
                <a:latin typeface="Calibri" pitchFamily="34" charset="0"/>
                <a:cs typeface="Calibri" pitchFamily="34" charset="0"/>
              </a:rPr>
              <a:t> determinate </a:t>
            </a:r>
            <a:r>
              <a:rPr lang="en-GB" sz="1800" dirty="0" err="1">
                <a:solidFill>
                  <a:schemeClr val="tx1"/>
                </a:solidFill>
                <a:latin typeface="Calibri" pitchFamily="34" charset="0"/>
                <a:cs typeface="Calibri" pitchFamily="34" charset="0"/>
              </a:rPr>
              <a:t>în</a:t>
            </a:r>
            <a:r>
              <a:rPr lang="en-GB" sz="1800" dirty="0">
                <a:solidFill>
                  <a:schemeClr val="tx1"/>
                </a:solidFill>
                <a:latin typeface="Calibri" pitchFamily="34" charset="0"/>
                <a:cs typeface="Calibri" pitchFamily="34" charset="0"/>
              </a:rPr>
              <a:t> mod specific de </a:t>
            </a:r>
            <a:r>
              <a:rPr lang="en-GB" sz="1800" dirty="0" err="1">
                <a:solidFill>
                  <a:schemeClr val="tx1"/>
                </a:solidFill>
                <a:latin typeface="Calibri" pitchFamily="34" charset="0"/>
                <a:cs typeface="Calibri" pitchFamily="34" charset="0"/>
              </a:rPr>
              <a:t>activitățile</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incluse</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în</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planul</a:t>
            </a:r>
            <a:r>
              <a:rPr lang="en-GB" sz="1800" dirty="0">
                <a:solidFill>
                  <a:schemeClr val="tx1"/>
                </a:solidFill>
                <a:latin typeface="Calibri" pitchFamily="34" charset="0"/>
                <a:cs typeface="Calibri" pitchFamily="34" charset="0"/>
              </a:rPr>
              <a:t> de </a:t>
            </a:r>
            <a:r>
              <a:rPr lang="en-GB" sz="1800" dirty="0" err="1">
                <a:solidFill>
                  <a:schemeClr val="tx1"/>
                </a:solidFill>
                <a:latin typeface="Calibri" pitchFamily="34" charset="0"/>
                <a:cs typeface="Calibri" pitchFamily="34" charset="0"/>
              </a:rPr>
              <a:t>proiect</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depus</a:t>
            </a:r>
            <a:r>
              <a:rPr lang="en-GB" sz="1800" dirty="0">
                <a:solidFill>
                  <a:schemeClr val="tx1"/>
                </a:solidFill>
                <a:latin typeface="Calibri" pitchFamily="34" charset="0"/>
                <a:cs typeface="Calibri" pitchFamily="34" charset="0"/>
              </a:rPr>
              <a:t> de  GO, </a:t>
            </a:r>
            <a:r>
              <a:rPr lang="en-GB" sz="1800" dirty="0" err="1">
                <a:solidFill>
                  <a:schemeClr val="tx1"/>
                </a:solidFill>
                <a:latin typeface="Calibri" pitchFamily="34" charset="0"/>
                <a:cs typeface="Calibri" pitchFamily="34" charset="0"/>
              </a:rPr>
              <a:t>inclusiv</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diseminarea</a:t>
            </a:r>
            <a:r>
              <a:rPr lang="en-GB" sz="1800" dirty="0">
                <a:solidFill>
                  <a:schemeClr val="tx1"/>
                </a:solidFill>
                <a:latin typeface="Calibri" pitchFamily="34" charset="0"/>
                <a:cs typeface="Calibri" pitchFamily="34" charset="0"/>
              </a:rPr>
              <a:t> </a:t>
            </a:r>
            <a:r>
              <a:rPr lang="en-GB" sz="1800" dirty="0" err="1">
                <a:solidFill>
                  <a:schemeClr val="tx1"/>
                </a:solidFill>
                <a:latin typeface="Calibri" pitchFamily="34" charset="0"/>
                <a:cs typeface="Calibri" pitchFamily="34" charset="0"/>
              </a:rPr>
              <a:t>rezultatelor</a:t>
            </a:r>
            <a:r>
              <a:rPr lang="en-GB" sz="1800" dirty="0">
                <a:solidFill>
                  <a:schemeClr val="tx1"/>
                </a:solidFill>
                <a:latin typeface="Calibri" pitchFamily="34" charset="0"/>
                <a:cs typeface="Calibri" pitchFamily="34" charset="0"/>
              </a:rPr>
              <a:t>.</a:t>
            </a:r>
            <a:r>
              <a:rPr lang="ro-RO" sz="1800" dirty="0" smtClean="0"/>
              <a:t/>
            </a:r>
            <a:br>
              <a:rPr lang="ro-RO" sz="1800" dirty="0" smtClean="0"/>
            </a:br>
            <a:r>
              <a:rPr lang="ro-RO" sz="100" dirty="0"/>
              <a:t/>
            </a:r>
            <a:br>
              <a:rPr lang="ro-RO" sz="100" dirty="0"/>
            </a:br>
            <a:r>
              <a:rPr lang="ro-RO" sz="1800" dirty="0" smtClean="0">
                <a:solidFill>
                  <a:srgbClr val="1F4AA1"/>
                </a:solidFill>
                <a:latin typeface="Calibri" pitchFamily="34" charset="0"/>
                <a:cs typeface="Calibri" pitchFamily="34" charset="0"/>
              </a:rPr>
              <a:t>Sume și rate de sprijin aplicabile</a:t>
            </a:r>
            <a:r>
              <a:rPr lang="ro-RO" sz="200" dirty="0">
                <a:solidFill>
                  <a:schemeClr val="tx1"/>
                </a:solidFill>
                <a:latin typeface="Calibri" pitchFamily="34" charset="0"/>
                <a:cs typeface="Calibri" pitchFamily="34" charset="0"/>
              </a:rPr>
              <a:t/>
            </a:r>
            <a:br>
              <a:rPr lang="ro-RO" sz="200" dirty="0">
                <a:solidFill>
                  <a:schemeClr val="tx1"/>
                </a:solidFill>
                <a:latin typeface="Calibri" pitchFamily="34" charset="0"/>
                <a:cs typeface="Calibri" pitchFamily="34" charset="0"/>
              </a:rPr>
            </a:br>
            <a:r>
              <a:rPr lang="ro-RO" sz="100" dirty="0" smtClean="0">
                <a:solidFill>
                  <a:schemeClr val="tx1"/>
                </a:solidFill>
                <a:latin typeface="Calibri" pitchFamily="34" charset="0"/>
                <a:cs typeface="Calibri" pitchFamily="34" charset="0"/>
              </a:rPr>
              <a:t/>
            </a:r>
            <a:br>
              <a:rPr lang="ro-RO" sz="100" dirty="0" smtClean="0">
                <a:solidFill>
                  <a:schemeClr val="tx1"/>
                </a:solidFill>
                <a:latin typeface="Calibri" pitchFamily="34" charset="0"/>
                <a:cs typeface="Calibri" pitchFamily="34" charset="0"/>
              </a:rPr>
            </a:br>
            <a:r>
              <a:rPr lang="ro-RO" sz="200" dirty="0" smtClean="0">
                <a:solidFill>
                  <a:schemeClr val="tx1"/>
                </a:solidFill>
                <a:latin typeface="Calibri" pitchFamily="34" charset="0"/>
                <a:cs typeface="Calibri" pitchFamily="34" charset="0"/>
              </a:rPr>
              <a:t/>
            </a:r>
            <a:br>
              <a:rPr lang="ro-RO" sz="200" dirty="0" smtClean="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Sprijinul acordat este 100% public şi nu poate să depăşească anual 10% din valoarea producţiei comercializate în primii 5 ani şi </a:t>
            </a:r>
            <a:r>
              <a:rPr lang="en-US" sz="1800" b="1" dirty="0">
                <a:solidFill>
                  <a:schemeClr val="tx1"/>
                </a:solidFill>
                <a:latin typeface="Calibri" pitchFamily="34" charset="0"/>
                <a:cs typeface="Calibri" pitchFamily="34" charset="0"/>
              </a:rPr>
              <a:t>5</a:t>
            </a:r>
            <a:r>
              <a:rPr lang="vi-VN" sz="1800" b="1" dirty="0" smtClean="0">
                <a:solidFill>
                  <a:schemeClr val="tx1"/>
                </a:solidFill>
                <a:latin typeface="Calibri" pitchFamily="34" charset="0"/>
                <a:cs typeface="Calibri" pitchFamily="34" charset="0"/>
              </a:rPr>
              <a:t>00.000 </a:t>
            </a:r>
            <a:r>
              <a:rPr lang="vi-VN" sz="1800" b="1" dirty="0">
                <a:solidFill>
                  <a:schemeClr val="tx1"/>
                </a:solidFill>
                <a:latin typeface="Calibri" pitchFamily="34" charset="0"/>
                <a:cs typeface="Calibri" pitchFamily="34" charset="0"/>
              </a:rPr>
              <a:t>euro/an</a:t>
            </a:r>
            <a:r>
              <a:rPr lang="vi-VN" sz="1800" dirty="0" smtClean="0">
                <a:solidFill>
                  <a:schemeClr val="tx1"/>
                </a:solidFill>
                <a:latin typeface="Calibri" pitchFamily="34" charset="0"/>
                <a:cs typeface="Calibri" pitchFamily="34" charset="0"/>
              </a:rPr>
              <a:t>.</a:t>
            </a:r>
            <a:r>
              <a:rPr lang="vi-VN" sz="1100" dirty="0">
                <a:solidFill>
                  <a:schemeClr val="tx1"/>
                </a:solidFill>
                <a:latin typeface="Calibri" pitchFamily="34" charset="0"/>
                <a:cs typeface="Calibri" pitchFamily="34" charset="0"/>
              </a:rPr>
              <a:t/>
            </a:r>
            <a:br>
              <a:rPr lang="vi-VN" sz="1100" dirty="0">
                <a:solidFill>
                  <a:schemeClr val="tx1"/>
                </a:solidFill>
                <a:latin typeface="Calibri" pitchFamily="34" charset="0"/>
                <a:cs typeface="Calibri" pitchFamily="34" charset="0"/>
              </a:rPr>
            </a:br>
            <a:endParaRPr lang="ro-RO" sz="1600" dirty="0">
              <a:solidFill>
                <a:srgbClr val="1F4AA1"/>
              </a:solidFill>
              <a:latin typeface="Calibri" pitchFamily="34" charset="0"/>
              <a:cs typeface="Calibri" pitchFamily="34" charset="0"/>
            </a:endParaRPr>
          </a:p>
        </p:txBody>
      </p:sp>
      <p:sp>
        <p:nvSpPr>
          <p:cNvPr id="9" name="Title 1"/>
          <p:cNvSpPr txBox="1">
            <a:spLocks/>
          </p:cNvSpPr>
          <p:nvPr/>
        </p:nvSpPr>
        <p:spPr>
          <a:xfrm>
            <a:off x="386713" y="267264"/>
            <a:ext cx="7627866" cy="425432"/>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en-US" sz="100" b="1" dirty="0">
              <a:solidFill>
                <a:srgbClr val="461A02"/>
              </a:solidFill>
              <a:latin typeface="Calibri" pitchFamily="34" charset="0"/>
              <a:ea typeface="Tahoma" pitchFamily="34" charset="0"/>
              <a:cs typeface="Calibri" pitchFamily="34" charset="0"/>
            </a:endParaRPr>
          </a:p>
          <a:p>
            <a:pPr algn="ctr"/>
            <a:r>
              <a:rPr lang="en-US" b="1" dirty="0" smtClean="0">
                <a:solidFill>
                  <a:srgbClr val="1F4AA1"/>
                </a:solidFill>
                <a:latin typeface="Calibri" pitchFamily="34" charset="0"/>
                <a:ea typeface="Tahoma" pitchFamily="34" charset="0"/>
                <a:cs typeface="Calibri" pitchFamily="34" charset="0"/>
              </a:rPr>
              <a:t>SUBPROGRAMUL POMICOL</a:t>
            </a:r>
            <a:endParaRPr lang="ro-RO" b="1" dirty="0" smtClean="0">
              <a:solidFill>
                <a:srgbClr val="1F4AA1"/>
              </a:solidFill>
              <a:latin typeface="Calibri" pitchFamily="34" charset="0"/>
              <a:ea typeface="Tahoma"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4579" y="364268"/>
            <a:ext cx="1115984" cy="90703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25</a:t>
            </a:fld>
            <a:endParaRPr lang="ro-RO"/>
          </a:p>
        </p:txBody>
      </p:sp>
    </p:spTree>
    <p:extLst>
      <p:ext uri="{BB962C8B-B14F-4D97-AF65-F5344CB8AC3E}">
        <p14:creationId xmlns:p14="http://schemas.microsoft.com/office/powerpoint/2010/main" val="1612387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6113"/>
            <a:ext cx="1008000"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07505" y="576508"/>
            <a:ext cx="8856984" cy="6281491"/>
          </a:xfrm>
        </p:spPr>
        <p:txBody>
          <a:bodyPr numCol="1" anchor="t">
            <a:normAutofit fontScale="90000"/>
          </a:bodyPr>
          <a:lstStyle/>
          <a:p>
            <a:r>
              <a:rPr lang="en-US" sz="1600" dirty="0">
                <a:solidFill>
                  <a:srgbClr val="1F4AA1"/>
                </a:solidFill>
                <a:latin typeface="Calibri" pitchFamily="34" charset="0"/>
                <a:cs typeface="Calibri" pitchFamily="34" charset="0"/>
              </a:rPr>
              <a:t>	</a:t>
            </a:r>
            <a:r>
              <a:rPr lang="en-US" sz="1600" dirty="0" smtClean="0">
                <a:solidFill>
                  <a:srgbClr val="1F4AA1"/>
                </a:solidFill>
                <a:latin typeface="Calibri" pitchFamily="34" charset="0"/>
                <a:cs typeface="Calibri" pitchFamily="34" charset="0"/>
              </a:rPr>
              <a:t>	</a:t>
            </a:r>
            <a:r>
              <a:rPr lang="it-IT" sz="1800" b="1" dirty="0" smtClean="0">
                <a:solidFill>
                  <a:srgbClr val="1D4697"/>
                </a:solidFill>
                <a:latin typeface="Calibri" pitchFamily="34" charset="0"/>
                <a:cs typeface="Calibri" pitchFamily="34" charset="0"/>
              </a:rPr>
              <a:t>M </a:t>
            </a:r>
            <a:r>
              <a:rPr lang="it-IT" sz="1800" b="1" dirty="0">
                <a:solidFill>
                  <a:srgbClr val="1D4697"/>
                </a:solidFill>
                <a:latin typeface="Calibri" pitchFamily="34" charset="0"/>
                <a:cs typeface="Calibri" pitchFamily="34" charset="0"/>
              </a:rPr>
              <a:t>16 - Cooperarea (Articolul 35</a:t>
            </a:r>
            <a:r>
              <a:rPr lang="it-IT" sz="1800" b="1" dirty="0" smtClean="0">
                <a:solidFill>
                  <a:srgbClr val="1D4697"/>
                </a:solidFill>
                <a:latin typeface="Calibri" pitchFamily="34" charset="0"/>
                <a:cs typeface="Calibri" pitchFamily="34" charset="0"/>
              </a:rPr>
              <a:t>)</a:t>
            </a:r>
            <a:r>
              <a:rPr lang="vi-VN" sz="100" b="1" dirty="0">
                <a:solidFill>
                  <a:srgbClr val="1D4697"/>
                </a:solidFill>
                <a:latin typeface="Calibri" pitchFamily="34" charset="0"/>
                <a:cs typeface="Calibri" pitchFamily="34" charset="0"/>
              </a:rPr>
              <a:t/>
            </a:r>
            <a:br>
              <a:rPr lang="vi-VN" sz="100" b="1" dirty="0">
                <a:solidFill>
                  <a:srgbClr val="1D4697"/>
                </a:solidFill>
                <a:latin typeface="Calibri" pitchFamily="34" charset="0"/>
                <a:cs typeface="Calibri" pitchFamily="34" charset="0"/>
              </a:rPr>
            </a:br>
            <a:r>
              <a:rPr lang="en-US" sz="100" b="1" dirty="0" smtClean="0">
                <a:solidFill>
                  <a:srgbClr val="1D4697"/>
                </a:solidFill>
                <a:latin typeface="Calibri" pitchFamily="34" charset="0"/>
                <a:cs typeface="Calibri" pitchFamily="34" charset="0"/>
              </a:rPr>
              <a:t>	</a:t>
            </a:r>
            <a:r>
              <a:rPr lang="en-US" sz="100" b="1" dirty="0">
                <a:solidFill>
                  <a:srgbClr val="1D4697"/>
                </a:solidFill>
                <a:latin typeface="Calibri" pitchFamily="34" charset="0"/>
                <a:cs typeface="Calibri" pitchFamily="34" charset="0"/>
              </a:rPr>
              <a:t> </a:t>
            </a:r>
            <a:r>
              <a:rPr lang="en-US" sz="100" b="1" dirty="0" smtClean="0">
                <a:solidFill>
                  <a:srgbClr val="1D4697"/>
                </a:solidFill>
                <a:latin typeface="Calibri" pitchFamily="34" charset="0"/>
                <a:cs typeface="Calibri" pitchFamily="34" charset="0"/>
              </a:rPr>
              <a:t> 	</a:t>
            </a:r>
            <a:r>
              <a:rPr lang="vi-VN" sz="1800" b="1" dirty="0">
                <a:solidFill>
                  <a:srgbClr val="1D4697"/>
                </a:solidFill>
                <a:latin typeface="Calibri" pitchFamily="34" charset="0"/>
                <a:cs typeface="Calibri" pitchFamily="34" charset="0"/>
              </a:rPr>
              <a:t>16.4 a Sprijin pentru cooperarea orizontală și verticală între actorii din </a:t>
            </a:r>
            <a:r>
              <a:rPr lang="en-US" sz="1800" b="1" dirty="0" smtClean="0">
                <a:solidFill>
                  <a:srgbClr val="1D4697"/>
                </a:solidFill>
                <a:latin typeface="Calibri" pitchFamily="34" charset="0"/>
                <a:cs typeface="Calibri" pitchFamily="34" charset="0"/>
              </a:rPr>
              <a:t/>
            </a:r>
            <a:br>
              <a:rPr lang="en-US" sz="1800" b="1" dirty="0" smtClean="0">
                <a:solidFill>
                  <a:srgbClr val="1D4697"/>
                </a:solidFill>
                <a:latin typeface="Calibri" pitchFamily="34" charset="0"/>
                <a:cs typeface="Calibri" pitchFamily="34" charset="0"/>
              </a:rPr>
            </a:br>
            <a:r>
              <a:rPr lang="en-US" sz="1800" b="1" dirty="0">
                <a:solidFill>
                  <a:srgbClr val="1D4697"/>
                </a:solidFill>
                <a:latin typeface="Calibri" pitchFamily="34" charset="0"/>
                <a:cs typeface="Calibri" pitchFamily="34" charset="0"/>
              </a:rPr>
              <a:t>	</a:t>
            </a:r>
            <a:r>
              <a:rPr lang="en-US" sz="1800" b="1" dirty="0" smtClean="0">
                <a:solidFill>
                  <a:srgbClr val="1D4697"/>
                </a:solidFill>
                <a:latin typeface="Calibri" pitchFamily="34" charset="0"/>
                <a:cs typeface="Calibri" pitchFamily="34" charset="0"/>
              </a:rPr>
              <a:t>	</a:t>
            </a:r>
            <a:r>
              <a:rPr lang="vi-VN" sz="1800" b="1" dirty="0" smtClean="0">
                <a:solidFill>
                  <a:srgbClr val="1D4697"/>
                </a:solidFill>
                <a:latin typeface="Calibri" pitchFamily="34" charset="0"/>
                <a:cs typeface="Calibri" pitchFamily="34" charset="0"/>
              </a:rPr>
              <a:t>lanțul </a:t>
            </a:r>
            <a:r>
              <a:rPr lang="vi-VN" sz="1800" b="1" dirty="0">
                <a:solidFill>
                  <a:srgbClr val="1D4697"/>
                </a:solidFill>
                <a:latin typeface="Calibri" pitchFamily="34" charset="0"/>
                <a:cs typeface="Calibri" pitchFamily="34" charset="0"/>
              </a:rPr>
              <a:t>de </a:t>
            </a:r>
            <a:r>
              <a:rPr lang="vi-VN" sz="1800" b="1" dirty="0" smtClean="0">
                <a:solidFill>
                  <a:srgbClr val="1D4697"/>
                </a:solidFill>
                <a:latin typeface="Calibri" pitchFamily="34" charset="0"/>
                <a:cs typeface="Calibri" pitchFamily="34" charset="0"/>
              </a:rPr>
              <a:t>aprovizionare</a:t>
            </a:r>
            <a:r>
              <a:rPr lang="ro-RO" sz="1600" b="1" dirty="0" smtClean="0">
                <a:solidFill>
                  <a:srgbClr val="82C836"/>
                </a:solidFill>
                <a:latin typeface="Calibri" pitchFamily="34" charset="0"/>
                <a:cs typeface="Calibri" pitchFamily="34" charset="0"/>
              </a:rPr>
              <a:t>	                           </a:t>
            </a:r>
            <a:r>
              <a:rPr lang="en-US" sz="1600" b="1" dirty="0" smtClean="0">
                <a:solidFill>
                  <a:srgbClr val="82C836"/>
                </a:solidFill>
                <a:latin typeface="Calibri" pitchFamily="34" charset="0"/>
                <a:cs typeface="Calibri" pitchFamily="34" charset="0"/>
              </a:rPr>
              <a:t>	</a:t>
            </a:r>
            <a:r>
              <a:rPr lang="vi-VN" sz="100" b="1" dirty="0" smtClean="0">
                <a:solidFill>
                  <a:srgbClr val="1D4697"/>
                </a:solidFill>
                <a:latin typeface="Calibri" pitchFamily="34" charset="0"/>
                <a:cs typeface="Calibri" pitchFamily="34" charset="0"/>
              </a:rPr>
              <a:t/>
            </a:r>
            <a:br>
              <a:rPr lang="vi-VN" sz="100" b="1" dirty="0" smtClean="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t>
            </a:r>
            <a:r>
              <a:rPr lang="ro-RO" sz="1500" b="1" dirty="0" smtClean="0">
                <a:solidFill>
                  <a:srgbClr val="1D4697"/>
                </a:solidFill>
                <a:latin typeface="Calibri" pitchFamily="34" charset="0"/>
                <a:cs typeface="Calibri" pitchFamily="34" charset="0"/>
              </a:rPr>
              <a:t/>
            </a:r>
            <a:br>
              <a:rPr lang="ro-RO" sz="1500" b="1" dirty="0" smtClean="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a:solidFill>
                  <a:srgbClr val="1D4697"/>
                </a:solidFill>
                <a:latin typeface="Calibri" pitchFamily="34" charset="0"/>
                <a:cs typeface="Calibri" pitchFamily="34" charset="0"/>
              </a:rPr>
              <a:t/>
            </a:r>
            <a:br>
              <a:rPr lang="ro-RO" sz="100" b="1" dirty="0">
                <a:solidFill>
                  <a:srgbClr val="1D4697"/>
                </a:solidFill>
                <a:latin typeface="Calibri" pitchFamily="34" charset="0"/>
                <a:cs typeface="Calibri" pitchFamily="34" charset="0"/>
              </a:rPr>
            </a:br>
            <a:r>
              <a:rPr lang="ro-RO" sz="100" b="1" dirty="0" smtClean="0">
                <a:solidFill>
                  <a:srgbClr val="1D4697"/>
                </a:solidFill>
                <a:latin typeface="Calibri" pitchFamily="34" charset="0"/>
                <a:cs typeface="Calibri" pitchFamily="34" charset="0"/>
              </a:rPr>
              <a:t/>
            </a:r>
            <a:br>
              <a:rPr lang="ro-RO" sz="100" b="1" dirty="0" smtClean="0">
                <a:solidFill>
                  <a:srgbClr val="1D4697"/>
                </a:solidFill>
                <a:latin typeface="Calibri" pitchFamily="34" charset="0"/>
                <a:cs typeface="Calibri" pitchFamily="34" charset="0"/>
              </a:rPr>
            </a:br>
            <a:r>
              <a:rPr lang="ro-RO" sz="100" b="1" dirty="0">
                <a:solidFill>
                  <a:srgbClr val="1D4697"/>
                </a:solidFill>
                <a:latin typeface="Calibri" pitchFamily="34" charset="0"/>
                <a:cs typeface="Calibri" pitchFamily="34" charset="0"/>
              </a:rPr>
              <a:t/>
            </a:r>
            <a:br>
              <a:rPr lang="ro-RO" sz="100" b="1" dirty="0">
                <a:solidFill>
                  <a:srgbClr val="1D4697"/>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Beneficiari</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ro-RO" sz="300" dirty="0" smtClean="0">
                <a:solidFill>
                  <a:schemeClr val="tx1"/>
                </a:solidFill>
                <a:latin typeface="Calibri" pitchFamily="34" charset="0"/>
                <a:cs typeface="Calibri" pitchFamily="34" charset="0"/>
              </a:rPr>
              <a:t/>
            </a:r>
            <a:br>
              <a:rPr lang="ro-RO" sz="300" dirty="0" smtClean="0">
                <a:solidFill>
                  <a:schemeClr val="tx1"/>
                </a:solidFill>
                <a:latin typeface="Calibri" pitchFamily="34" charset="0"/>
                <a:cs typeface="Calibri" pitchFamily="34" charset="0"/>
              </a:rPr>
            </a:br>
            <a:r>
              <a:rPr lang="en-US" sz="1600" dirty="0" err="1">
                <a:solidFill>
                  <a:schemeClr val="tx1"/>
                </a:solidFill>
                <a:latin typeface="Calibri" pitchFamily="34" charset="0"/>
                <a:cs typeface="Calibri" pitchFamily="34" charset="0"/>
              </a:rPr>
              <a:t>Sprijinul</a:t>
            </a:r>
            <a:r>
              <a:rPr lang="en-US" sz="1600" dirty="0">
                <a:solidFill>
                  <a:schemeClr val="tx1"/>
                </a:solidFill>
                <a:latin typeface="Calibri" pitchFamily="34" charset="0"/>
                <a:cs typeface="Calibri" pitchFamily="34" charset="0"/>
              </a:rPr>
              <a:t> se </a:t>
            </a:r>
            <a:r>
              <a:rPr lang="en-US" sz="1600" dirty="0" err="1">
                <a:solidFill>
                  <a:schemeClr val="tx1"/>
                </a:solidFill>
                <a:latin typeface="Calibri" pitchFamily="34" charset="0"/>
                <a:cs typeface="Calibri" pitchFamily="34" charset="0"/>
              </a:rPr>
              <a:t>va</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acorda</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parteneriatelor</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constituite</a:t>
            </a:r>
            <a:r>
              <a:rPr lang="en-US" sz="1600" dirty="0">
                <a:solidFill>
                  <a:schemeClr val="tx1"/>
                </a:solidFill>
                <a:latin typeface="Calibri" pitchFamily="34" charset="0"/>
                <a:cs typeface="Calibri" pitchFamily="34" charset="0"/>
              </a:rPr>
              <a:t> din minim un </a:t>
            </a:r>
            <a:r>
              <a:rPr lang="en-US" sz="1600" dirty="0" err="1">
                <a:solidFill>
                  <a:schemeClr val="tx1"/>
                </a:solidFill>
                <a:latin typeface="Calibri" pitchFamily="34" charset="0"/>
                <a:cs typeface="Calibri" pitchFamily="34" charset="0"/>
              </a:rPr>
              <a:t>partener</a:t>
            </a:r>
            <a:r>
              <a:rPr lang="en-US" sz="1600" dirty="0">
                <a:solidFill>
                  <a:schemeClr val="tx1"/>
                </a:solidFill>
                <a:latin typeface="Calibri" pitchFamily="34" charset="0"/>
                <a:cs typeface="Calibri" pitchFamily="34" charset="0"/>
              </a:rPr>
              <a:t> din </a:t>
            </a:r>
            <a:r>
              <a:rPr lang="en-US" sz="1600" dirty="0" err="1">
                <a:solidFill>
                  <a:schemeClr val="tx1"/>
                </a:solidFill>
                <a:latin typeface="Calibri" pitchFamily="34" charset="0"/>
                <a:cs typeface="Calibri" pitchFamily="34" charset="0"/>
              </a:rPr>
              <a:t>categoriile</a:t>
            </a:r>
            <a:r>
              <a:rPr lang="en-US" sz="1600" dirty="0">
                <a:solidFill>
                  <a:schemeClr val="tx1"/>
                </a:solidFill>
                <a:latin typeface="Calibri" pitchFamily="34" charset="0"/>
                <a:cs typeface="Calibri" pitchFamily="34" charset="0"/>
              </a:rPr>
              <a:t> de </a:t>
            </a:r>
            <a:r>
              <a:rPr lang="en-US" sz="1600" dirty="0" err="1">
                <a:solidFill>
                  <a:schemeClr val="tx1"/>
                </a:solidFill>
                <a:latin typeface="Calibri" pitchFamily="34" charset="0"/>
                <a:cs typeface="Calibri" pitchFamily="34" charset="0"/>
              </a:rPr>
              <a:t>mai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jos</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și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cel</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puțin</a:t>
            </a:r>
            <a:r>
              <a:rPr lang="en-US" sz="1600" dirty="0">
                <a:solidFill>
                  <a:schemeClr val="tx1"/>
                </a:solidFill>
                <a:latin typeface="Calibri" pitchFamily="34" charset="0"/>
                <a:cs typeface="Calibri" pitchFamily="34" charset="0"/>
              </a:rPr>
              <a:t> un </a:t>
            </a:r>
            <a:r>
              <a:rPr lang="en-US" sz="1600" dirty="0" err="1">
                <a:solidFill>
                  <a:schemeClr val="tx1"/>
                </a:solidFill>
                <a:latin typeface="Calibri" pitchFamily="34" charset="0"/>
                <a:cs typeface="Calibri" pitchFamily="34" charset="0"/>
              </a:rPr>
              <a:t>fermier</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sau</a:t>
            </a:r>
            <a:r>
              <a:rPr lang="en-US" sz="1600" dirty="0">
                <a:solidFill>
                  <a:schemeClr val="tx1"/>
                </a:solidFill>
                <a:latin typeface="Calibri" pitchFamily="34" charset="0"/>
                <a:cs typeface="Calibri" pitchFamily="34" charset="0"/>
              </a:rPr>
              <a:t> un </a:t>
            </a:r>
            <a:r>
              <a:rPr lang="en-US" sz="1600" dirty="0" err="1">
                <a:solidFill>
                  <a:schemeClr val="tx1"/>
                </a:solidFill>
                <a:latin typeface="Calibri" pitchFamily="34" charset="0"/>
                <a:cs typeface="Calibri" pitchFamily="34" charset="0"/>
              </a:rPr>
              <a:t>grup</a:t>
            </a:r>
            <a:r>
              <a:rPr lang="en-US" sz="1600" dirty="0">
                <a:solidFill>
                  <a:schemeClr val="tx1"/>
                </a:solidFill>
                <a:latin typeface="Calibri" pitchFamily="34" charset="0"/>
                <a:cs typeface="Calibri" pitchFamily="34" charset="0"/>
              </a:rPr>
              <a:t> de </a:t>
            </a:r>
            <a:r>
              <a:rPr lang="en-US" sz="1600" dirty="0" err="1">
                <a:solidFill>
                  <a:schemeClr val="tx1"/>
                </a:solidFill>
                <a:latin typeface="Calibri" pitchFamily="34" charset="0"/>
                <a:cs typeface="Calibri" pitchFamily="34" charset="0"/>
              </a:rPr>
              <a:t>producători</a:t>
            </a:r>
            <a:r>
              <a:rPr lang="en-US" sz="1600" dirty="0">
                <a:solidFill>
                  <a:schemeClr val="tx1"/>
                </a:solidFill>
                <a:latin typeface="Calibri" pitchFamily="34" charset="0"/>
                <a:cs typeface="Calibri" pitchFamily="34" charset="0"/>
              </a:rPr>
              <a:t>/o </a:t>
            </a:r>
            <a:r>
              <a:rPr lang="en-US" sz="1600" dirty="0" err="1">
                <a:solidFill>
                  <a:schemeClr val="tx1"/>
                </a:solidFill>
                <a:latin typeface="Calibri" pitchFamily="34" charset="0"/>
                <a:cs typeface="Calibri" pitchFamily="34" charset="0"/>
              </a:rPr>
              <a:t>cooperativă</a:t>
            </a:r>
            <a:r>
              <a:rPr lang="en-US" sz="1600" dirty="0">
                <a:solidFill>
                  <a:schemeClr val="tx1"/>
                </a:solidFill>
                <a:latin typeface="Calibri" pitchFamily="34" charset="0"/>
                <a:cs typeface="Calibri" pitchFamily="34" charset="0"/>
              </a:rPr>
              <a:t> care </a:t>
            </a:r>
            <a:r>
              <a:rPr lang="en-US" sz="1600" dirty="0" err="1">
                <a:solidFill>
                  <a:schemeClr val="tx1"/>
                </a:solidFill>
                <a:latin typeface="Calibri" pitchFamily="34" charset="0"/>
                <a:cs typeface="Calibri" pitchFamily="34" charset="0"/>
              </a:rPr>
              <a:t>își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desfășoară</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activitatea</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în</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sectorul</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pomicol</a:t>
            </a:r>
            <a:r>
              <a:rPr lang="en-US" sz="1600" dirty="0">
                <a:solidFill>
                  <a:schemeClr val="tx1"/>
                </a:solidFill>
                <a:latin typeface="Calibri" pitchFamily="34" charset="0"/>
                <a:cs typeface="Calibri" pitchFamily="34" charset="0"/>
              </a:rPr>
              <a:t>:</a:t>
            </a:r>
            <a:r>
              <a:rPr lang="ro-RO" sz="1600" dirty="0">
                <a:solidFill>
                  <a:schemeClr val="tx1"/>
                </a:solidFill>
                <a:latin typeface="Calibri" pitchFamily="34" charset="0"/>
                <a:cs typeface="Calibri" pitchFamily="34" charset="0"/>
              </a:rPr>
              <a:t/>
            </a:r>
            <a:br>
              <a:rPr lang="ro-RO" sz="1600" dirty="0">
                <a:solidFill>
                  <a:schemeClr val="tx1"/>
                </a:solidFill>
                <a:latin typeface="Calibri" pitchFamily="34" charset="0"/>
                <a:cs typeface="Calibri" pitchFamily="34" charset="0"/>
              </a:rPr>
            </a:br>
            <a:r>
              <a:rPr lang="en-US" sz="1600" dirty="0" err="1">
                <a:solidFill>
                  <a:schemeClr val="tx1"/>
                </a:solidFill>
                <a:latin typeface="Calibri" pitchFamily="34" charset="0"/>
                <a:cs typeface="Calibri" pitchFamily="34" charset="0"/>
              </a:rPr>
              <a:t>Fermieri</a:t>
            </a:r>
            <a:r>
              <a:rPr lang="en-US" sz="1600" dirty="0">
                <a:solidFill>
                  <a:schemeClr val="tx1"/>
                </a:solidFill>
                <a:latin typeface="Calibri" pitchFamily="34" charset="0"/>
                <a:cs typeface="Calibri" pitchFamily="34" charset="0"/>
              </a:rPr>
              <a:t>;</a:t>
            </a:r>
            <a:r>
              <a:rPr lang="ro-RO" sz="1600" dirty="0">
                <a:solidFill>
                  <a:schemeClr val="tx1"/>
                </a:solidFill>
                <a:latin typeface="Calibri" pitchFamily="34" charset="0"/>
                <a:cs typeface="Calibri" pitchFamily="34" charset="0"/>
              </a:rPr>
              <a:t/>
            </a:r>
            <a:br>
              <a:rPr lang="ro-RO" sz="1600" dirty="0">
                <a:solidFill>
                  <a:schemeClr val="tx1"/>
                </a:solidFill>
                <a:latin typeface="Calibri" pitchFamily="34" charset="0"/>
                <a:cs typeface="Calibri" pitchFamily="34" charset="0"/>
              </a:rPr>
            </a:br>
            <a:r>
              <a:rPr lang="en-US" sz="1600" dirty="0" err="1">
                <a:solidFill>
                  <a:schemeClr val="tx1"/>
                </a:solidFill>
                <a:latin typeface="Calibri" pitchFamily="34" charset="0"/>
                <a:cs typeface="Calibri" pitchFamily="34" charset="0"/>
              </a:rPr>
              <a:t>Microîntreprinderi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și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întreprinderi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mici</a:t>
            </a:r>
            <a:r>
              <a:rPr lang="en-US" sz="1600" dirty="0">
                <a:solidFill>
                  <a:schemeClr val="tx1"/>
                </a:solidFill>
                <a:latin typeface="Calibri" pitchFamily="34" charset="0"/>
                <a:cs typeface="Calibri" pitchFamily="34" charset="0"/>
              </a:rPr>
              <a:t>;</a:t>
            </a:r>
            <a:r>
              <a:rPr lang="ro-RO" sz="1600" dirty="0">
                <a:solidFill>
                  <a:schemeClr val="tx1"/>
                </a:solidFill>
                <a:latin typeface="Calibri" pitchFamily="34" charset="0"/>
                <a:cs typeface="Calibri" pitchFamily="34" charset="0"/>
              </a:rPr>
              <a:t/>
            </a:r>
            <a:br>
              <a:rPr lang="ro-RO" sz="1600" dirty="0">
                <a:solidFill>
                  <a:schemeClr val="tx1"/>
                </a:solidFill>
                <a:latin typeface="Calibri" pitchFamily="34" charset="0"/>
                <a:cs typeface="Calibri" pitchFamily="34" charset="0"/>
              </a:rPr>
            </a:br>
            <a:r>
              <a:rPr lang="en-US" sz="1600" dirty="0" err="1">
                <a:solidFill>
                  <a:schemeClr val="tx1"/>
                </a:solidFill>
                <a:latin typeface="Calibri" pitchFamily="34" charset="0"/>
                <a:cs typeface="Calibri" pitchFamily="34" charset="0"/>
              </a:rPr>
              <a:t>Organizații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neguvernamentale</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înregistrate</a:t>
            </a:r>
            <a:r>
              <a:rPr lang="en-US" sz="1600" dirty="0">
                <a:solidFill>
                  <a:schemeClr val="tx1"/>
                </a:solidFill>
                <a:latin typeface="Calibri" pitchFamily="34" charset="0"/>
                <a:cs typeface="Calibri" pitchFamily="34" charset="0"/>
              </a:rPr>
              <a:t> conform </a:t>
            </a:r>
            <a:r>
              <a:rPr lang="en-US" sz="1600" dirty="0" err="1">
                <a:solidFill>
                  <a:schemeClr val="tx1"/>
                </a:solidFill>
                <a:latin typeface="Calibri" pitchFamily="34" charset="0"/>
                <a:cs typeface="Calibri" pitchFamily="34" charset="0"/>
              </a:rPr>
              <a:t>legislației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naționale</a:t>
            </a:r>
            <a:r>
              <a:rPr lang="en-US" sz="1600" dirty="0">
                <a:solidFill>
                  <a:schemeClr val="tx1"/>
                </a:solidFill>
                <a:latin typeface="Calibri" pitchFamily="34" charset="0"/>
                <a:cs typeface="Calibri" pitchFamily="34" charset="0"/>
              </a:rPr>
              <a:t>;</a:t>
            </a:r>
            <a:r>
              <a:rPr lang="ro-RO" sz="1600" dirty="0">
                <a:solidFill>
                  <a:schemeClr val="tx1"/>
                </a:solidFill>
                <a:latin typeface="Calibri" pitchFamily="34" charset="0"/>
                <a:cs typeface="Calibri" pitchFamily="34" charset="0"/>
              </a:rPr>
              <a:t/>
            </a:r>
            <a:br>
              <a:rPr lang="ro-RO" sz="1600" dirty="0">
                <a:solidFill>
                  <a:schemeClr val="tx1"/>
                </a:solidFill>
                <a:latin typeface="Calibri" pitchFamily="34" charset="0"/>
                <a:cs typeface="Calibri" pitchFamily="34" charset="0"/>
              </a:rPr>
            </a:br>
            <a:r>
              <a:rPr lang="en-US" sz="1600" dirty="0" err="1">
                <a:solidFill>
                  <a:schemeClr val="tx1"/>
                </a:solidFill>
                <a:latin typeface="Calibri" pitchFamily="34" charset="0"/>
                <a:cs typeface="Calibri" pitchFamily="34" charset="0"/>
              </a:rPr>
              <a:t>Consilii</a:t>
            </a:r>
            <a:r>
              <a:rPr lang="en-US" sz="1600" dirty="0">
                <a:solidFill>
                  <a:schemeClr val="tx1"/>
                </a:solidFill>
                <a:latin typeface="Calibri" pitchFamily="34" charset="0"/>
                <a:cs typeface="Calibri" pitchFamily="34" charset="0"/>
              </a:rPr>
              <a:t> locale;</a:t>
            </a:r>
            <a:r>
              <a:rPr lang="ro-RO" sz="1600" dirty="0">
                <a:solidFill>
                  <a:schemeClr val="tx1"/>
                </a:solidFill>
                <a:latin typeface="Calibri" pitchFamily="34" charset="0"/>
                <a:cs typeface="Calibri" pitchFamily="34" charset="0"/>
              </a:rPr>
              <a:t/>
            </a:r>
            <a:br>
              <a:rPr lang="ro-RO" sz="1600" dirty="0">
                <a:solidFill>
                  <a:schemeClr val="tx1"/>
                </a:solidFill>
                <a:latin typeface="Calibri" pitchFamily="34" charset="0"/>
                <a:cs typeface="Calibri" pitchFamily="34" charset="0"/>
              </a:rPr>
            </a:br>
            <a:r>
              <a:rPr lang="en-US" sz="1600" dirty="0" err="1">
                <a:solidFill>
                  <a:schemeClr val="tx1"/>
                </a:solidFill>
                <a:latin typeface="Calibri" pitchFamily="34" charset="0"/>
                <a:cs typeface="Calibri" pitchFamily="34" charset="0"/>
              </a:rPr>
              <a:t>Unități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școlare</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sanitare</a:t>
            </a:r>
            <a:r>
              <a:rPr lang="en-US" sz="1600" dirty="0">
                <a:solidFill>
                  <a:schemeClr val="tx1"/>
                </a:solidFill>
                <a:latin typeface="Calibri" pitchFamily="34" charset="0"/>
                <a:cs typeface="Calibri" pitchFamily="34" charset="0"/>
              </a:rPr>
              <a:t>, de </a:t>
            </a:r>
            <a:r>
              <a:rPr lang="en-US" sz="1600" dirty="0" err="1">
                <a:solidFill>
                  <a:schemeClr val="tx1"/>
                </a:solidFill>
                <a:latin typeface="Calibri" pitchFamily="34" charset="0"/>
                <a:cs typeface="Calibri" pitchFamily="34" charset="0"/>
              </a:rPr>
              <a:t>agrement</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și</a:t>
            </a:r>
            <a:r>
              <a:rPr lang="en-US" sz="1600" dirty="0">
                <a:solidFill>
                  <a:schemeClr val="tx1"/>
                </a:solidFill>
                <a:latin typeface="Calibri" pitchFamily="34" charset="0"/>
                <a:cs typeface="Calibri" pitchFamily="34" charset="0"/>
              </a:rPr>
              <a:t> de </a:t>
            </a:r>
            <a:r>
              <a:rPr lang="en-US" sz="1600" dirty="0" err="1">
                <a:solidFill>
                  <a:schemeClr val="tx1"/>
                </a:solidFill>
                <a:latin typeface="Calibri" pitchFamily="34" charset="0"/>
                <a:cs typeface="Calibri" pitchFamily="34" charset="0"/>
              </a:rPr>
              <a:t>alimentație</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publică</a:t>
            </a:r>
            <a:r>
              <a:rPr lang="en-US" sz="1600" dirty="0"/>
              <a:t>.</a:t>
            </a:r>
            <a:r>
              <a:rPr lang="ro-RO" sz="1600" dirty="0"/>
              <a:t/>
            </a:r>
            <a:br>
              <a:rPr lang="ro-RO" sz="1600" dirty="0"/>
            </a:br>
            <a:r>
              <a:rPr lang="ro-RO" sz="800" dirty="0">
                <a:solidFill>
                  <a:schemeClr val="tx1"/>
                </a:solidFill>
                <a:latin typeface="Calibri" pitchFamily="34" charset="0"/>
                <a:cs typeface="Calibri" pitchFamily="34" charset="0"/>
              </a:rPr>
              <a:t/>
            </a:r>
            <a:br>
              <a:rPr lang="ro-RO" sz="800" dirty="0">
                <a:solidFill>
                  <a:schemeClr val="tx1"/>
                </a:solidFill>
                <a:latin typeface="Calibri" pitchFamily="34" charset="0"/>
                <a:cs typeface="Calibri" pitchFamily="34" charset="0"/>
              </a:rPr>
            </a:br>
            <a:r>
              <a:rPr lang="ro-RO" sz="2000" dirty="0" smtClean="0">
                <a:solidFill>
                  <a:srgbClr val="1F4AA1"/>
                </a:solidFill>
                <a:latin typeface="Calibri" pitchFamily="34" charset="0"/>
                <a:cs typeface="Calibri" pitchFamily="34" charset="0"/>
              </a:rPr>
              <a:t>Acțiuni eligibile</a:t>
            </a:r>
            <a:r>
              <a:rPr lang="en-US" sz="2000" dirty="0" smtClean="0">
                <a:solidFill>
                  <a:srgbClr val="1F4AA1"/>
                </a:solidFill>
                <a:latin typeface="Calibri" pitchFamily="34" charset="0"/>
                <a:cs typeface="Calibri" pitchFamily="34" charset="0"/>
              </a:rPr>
              <a:t/>
            </a:r>
            <a:br>
              <a:rPr lang="en-US" sz="2000" dirty="0" smtClean="0">
                <a:solidFill>
                  <a:srgbClr val="1F4AA1"/>
                </a:solidFill>
                <a:latin typeface="Calibri" pitchFamily="34" charset="0"/>
                <a:cs typeface="Calibri" pitchFamily="34" charset="0"/>
              </a:rPr>
            </a:br>
            <a:r>
              <a:rPr lang="en-GB" sz="1600" dirty="0" err="1">
                <a:solidFill>
                  <a:schemeClr val="tx1"/>
                </a:solidFill>
                <a:latin typeface="Calibri" pitchFamily="34" charset="0"/>
                <a:cs typeface="Calibri" pitchFamily="34" charset="0"/>
              </a:rPr>
              <a:t>Studii</a:t>
            </a:r>
            <a:r>
              <a:rPr lang="en-GB" sz="1600" dirty="0">
                <a:solidFill>
                  <a:schemeClr val="tx1"/>
                </a:solidFill>
                <a:latin typeface="Calibri" pitchFamily="34" charset="0"/>
                <a:cs typeface="Calibri" pitchFamily="34" charset="0"/>
              </a:rPr>
              <a:t>/</a:t>
            </a:r>
            <a:r>
              <a:rPr lang="en-GB" sz="1600" dirty="0" err="1">
                <a:solidFill>
                  <a:schemeClr val="tx1"/>
                </a:solidFill>
                <a:latin typeface="Calibri" pitchFamily="34" charset="0"/>
                <a:cs typeface="Calibri" pitchFamily="34" charset="0"/>
              </a:rPr>
              <a:t>planuri</a:t>
            </a:r>
            <a:r>
              <a:rPr lang="en-GB" sz="1600" dirty="0">
                <a:solidFill>
                  <a:schemeClr val="tx1"/>
                </a:solidFill>
                <a:latin typeface="Calibri" pitchFamily="34" charset="0"/>
                <a:cs typeface="Calibri" pitchFamily="34" charset="0"/>
              </a:rPr>
              <a:t>;                   </a:t>
            </a:r>
            <a:r>
              <a:rPr lang="ro-RO" sz="1600" dirty="0">
                <a:solidFill>
                  <a:schemeClr val="tx1"/>
                </a:solidFill>
                <a:latin typeface="Calibri" pitchFamily="34" charset="0"/>
                <a:cs typeface="Calibri" pitchFamily="34" charset="0"/>
              </a:rPr>
              <a:t/>
            </a:r>
            <a:br>
              <a:rPr lang="ro-RO" sz="1600" dirty="0">
                <a:solidFill>
                  <a:schemeClr val="tx1"/>
                </a:solidFill>
                <a:latin typeface="Calibri" pitchFamily="34" charset="0"/>
                <a:cs typeface="Calibri" pitchFamily="34" charset="0"/>
              </a:rPr>
            </a:br>
            <a:r>
              <a:rPr lang="en-GB" sz="1600" dirty="0" err="1">
                <a:solidFill>
                  <a:schemeClr val="tx1"/>
                </a:solidFill>
                <a:latin typeface="Calibri" pitchFamily="34" charset="0"/>
                <a:cs typeface="Calibri" pitchFamily="34" charset="0"/>
              </a:rPr>
              <a:t>Costurile</a:t>
            </a:r>
            <a:r>
              <a:rPr lang="en-GB" sz="1600" dirty="0">
                <a:solidFill>
                  <a:schemeClr val="tx1"/>
                </a:solidFill>
                <a:latin typeface="Calibri" pitchFamily="34" charset="0"/>
                <a:cs typeface="Calibri" pitchFamily="34" charset="0"/>
              </a:rPr>
              <a:t> de </a:t>
            </a:r>
            <a:r>
              <a:rPr lang="en-GB" sz="1600" dirty="0" err="1">
                <a:solidFill>
                  <a:schemeClr val="tx1"/>
                </a:solidFill>
                <a:latin typeface="Calibri" pitchFamily="34" charset="0"/>
                <a:cs typeface="Calibri" pitchFamily="34" charset="0"/>
              </a:rPr>
              <a:t>funcţionare</a:t>
            </a:r>
            <a:r>
              <a:rPr lang="en-GB" sz="1600" dirty="0">
                <a:solidFill>
                  <a:schemeClr val="tx1"/>
                </a:solidFill>
                <a:latin typeface="Calibri" pitchFamily="34" charset="0"/>
                <a:cs typeface="Calibri" pitchFamily="34" charset="0"/>
              </a:rPr>
              <a:t> a </a:t>
            </a:r>
            <a:r>
              <a:rPr lang="en-GB" sz="1600" dirty="0" err="1">
                <a:solidFill>
                  <a:schemeClr val="tx1"/>
                </a:solidFill>
                <a:latin typeface="Calibri" pitchFamily="34" charset="0"/>
                <a:cs typeface="Calibri" pitchFamily="34" charset="0"/>
              </a:rPr>
              <a:t>cooperării</a:t>
            </a:r>
            <a:r>
              <a:rPr lang="en-GB" sz="1600" dirty="0">
                <a:solidFill>
                  <a:schemeClr val="tx1"/>
                </a:solidFill>
                <a:latin typeface="Calibri" pitchFamily="34" charset="0"/>
                <a:cs typeface="Calibri" pitchFamily="34" charset="0"/>
              </a:rPr>
              <a:t>;</a:t>
            </a:r>
            <a:r>
              <a:rPr lang="ro-RO" sz="1600" dirty="0">
                <a:solidFill>
                  <a:schemeClr val="tx1"/>
                </a:solidFill>
                <a:latin typeface="Calibri" pitchFamily="34" charset="0"/>
                <a:cs typeface="Calibri" pitchFamily="34" charset="0"/>
              </a:rPr>
              <a:t/>
            </a:r>
            <a:br>
              <a:rPr lang="ro-RO" sz="1600" dirty="0">
                <a:solidFill>
                  <a:schemeClr val="tx1"/>
                </a:solidFill>
                <a:latin typeface="Calibri" pitchFamily="34" charset="0"/>
                <a:cs typeface="Calibri" pitchFamily="34" charset="0"/>
              </a:rPr>
            </a:br>
            <a:r>
              <a:rPr lang="en-GB" sz="1600" dirty="0" err="1">
                <a:solidFill>
                  <a:schemeClr val="tx1"/>
                </a:solidFill>
                <a:latin typeface="Calibri" pitchFamily="34" charset="0"/>
                <a:cs typeface="Calibri" pitchFamily="34" charset="0"/>
              </a:rPr>
              <a:t>Costuri</a:t>
            </a:r>
            <a:r>
              <a:rPr lang="en-GB" sz="1600" dirty="0">
                <a:solidFill>
                  <a:schemeClr val="tx1"/>
                </a:solidFill>
                <a:latin typeface="Calibri" pitchFamily="34" charset="0"/>
                <a:cs typeface="Calibri" pitchFamily="34" charset="0"/>
              </a:rPr>
              <a:t> </a:t>
            </a:r>
            <a:r>
              <a:rPr lang="en-GB" sz="1600" dirty="0" err="1">
                <a:solidFill>
                  <a:schemeClr val="tx1"/>
                </a:solidFill>
                <a:latin typeface="Calibri" pitchFamily="34" charset="0"/>
                <a:cs typeface="Calibri" pitchFamily="34" charset="0"/>
              </a:rPr>
              <a:t>directe</a:t>
            </a:r>
            <a:r>
              <a:rPr lang="en-GB" sz="1600" dirty="0">
                <a:solidFill>
                  <a:schemeClr val="tx1"/>
                </a:solidFill>
                <a:latin typeface="Calibri" pitchFamily="34" charset="0"/>
                <a:cs typeface="Calibri" pitchFamily="34" charset="0"/>
              </a:rPr>
              <a:t> ale </a:t>
            </a:r>
            <a:r>
              <a:rPr lang="en-GB" sz="1600" dirty="0" err="1">
                <a:solidFill>
                  <a:schemeClr val="tx1"/>
                </a:solidFill>
                <a:latin typeface="Calibri" pitchFamily="34" charset="0"/>
                <a:cs typeface="Calibri" pitchFamily="34" charset="0"/>
              </a:rPr>
              <a:t>proiectelor</a:t>
            </a:r>
            <a:r>
              <a:rPr lang="en-GB" sz="1600" dirty="0">
                <a:solidFill>
                  <a:schemeClr val="tx1"/>
                </a:solidFill>
                <a:latin typeface="Calibri" pitchFamily="34" charset="0"/>
                <a:cs typeface="Calibri" pitchFamily="34" charset="0"/>
              </a:rPr>
              <a:t> </a:t>
            </a:r>
            <a:r>
              <a:rPr lang="en-GB" sz="1600" dirty="0" err="1">
                <a:solidFill>
                  <a:schemeClr val="tx1"/>
                </a:solidFill>
                <a:latin typeface="Calibri" pitchFamily="34" charset="0"/>
                <a:cs typeface="Calibri" pitchFamily="34" charset="0"/>
              </a:rPr>
              <a:t>specifice</a:t>
            </a:r>
            <a:r>
              <a:rPr lang="en-GB" sz="1600" dirty="0">
                <a:solidFill>
                  <a:schemeClr val="tx1"/>
                </a:solidFill>
                <a:latin typeface="Calibri" pitchFamily="34" charset="0"/>
                <a:cs typeface="Calibri" pitchFamily="34" charset="0"/>
              </a:rPr>
              <a:t> </a:t>
            </a:r>
            <a:r>
              <a:rPr lang="en-GB" sz="1600" dirty="0" err="1">
                <a:solidFill>
                  <a:schemeClr val="tx1"/>
                </a:solidFill>
                <a:latin typeface="Calibri" pitchFamily="34" charset="0"/>
                <a:cs typeface="Calibri" pitchFamily="34" charset="0"/>
              </a:rPr>
              <a:t>corelate</a:t>
            </a:r>
            <a:r>
              <a:rPr lang="en-GB" sz="1600" dirty="0">
                <a:solidFill>
                  <a:schemeClr val="tx1"/>
                </a:solidFill>
                <a:latin typeface="Calibri" pitchFamily="34" charset="0"/>
                <a:cs typeface="Calibri" pitchFamily="34" charset="0"/>
              </a:rPr>
              <a:t> cu </a:t>
            </a:r>
            <a:r>
              <a:rPr lang="en-GB" sz="1600" dirty="0" err="1">
                <a:solidFill>
                  <a:schemeClr val="tx1"/>
                </a:solidFill>
                <a:latin typeface="Calibri" pitchFamily="34" charset="0"/>
                <a:cs typeface="Calibri" pitchFamily="34" charset="0"/>
              </a:rPr>
              <a:t>planul</a:t>
            </a:r>
            <a:r>
              <a:rPr lang="en-GB" sz="1600" dirty="0">
                <a:solidFill>
                  <a:schemeClr val="tx1"/>
                </a:solidFill>
                <a:latin typeface="Calibri" pitchFamily="34" charset="0"/>
                <a:cs typeface="Calibri" pitchFamily="34" charset="0"/>
              </a:rPr>
              <a:t> </a:t>
            </a:r>
            <a:r>
              <a:rPr lang="en-GB" sz="1600" dirty="0" err="1">
                <a:solidFill>
                  <a:schemeClr val="tx1"/>
                </a:solidFill>
                <a:latin typeface="Calibri" pitchFamily="34" charset="0"/>
                <a:cs typeface="Calibri" pitchFamily="34" charset="0"/>
              </a:rPr>
              <a:t>proiectului</a:t>
            </a:r>
            <a:r>
              <a:rPr lang="en-GB" sz="1600" dirty="0">
                <a:solidFill>
                  <a:schemeClr val="tx1"/>
                </a:solidFill>
                <a:latin typeface="Calibri" pitchFamily="34" charset="0"/>
                <a:cs typeface="Calibri" pitchFamily="34" charset="0"/>
              </a:rPr>
              <a:t>;</a:t>
            </a:r>
            <a:r>
              <a:rPr lang="ro-RO" sz="1600" dirty="0">
                <a:solidFill>
                  <a:schemeClr val="tx1"/>
                </a:solidFill>
                <a:latin typeface="Calibri" pitchFamily="34" charset="0"/>
                <a:cs typeface="Calibri" pitchFamily="34" charset="0"/>
              </a:rPr>
              <a:t/>
            </a:r>
            <a:br>
              <a:rPr lang="ro-RO" sz="1600" dirty="0">
                <a:solidFill>
                  <a:schemeClr val="tx1"/>
                </a:solidFill>
                <a:latin typeface="Calibri" pitchFamily="34" charset="0"/>
                <a:cs typeface="Calibri" pitchFamily="34" charset="0"/>
              </a:rPr>
            </a:br>
            <a:r>
              <a:rPr lang="en-GB" sz="1600" dirty="0" err="1">
                <a:solidFill>
                  <a:schemeClr val="tx1"/>
                </a:solidFill>
                <a:latin typeface="Calibri" pitchFamily="34" charset="0"/>
                <a:cs typeface="Calibri" pitchFamily="34" charset="0"/>
              </a:rPr>
              <a:t>Costuri</a:t>
            </a:r>
            <a:r>
              <a:rPr lang="en-GB" sz="1600" dirty="0">
                <a:solidFill>
                  <a:schemeClr val="tx1"/>
                </a:solidFill>
                <a:latin typeface="Calibri" pitchFamily="34" charset="0"/>
                <a:cs typeface="Calibri" pitchFamily="34" charset="0"/>
              </a:rPr>
              <a:t> de </a:t>
            </a:r>
            <a:r>
              <a:rPr lang="en-GB" sz="1600" dirty="0" err="1">
                <a:solidFill>
                  <a:schemeClr val="tx1"/>
                </a:solidFill>
                <a:latin typeface="Calibri" pitchFamily="34" charset="0"/>
                <a:cs typeface="Calibri" pitchFamily="34" charset="0"/>
              </a:rPr>
              <a:t>promovare</a:t>
            </a:r>
            <a:r>
              <a:rPr lang="ro-RO" sz="2000" dirty="0"/>
              <a:t/>
            </a:r>
            <a:br>
              <a:rPr lang="ro-RO" sz="2000" dirty="0"/>
            </a:br>
            <a:r>
              <a:rPr lang="ro-RO" sz="200" dirty="0"/>
              <a:t/>
            </a:r>
            <a:br>
              <a:rPr lang="ro-RO" sz="200" dirty="0"/>
            </a:br>
            <a:r>
              <a:rPr lang="ro-RO" sz="2000" dirty="0" smtClean="0">
                <a:solidFill>
                  <a:srgbClr val="1F4AA1"/>
                </a:solidFill>
                <a:latin typeface="Calibri" pitchFamily="34" charset="0"/>
                <a:cs typeface="Calibri" pitchFamily="34" charset="0"/>
              </a:rPr>
              <a:t>Sume și rate de sprijin aplicabile</a:t>
            </a:r>
            <a:r>
              <a:rPr lang="ro-RO" sz="300" dirty="0">
                <a:solidFill>
                  <a:schemeClr val="tx1"/>
                </a:solidFill>
                <a:latin typeface="Calibri" pitchFamily="34" charset="0"/>
                <a:cs typeface="Calibri" pitchFamily="34" charset="0"/>
              </a:rPr>
              <a:t/>
            </a:r>
            <a:br>
              <a:rPr lang="ro-RO" sz="300" dirty="0">
                <a:solidFill>
                  <a:schemeClr val="tx1"/>
                </a:solidFill>
                <a:latin typeface="Calibri" pitchFamily="34" charset="0"/>
                <a:cs typeface="Calibri" pitchFamily="34" charset="0"/>
              </a:rPr>
            </a:br>
            <a:r>
              <a:rPr lang="ro-RO" sz="200" dirty="0" smtClean="0">
                <a:solidFill>
                  <a:schemeClr val="tx1"/>
                </a:solidFill>
                <a:latin typeface="Calibri" pitchFamily="34" charset="0"/>
                <a:cs typeface="Calibri" pitchFamily="34" charset="0"/>
              </a:rPr>
              <a:t/>
            </a:r>
            <a:br>
              <a:rPr lang="ro-RO" sz="200" dirty="0" smtClean="0">
                <a:solidFill>
                  <a:schemeClr val="tx1"/>
                </a:solidFill>
                <a:latin typeface="Calibri" pitchFamily="34" charset="0"/>
                <a:cs typeface="Calibri" pitchFamily="34" charset="0"/>
              </a:rPr>
            </a:br>
            <a:r>
              <a:rPr lang="en-US" sz="1600" dirty="0" err="1">
                <a:solidFill>
                  <a:schemeClr val="tx1"/>
                </a:solidFill>
                <a:latin typeface="Calibri" pitchFamily="34" charset="0"/>
                <a:cs typeface="Calibri" pitchFamily="34" charset="0"/>
              </a:rPr>
              <a:t>Ponderea</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sprijinului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nerambursabil</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este</a:t>
            </a:r>
            <a:r>
              <a:rPr lang="en-US" sz="1600" dirty="0">
                <a:solidFill>
                  <a:schemeClr val="tx1"/>
                </a:solidFill>
                <a:latin typeface="Calibri" pitchFamily="34" charset="0"/>
                <a:cs typeface="Calibri" pitchFamily="34" charset="0"/>
              </a:rPr>
              <a:t> de 100% din </a:t>
            </a:r>
            <a:r>
              <a:rPr lang="en-US" sz="1600" dirty="0" err="1">
                <a:solidFill>
                  <a:schemeClr val="tx1"/>
                </a:solidFill>
                <a:latin typeface="Calibri" pitchFamily="34" charset="0"/>
                <a:cs typeface="Calibri" pitchFamily="34" charset="0"/>
              </a:rPr>
              <a:t>totalul</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cheltuielilor</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eligibile</a:t>
            </a:r>
            <a:r>
              <a:rPr lang="en-US" sz="1600" dirty="0">
                <a:solidFill>
                  <a:schemeClr val="tx1"/>
                </a:solidFill>
                <a:latin typeface="Calibri" pitchFamily="34" charset="0"/>
                <a:cs typeface="Calibri" pitchFamily="34" charset="0"/>
              </a:rPr>
              <a:t>, cu </a:t>
            </a:r>
            <a:r>
              <a:rPr lang="en-US" sz="1600" dirty="0" err="1">
                <a:solidFill>
                  <a:schemeClr val="tx1"/>
                </a:solidFill>
                <a:latin typeface="Calibri" pitchFamily="34" charset="0"/>
                <a:cs typeface="Calibri" pitchFamily="34" charset="0"/>
              </a:rPr>
              <a:t>excepția</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cazului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în</a:t>
            </a:r>
            <a:r>
              <a:rPr lang="en-US" sz="1600" dirty="0">
                <a:solidFill>
                  <a:schemeClr val="tx1"/>
                </a:solidFill>
                <a:latin typeface="Calibri" pitchFamily="34" charset="0"/>
                <a:cs typeface="Calibri" pitchFamily="34" charset="0"/>
              </a:rPr>
              <a:t> care se </a:t>
            </a:r>
            <a:r>
              <a:rPr lang="en-US" sz="1600" dirty="0" err="1">
                <a:solidFill>
                  <a:schemeClr val="tx1"/>
                </a:solidFill>
                <a:latin typeface="Calibri" pitchFamily="34" charset="0"/>
                <a:cs typeface="Calibri" pitchFamily="34" charset="0"/>
              </a:rPr>
              <a:t>aplică</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normele</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privind</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ajutoarele</a:t>
            </a:r>
            <a:r>
              <a:rPr lang="en-US" sz="1600" dirty="0">
                <a:solidFill>
                  <a:schemeClr val="tx1"/>
                </a:solidFill>
                <a:latin typeface="Calibri" pitchFamily="34" charset="0"/>
                <a:cs typeface="Calibri" pitchFamily="34" charset="0"/>
              </a:rPr>
              <a:t> de stat, </a:t>
            </a:r>
            <a:r>
              <a:rPr lang="en-US" sz="1600" dirty="0" err="1">
                <a:solidFill>
                  <a:schemeClr val="tx1"/>
                </a:solidFill>
                <a:latin typeface="Calibri" pitchFamily="34" charset="0"/>
                <a:cs typeface="Calibri" pitchFamily="34" charset="0"/>
              </a:rPr>
              <a:t>și</a:t>
            </a:r>
            <a:r>
              <a:rPr lang="en-US" sz="1600" dirty="0">
                <a:solidFill>
                  <a:schemeClr val="tx1"/>
                </a:solidFill>
                <a:latin typeface="Calibri" pitchFamily="34" charset="0"/>
                <a:cs typeface="Calibri" pitchFamily="34" charset="0"/>
              </a:rPr>
              <a:t> se </a:t>
            </a:r>
            <a:r>
              <a:rPr lang="en-US" sz="1600" dirty="0" err="1">
                <a:solidFill>
                  <a:schemeClr val="tx1"/>
                </a:solidFill>
                <a:latin typeface="Calibri" pitchFamily="34" charset="0"/>
                <a:cs typeface="Calibri" pitchFamily="34" charset="0"/>
              </a:rPr>
              <a:t>impune</a:t>
            </a:r>
            <a:r>
              <a:rPr lang="en-US" sz="1600" dirty="0">
                <a:solidFill>
                  <a:schemeClr val="tx1"/>
                </a:solidFill>
                <a:latin typeface="Calibri" pitchFamily="34" charset="0"/>
                <a:cs typeface="Calibri" pitchFamily="34" charset="0"/>
              </a:rPr>
              <a:t> o </a:t>
            </a:r>
            <a:r>
              <a:rPr lang="en-US" sz="1600" dirty="0" err="1">
                <a:solidFill>
                  <a:schemeClr val="tx1"/>
                </a:solidFill>
                <a:latin typeface="Calibri" pitchFamily="34" charset="0"/>
                <a:cs typeface="Calibri" pitchFamily="34" charset="0"/>
              </a:rPr>
              <a:t>limită</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inferioară</a:t>
            </a:r>
            <a:r>
              <a:rPr lang="en-US" sz="1600" dirty="0">
                <a:solidFill>
                  <a:schemeClr val="tx1"/>
                </a:solidFill>
                <a:latin typeface="Calibri" pitchFamily="34" charset="0"/>
                <a:cs typeface="Calibri" pitchFamily="34" charset="0"/>
              </a:rPr>
              <a:t>.</a:t>
            </a:r>
            <a:r>
              <a:rPr lang="ro-RO" sz="1600" dirty="0">
                <a:solidFill>
                  <a:schemeClr val="tx1"/>
                </a:solidFill>
                <a:latin typeface="Calibri" pitchFamily="34" charset="0"/>
                <a:cs typeface="Calibri" pitchFamily="34" charset="0"/>
              </a:rPr>
              <a:t/>
            </a:r>
            <a:br>
              <a:rPr lang="ro-RO" sz="1600" dirty="0">
                <a:solidFill>
                  <a:schemeClr val="tx1"/>
                </a:solidFill>
                <a:latin typeface="Calibri" pitchFamily="34" charset="0"/>
                <a:cs typeface="Calibri" pitchFamily="34" charset="0"/>
              </a:rPr>
            </a:br>
            <a:r>
              <a:rPr lang="en-US" sz="1600" dirty="0">
                <a:solidFill>
                  <a:schemeClr val="tx1"/>
                </a:solidFill>
                <a:latin typeface="Calibri" pitchFamily="34" charset="0"/>
                <a:cs typeface="Calibri" pitchFamily="34" charset="0"/>
              </a:rPr>
              <a:t> </a:t>
            </a:r>
            <a:r>
              <a:rPr lang="en-US" sz="1600" dirty="0" err="1" smtClean="0">
                <a:solidFill>
                  <a:schemeClr val="tx1"/>
                </a:solidFill>
                <a:latin typeface="Calibri" pitchFamily="34" charset="0"/>
                <a:cs typeface="Calibri" pitchFamily="34" charset="0"/>
              </a:rPr>
              <a:t>În</a:t>
            </a:r>
            <a:r>
              <a:rPr lang="en-US" sz="1600" dirty="0" smtClean="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cazul</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în</a:t>
            </a:r>
            <a:r>
              <a:rPr lang="en-US" sz="1600" dirty="0">
                <a:solidFill>
                  <a:schemeClr val="tx1"/>
                </a:solidFill>
                <a:latin typeface="Calibri" pitchFamily="34" charset="0"/>
                <a:cs typeface="Calibri" pitchFamily="34" charset="0"/>
              </a:rPr>
              <a:t> care </a:t>
            </a:r>
            <a:r>
              <a:rPr lang="en-US" sz="1600" dirty="0" err="1">
                <a:solidFill>
                  <a:schemeClr val="tx1"/>
                </a:solidFill>
                <a:latin typeface="Calibri" pitchFamily="34" charset="0"/>
                <a:cs typeface="Calibri" pitchFamily="34" charset="0"/>
              </a:rPr>
              <a:t>planul</a:t>
            </a:r>
            <a:r>
              <a:rPr lang="en-US" sz="1600" dirty="0">
                <a:solidFill>
                  <a:schemeClr val="tx1"/>
                </a:solidFill>
                <a:latin typeface="Calibri" pitchFamily="34" charset="0"/>
                <a:cs typeface="Calibri" pitchFamily="34" charset="0"/>
              </a:rPr>
              <a:t> de </a:t>
            </a:r>
            <a:r>
              <a:rPr lang="en-US" sz="1600" dirty="0" err="1">
                <a:solidFill>
                  <a:schemeClr val="tx1"/>
                </a:solidFill>
                <a:latin typeface="Calibri" pitchFamily="34" charset="0"/>
                <a:cs typeface="Calibri" pitchFamily="34" charset="0"/>
              </a:rPr>
              <a:t>proiect</a:t>
            </a:r>
            <a:r>
              <a:rPr lang="en-US" sz="1600" dirty="0">
                <a:solidFill>
                  <a:schemeClr val="tx1"/>
                </a:solidFill>
                <a:latin typeface="Calibri" pitchFamily="34" charset="0"/>
                <a:cs typeface="Calibri" pitchFamily="34" charset="0"/>
              </a:rPr>
              <a:t> include, de </a:t>
            </a:r>
            <a:r>
              <a:rPr lang="en-US" sz="1600" dirty="0" err="1">
                <a:solidFill>
                  <a:schemeClr val="tx1"/>
                </a:solidFill>
                <a:latin typeface="Calibri" pitchFamily="34" charset="0"/>
                <a:cs typeface="Calibri" pitchFamily="34" charset="0"/>
              </a:rPr>
              <a:t>asemenea</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acțiuni</a:t>
            </a:r>
            <a:r>
              <a:rPr lang="en-US" sz="1600" dirty="0">
                <a:solidFill>
                  <a:schemeClr val="tx1"/>
                </a:solidFill>
                <a:latin typeface="Calibri" pitchFamily="34" charset="0"/>
                <a:cs typeface="Calibri" pitchFamily="34" charset="0"/>
              </a:rPr>
              <a:t> care </a:t>
            </a:r>
            <a:r>
              <a:rPr lang="en-US" sz="1600" dirty="0" err="1">
                <a:solidFill>
                  <a:schemeClr val="tx1"/>
                </a:solidFill>
                <a:latin typeface="Calibri" pitchFamily="34" charset="0"/>
                <a:cs typeface="Calibri" pitchFamily="34" charset="0"/>
              </a:rPr>
              <a:t>sunt</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eligibile</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în</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cadrul</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altor</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măsuri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atunci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costurile</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sunt</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acoperite</a:t>
            </a:r>
            <a:r>
              <a:rPr lang="en-US" sz="1600" dirty="0">
                <a:solidFill>
                  <a:schemeClr val="tx1"/>
                </a:solidFill>
                <a:latin typeface="Calibri" pitchFamily="34" charset="0"/>
                <a:cs typeface="Calibri" pitchFamily="34" charset="0"/>
              </a:rPr>
              <a:t> din sub-</a:t>
            </a:r>
            <a:r>
              <a:rPr lang="en-US" sz="1600" dirty="0" err="1">
                <a:solidFill>
                  <a:schemeClr val="tx1"/>
                </a:solidFill>
                <a:latin typeface="Calibri" pitchFamily="34" charset="0"/>
                <a:cs typeface="Calibri" pitchFamily="34" charset="0"/>
              </a:rPr>
              <a:t>măsura</a:t>
            </a:r>
            <a:r>
              <a:rPr lang="en-US" sz="1600" dirty="0">
                <a:solidFill>
                  <a:schemeClr val="tx1"/>
                </a:solidFill>
                <a:latin typeface="Calibri" pitchFamily="34" charset="0"/>
                <a:cs typeface="Calibri" pitchFamily="34" charset="0"/>
              </a:rPr>
              <a:t> 16.4 a, </a:t>
            </a:r>
            <a:r>
              <a:rPr lang="en-US" sz="1600" dirty="0" err="1">
                <a:solidFill>
                  <a:schemeClr val="tx1"/>
                </a:solidFill>
                <a:latin typeface="Calibri" pitchFamily="34" charset="0"/>
                <a:cs typeface="Calibri" pitchFamily="34" charset="0"/>
              </a:rPr>
              <a:t>în</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conformitate</a:t>
            </a:r>
            <a:r>
              <a:rPr lang="en-US" sz="1600" dirty="0">
                <a:solidFill>
                  <a:schemeClr val="tx1"/>
                </a:solidFill>
                <a:latin typeface="Calibri" pitchFamily="34" charset="0"/>
                <a:cs typeface="Calibri" pitchFamily="34" charset="0"/>
              </a:rPr>
              <a:t> cu </a:t>
            </a:r>
            <a:r>
              <a:rPr lang="en-US" sz="1600" dirty="0" err="1">
                <a:solidFill>
                  <a:schemeClr val="tx1"/>
                </a:solidFill>
                <a:latin typeface="Calibri" pitchFamily="34" charset="0"/>
                <a:cs typeface="Calibri" pitchFamily="34" charset="0"/>
              </a:rPr>
              <a:t>intensitatea</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maximă</a:t>
            </a:r>
            <a:r>
              <a:rPr lang="en-US" sz="1600" dirty="0">
                <a:solidFill>
                  <a:schemeClr val="tx1"/>
                </a:solidFill>
                <a:latin typeface="Calibri" pitchFamily="34" charset="0"/>
                <a:cs typeface="Calibri" pitchFamily="34" charset="0"/>
              </a:rPr>
              <a:t> a </a:t>
            </a:r>
            <a:r>
              <a:rPr lang="en-US" sz="1600" dirty="0" err="1">
                <a:solidFill>
                  <a:schemeClr val="tx1"/>
                </a:solidFill>
                <a:latin typeface="Calibri" pitchFamily="34" charset="0"/>
                <a:cs typeface="Calibri" pitchFamily="34" charset="0"/>
              </a:rPr>
              <a:t>ajutorului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și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valorile</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aplicabile</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în</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cadrul</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acelor</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măsuri</a:t>
            </a:r>
            <a:r>
              <a:rPr lang="en-US" sz="1600" dirty="0">
                <a:solidFill>
                  <a:schemeClr val="tx1"/>
                </a:solidFill>
                <a:latin typeface="Calibri" pitchFamily="34" charset="0"/>
                <a:cs typeface="Calibri" pitchFamily="34" charset="0"/>
              </a:rPr>
              <a:t>. Cu </a:t>
            </a:r>
            <a:r>
              <a:rPr lang="en-US" sz="1600" dirty="0" err="1">
                <a:solidFill>
                  <a:schemeClr val="tx1"/>
                </a:solidFill>
                <a:latin typeface="Calibri" pitchFamily="34" charset="0"/>
                <a:cs typeface="Calibri" pitchFamily="34" charset="0"/>
              </a:rPr>
              <a:t>toate</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acestea</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valoarea</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maximă</a:t>
            </a:r>
            <a:r>
              <a:rPr lang="en-US" sz="1600" dirty="0">
                <a:solidFill>
                  <a:schemeClr val="tx1"/>
                </a:solidFill>
                <a:latin typeface="Calibri" pitchFamily="34" charset="0"/>
                <a:cs typeface="Calibri" pitchFamily="34" charset="0"/>
              </a:rPr>
              <a:t> a </a:t>
            </a:r>
            <a:r>
              <a:rPr lang="en-US" sz="1600" dirty="0" err="1">
                <a:solidFill>
                  <a:schemeClr val="tx1"/>
                </a:solidFill>
                <a:latin typeface="Calibri" pitchFamily="34" charset="0"/>
                <a:cs typeface="Calibri" pitchFamily="34" charset="0"/>
              </a:rPr>
              <a:t>cheltuielilor</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eligibile</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în</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cadrul</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altor</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măsuri</a:t>
            </a:r>
            <a:r>
              <a:rPr lang="en-US" sz="1600" dirty="0">
                <a:solidFill>
                  <a:schemeClr val="tx1"/>
                </a:solidFill>
                <a:latin typeface="Calibri" pitchFamily="34" charset="0"/>
                <a:cs typeface="Calibri" pitchFamily="34" charset="0"/>
              </a:rPr>
              <a:t> nu </a:t>
            </a:r>
            <a:r>
              <a:rPr lang="en-US" sz="1600" dirty="0" err="1">
                <a:solidFill>
                  <a:schemeClr val="tx1"/>
                </a:solidFill>
                <a:latin typeface="Calibri" pitchFamily="34" charset="0"/>
                <a:cs typeface="Calibri" pitchFamily="34" charset="0"/>
              </a:rPr>
              <a:t>va</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depăși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valoarea</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maximă</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acordată</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în</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cadrul</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submăsurii</a:t>
            </a:r>
            <a:r>
              <a:rPr lang="en-US" sz="1600" dirty="0">
                <a:solidFill>
                  <a:schemeClr val="tx1"/>
                </a:solidFill>
                <a:latin typeface="Calibri" pitchFamily="34" charset="0"/>
                <a:cs typeface="Calibri" pitchFamily="34" charset="0"/>
              </a:rPr>
              <a:t> 16.4.</a:t>
            </a:r>
            <a:r>
              <a:rPr lang="ro-RO" sz="1600" dirty="0">
                <a:solidFill>
                  <a:schemeClr val="tx1"/>
                </a:solidFill>
                <a:latin typeface="Calibri" pitchFamily="34" charset="0"/>
                <a:cs typeface="Calibri" pitchFamily="34" charset="0"/>
              </a:rPr>
              <a:t/>
            </a:r>
            <a:br>
              <a:rPr lang="ro-RO" sz="1600" dirty="0">
                <a:solidFill>
                  <a:schemeClr val="tx1"/>
                </a:solidFill>
                <a:latin typeface="Calibri" pitchFamily="34" charset="0"/>
                <a:cs typeface="Calibri" pitchFamily="34" charset="0"/>
              </a:rPr>
            </a:br>
            <a:r>
              <a:rPr lang="en-US" sz="1600" dirty="0" err="1">
                <a:solidFill>
                  <a:schemeClr val="tx1"/>
                </a:solidFill>
                <a:latin typeface="Calibri" pitchFamily="34" charset="0"/>
                <a:cs typeface="Calibri" pitchFamily="34" charset="0"/>
              </a:rPr>
              <a:t>Valoarea</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maximă</a:t>
            </a:r>
            <a:r>
              <a:rPr lang="en-US" sz="1600" dirty="0">
                <a:solidFill>
                  <a:schemeClr val="tx1"/>
                </a:solidFill>
                <a:latin typeface="Calibri" pitchFamily="34" charset="0"/>
                <a:cs typeface="Calibri" pitchFamily="34" charset="0"/>
              </a:rPr>
              <a:t> a </a:t>
            </a:r>
            <a:r>
              <a:rPr lang="en-US" sz="1600" dirty="0" err="1">
                <a:solidFill>
                  <a:schemeClr val="tx1"/>
                </a:solidFill>
                <a:latin typeface="Calibri" pitchFamily="34" charset="0"/>
                <a:cs typeface="Calibri" pitchFamily="34" charset="0"/>
              </a:rPr>
              <a:t>sprijinului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este</a:t>
            </a:r>
            <a:r>
              <a:rPr lang="en-US" sz="1600" dirty="0">
                <a:solidFill>
                  <a:schemeClr val="tx1"/>
                </a:solidFill>
                <a:latin typeface="Calibri" pitchFamily="34" charset="0"/>
                <a:cs typeface="Calibri" pitchFamily="34" charset="0"/>
              </a:rPr>
              <a:t> de </a:t>
            </a:r>
            <a:r>
              <a:rPr lang="en-US" sz="1600" b="1" dirty="0">
                <a:solidFill>
                  <a:schemeClr val="tx1"/>
                </a:solidFill>
                <a:latin typeface="Calibri" pitchFamily="34" charset="0"/>
                <a:cs typeface="Calibri" pitchFamily="34" charset="0"/>
              </a:rPr>
              <a:t>100.000 de euro.</a:t>
            </a:r>
            <a:r>
              <a:rPr lang="ro-RO" sz="1600" dirty="0">
                <a:solidFill>
                  <a:schemeClr val="tx1"/>
                </a:solidFill>
                <a:latin typeface="Calibri" pitchFamily="34" charset="0"/>
                <a:cs typeface="Calibri" pitchFamily="34" charset="0"/>
              </a:rPr>
              <a:t/>
            </a:r>
            <a:br>
              <a:rPr lang="ro-RO" sz="1600" dirty="0">
                <a:solidFill>
                  <a:schemeClr val="tx1"/>
                </a:solidFill>
                <a:latin typeface="Calibri" pitchFamily="34" charset="0"/>
                <a:cs typeface="Calibri" pitchFamily="34" charset="0"/>
              </a:rPr>
            </a:br>
            <a:r>
              <a:rPr lang="en-US" sz="1600" dirty="0">
                <a:solidFill>
                  <a:schemeClr val="tx1"/>
                </a:solidFill>
                <a:latin typeface="Calibri" pitchFamily="34" charset="0"/>
                <a:cs typeface="Calibri" pitchFamily="34" charset="0"/>
              </a:rPr>
              <a:t> </a:t>
            </a:r>
            <a:r>
              <a:rPr lang="en-US" sz="1600" dirty="0" err="1" smtClean="0">
                <a:solidFill>
                  <a:schemeClr val="tx1"/>
                </a:solidFill>
                <a:latin typeface="Calibri" pitchFamily="34" charset="0"/>
                <a:cs typeface="Calibri" pitchFamily="34" charset="0"/>
              </a:rPr>
              <a:t>Costurile</a:t>
            </a:r>
            <a:r>
              <a:rPr lang="en-US" sz="1600" dirty="0" smtClean="0">
                <a:solidFill>
                  <a:schemeClr val="tx1"/>
                </a:solidFill>
                <a:latin typeface="Calibri" pitchFamily="34" charset="0"/>
                <a:cs typeface="Calibri" pitchFamily="34" charset="0"/>
              </a:rPr>
              <a:t> </a:t>
            </a:r>
            <a:r>
              <a:rPr lang="en-US" sz="1600" dirty="0">
                <a:solidFill>
                  <a:schemeClr val="tx1"/>
                </a:solidFill>
                <a:latin typeface="Calibri" pitchFamily="34" charset="0"/>
                <a:cs typeface="Calibri" pitchFamily="34" charset="0"/>
              </a:rPr>
              <a:t>de </a:t>
            </a:r>
            <a:r>
              <a:rPr lang="en-US" sz="1600" dirty="0" err="1">
                <a:solidFill>
                  <a:schemeClr val="tx1"/>
                </a:solidFill>
                <a:latin typeface="Calibri" pitchFamily="34" charset="0"/>
                <a:cs typeface="Calibri" pitchFamily="34" charset="0"/>
              </a:rPr>
              <a:t>funcţionare</a:t>
            </a:r>
            <a:r>
              <a:rPr lang="en-US" sz="1600" dirty="0">
                <a:solidFill>
                  <a:schemeClr val="tx1"/>
                </a:solidFill>
                <a:latin typeface="Calibri" pitchFamily="34" charset="0"/>
                <a:cs typeface="Calibri" pitchFamily="34" charset="0"/>
              </a:rPr>
              <a:t> a </a:t>
            </a:r>
            <a:r>
              <a:rPr lang="en-US" sz="1600" dirty="0" err="1">
                <a:solidFill>
                  <a:schemeClr val="tx1"/>
                </a:solidFill>
                <a:latin typeface="Calibri" pitchFamily="34" charset="0"/>
                <a:cs typeface="Calibri" pitchFamily="34" charset="0"/>
              </a:rPr>
              <a:t>cooperării</a:t>
            </a:r>
            <a:r>
              <a:rPr lang="en-US" sz="1600" dirty="0">
                <a:solidFill>
                  <a:schemeClr val="tx1"/>
                </a:solidFill>
                <a:latin typeface="Calibri" pitchFamily="34" charset="0"/>
                <a:cs typeface="Calibri" pitchFamily="34" charset="0"/>
              </a:rPr>
              <a:t> nu </a:t>
            </a:r>
            <a:r>
              <a:rPr lang="en-US" sz="1600" dirty="0" err="1">
                <a:solidFill>
                  <a:schemeClr val="tx1"/>
                </a:solidFill>
                <a:latin typeface="Calibri" pitchFamily="34" charset="0"/>
                <a:cs typeface="Calibri" pitchFamily="34" charset="0"/>
              </a:rPr>
              <a:t>vor</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depăși</a:t>
            </a:r>
            <a:r>
              <a:rPr lang="en-US" sz="1600" dirty="0">
                <a:solidFill>
                  <a:schemeClr val="tx1"/>
                </a:solidFill>
                <a:latin typeface="Calibri" pitchFamily="34" charset="0"/>
                <a:cs typeface="Calibri" pitchFamily="34" charset="0"/>
              </a:rPr>
              <a:t> 20% din </a:t>
            </a:r>
            <a:r>
              <a:rPr lang="en-US" sz="1600" dirty="0" err="1">
                <a:solidFill>
                  <a:schemeClr val="tx1"/>
                </a:solidFill>
                <a:latin typeface="Calibri" pitchFamily="34" charset="0"/>
                <a:cs typeface="Calibri" pitchFamily="34" charset="0"/>
              </a:rPr>
              <a:t>valoarea</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maximă</a:t>
            </a:r>
            <a:r>
              <a:rPr lang="en-US" sz="1600" dirty="0">
                <a:solidFill>
                  <a:schemeClr val="tx1"/>
                </a:solidFill>
                <a:latin typeface="Calibri" pitchFamily="34" charset="0"/>
                <a:cs typeface="Calibri" pitchFamily="34" charset="0"/>
              </a:rPr>
              <a:t> a </a:t>
            </a:r>
            <a:r>
              <a:rPr lang="en-US" sz="1600" dirty="0" err="1">
                <a:solidFill>
                  <a:schemeClr val="tx1"/>
                </a:solidFill>
                <a:latin typeface="Calibri" pitchFamily="34" charset="0"/>
                <a:cs typeface="Calibri" pitchFamily="34" charset="0"/>
              </a:rPr>
              <a:t>sprijinului</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acordat</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pe</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proiect</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depus</a:t>
            </a:r>
            <a:r>
              <a:rPr lang="en-US" sz="1600" dirty="0">
                <a:solidFill>
                  <a:schemeClr val="tx1"/>
                </a:solidFill>
                <a:latin typeface="Calibri" pitchFamily="34" charset="0"/>
                <a:cs typeface="Calibri" pitchFamily="34" charset="0"/>
              </a:rPr>
              <a:t>.</a:t>
            </a:r>
            <a:r>
              <a:rPr lang="ro-RO" sz="1600" dirty="0">
                <a:solidFill>
                  <a:schemeClr val="tx1"/>
                </a:solidFill>
                <a:latin typeface="Calibri" pitchFamily="34" charset="0"/>
                <a:cs typeface="Calibri" pitchFamily="34" charset="0"/>
              </a:rPr>
              <a:t/>
            </a:r>
            <a:br>
              <a:rPr lang="ro-RO" sz="1600" dirty="0">
                <a:solidFill>
                  <a:schemeClr val="tx1"/>
                </a:solidFill>
                <a:latin typeface="Calibri" pitchFamily="34" charset="0"/>
                <a:cs typeface="Calibri" pitchFamily="34" charset="0"/>
              </a:rPr>
            </a:br>
            <a:r>
              <a:rPr lang="en-US" sz="1600" dirty="0">
                <a:solidFill>
                  <a:schemeClr val="tx1"/>
                </a:solidFill>
                <a:latin typeface="Calibri" pitchFamily="34" charset="0"/>
                <a:cs typeface="Calibri" pitchFamily="34" charset="0"/>
              </a:rPr>
              <a:t> </a:t>
            </a:r>
            <a:r>
              <a:rPr lang="en-US" sz="1600" dirty="0" err="1" smtClean="0">
                <a:solidFill>
                  <a:schemeClr val="tx1"/>
                </a:solidFill>
                <a:latin typeface="Calibri" pitchFamily="34" charset="0"/>
                <a:cs typeface="Calibri" pitchFamily="34" charset="0"/>
              </a:rPr>
              <a:t>Toate</a:t>
            </a:r>
            <a:r>
              <a:rPr lang="en-US" sz="1600" dirty="0" smtClean="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costurile</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sunt</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acoperite</a:t>
            </a:r>
            <a:r>
              <a:rPr lang="en-US" sz="1600" dirty="0">
                <a:solidFill>
                  <a:schemeClr val="tx1"/>
                </a:solidFill>
                <a:latin typeface="Calibri" pitchFamily="34" charset="0"/>
                <a:cs typeface="Calibri" pitchFamily="34" charset="0"/>
              </a:rPr>
              <a:t> din </a:t>
            </a:r>
            <a:r>
              <a:rPr lang="en-US" sz="1600" dirty="0" err="1">
                <a:solidFill>
                  <a:schemeClr val="tx1"/>
                </a:solidFill>
                <a:latin typeface="Calibri" pitchFamily="34" charset="0"/>
                <a:cs typeface="Calibri" pitchFamily="34" charset="0"/>
              </a:rPr>
              <a:t>această</a:t>
            </a:r>
            <a:r>
              <a:rPr lang="en-US" sz="1600" dirty="0">
                <a:solidFill>
                  <a:schemeClr val="tx1"/>
                </a:solidFill>
                <a:latin typeface="Calibri" pitchFamily="34" charset="0"/>
                <a:cs typeface="Calibri" pitchFamily="34" charset="0"/>
              </a:rPr>
              <a:t> sub-</a:t>
            </a:r>
            <a:r>
              <a:rPr lang="en-US" sz="1600" dirty="0" err="1">
                <a:solidFill>
                  <a:schemeClr val="tx1"/>
                </a:solidFill>
                <a:latin typeface="Calibri" pitchFamily="34" charset="0"/>
                <a:cs typeface="Calibri" pitchFamily="34" charset="0"/>
              </a:rPr>
              <a:t>măsură</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ca</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sumă</a:t>
            </a:r>
            <a:r>
              <a:rPr lang="en-US" sz="1600" dirty="0">
                <a:solidFill>
                  <a:schemeClr val="tx1"/>
                </a:solidFill>
                <a:latin typeface="Calibri" pitchFamily="34" charset="0"/>
                <a:cs typeface="Calibri" pitchFamily="34" charset="0"/>
              </a:rPr>
              <a:t> </a:t>
            </a:r>
            <a:r>
              <a:rPr lang="en-US" sz="1600" dirty="0" err="1">
                <a:solidFill>
                  <a:schemeClr val="tx1"/>
                </a:solidFill>
                <a:latin typeface="Calibri" pitchFamily="34" charset="0"/>
                <a:cs typeface="Calibri" pitchFamily="34" charset="0"/>
              </a:rPr>
              <a:t>globală</a:t>
            </a:r>
            <a:r>
              <a:rPr lang="en-US" sz="1600" dirty="0">
                <a:solidFill>
                  <a:schemeClr val="tx1"/>
                </a:solidFill>
                <a:latin typeface="Calibri" pitchFamily="34" charset="0"/>
                <a:cs typeface="Calibri" pitchFamily="34" charset="0"/>
              </a:rPr>
              <a:t>.</a:t>
            </a:r>
            <a:r>
              <a:rPr lang="ro-RO" sz="1600" dirty="0">
                <a:solidFill>
                  <a:schemeClr val="tx1"/>
                </a:solidFill>
                <a:latin typeface="Calibri" pitchFamily="34" charset="0"/>
                <a:cs typeface="Calibri" pitchFamily="34" charset="0"/>
              </a:rPr>
              <a:t/>
            </a:r>
            <a:br>
              <a:rPr lang="ro-RO" sz="1600" dirty="0">
                <a:solidFill>
                  <a:schemeClr val="tx1"/>
                </a:solidFill>
                <a:latin typeface="Calibri" pitchFamily="34" charset="0"/>
                <a:cs typeface="Calibri" pitchFamily="34" charset="0"/>
              </a:rPr>
            </a:br>
            <a:endParaRPr lang="ro-RO" sz="1600" dirty="0">
              <a:solidFill>
                <a:schemeClr val="tx1"/>
              </a:solidFill>
              <a:latin typeface="Calibri" pitchFamily="34" charset="0"/>
              <a:cs typeface="Calibri" pitchFamily="34" charset="0"/>
            </a:endParaRPr>
          </a:p>
        </p:txBody>
      </p:sp>
      <p:sp>
        <p:nvSpPr>
          <p:cNvPr id="9" name="Title 1"/>
          <p:cNvSpPr txBox="1">
            <a:spLocks/>
          </p:cNvSpPr>
          <p:nvPr/>
        </p:nvSpPr>
        <p:spPr>
          <a:xfrm>
            <a:off x="386713" y="267264"/>
            <a:ext cx="7627866" cy="425432"/>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en-US" sz="100" b="1" dirty="0">
              <a:solidFill>
                <a:srgbClr val="461A02"/>
              </a:solidFill>
              <a:latin typeface="Calibri" pitchFamily="34" charset="0"/>
              <a:ea typeface="Tahoma" pitchFamily="34" charset="0"/>
              <a:cs typeface="Calibri" pitchFamily="34" charset="0"/>
            </a:endParaRPr>
          </a:p>
          <a:p>
            <a:pPr algn="ctr"/>
            <a:r>
              <a:rPr lang="en-US" b="1" dirty="0" smtClean="0">
                <a:solidFill>
                  <a:srgbClr val="1F4AA1"/>
                </a:solidFill>
                <a:latin typeface="Calibri" pitchFamily="34" charset="0"/>
                <a:ea typeface="Tahoma" pitchFamily="34" charset="0"/>
                <a:cs typeface="Calibri" pitchFamily="34" charset="0"/>
              </a:rPr>
              <a:t>SUBPROGRAMUL POMICOL</a:t>
            </a:r>
            <a:endParaRPr lang="ro-RO" b="1" dirty="0" smtClean="0">
              <a:solidFill>
                <a:srgbClr val="1F4AA1"/>
              </a:solidFill>
              <a:latin typeface="Calibri" pitchFamily="34" charset="0"/>
              <a:ea typeface="Tahoma"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4579" y="364268"/>
            <a:ext cx="1115984" cy="90703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26</a:t>
            </a:fld>
            <a:endParaRPr lang="ro-RO"/>
          </a:p>
        </p:txBody>
      </p:sp>
    </p:spTree>
    <p:extLst>
      <p:ext uri="{BB962C8B-B14F-4D97-AF65-F5344CB8AC3E}">
        <p14:creationId xmlns:p14="http://schemas.microsoft.com/office/powerpoint/2010/main" val="1765498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95" y="381978"/>
            <a:ext cx="972000"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79512" y="980728"/>
            <a:ext cx="8856984" cy="5805264"/>
          </a:xfrm>
        </p:spPr>
        <p:txBody>
          <a:bodyPr numCol="1" anchor="t">
            <a:normAutofit fontScale="90000"/>
          </a:bodyPr>
          <a:lstStyle/>
          <a:p>
            <a:r>
              <a:rPr lang="ro-RO" sz="1800" dirty="0" smtClean="0">
                <a:solidFill>
                  <a:srgbClr val="1F4AA1"/>
                </a:solidFill>
                <a:latin typeface="Calibri" pitchFamily="34" charset="0"/>
                <a:cs typeface="Calibri" pitchFamily="34" charset="0"/>
              </a:rPr>
              <a:t>		</a:t>
            </a:r>
            <a:r>
              <a:rPr lang="ro-RO" sz="1800" b="1" dirty="0" smtClean="0">
                <a:solidFill>
                  <a:srgbClr val="1D4697"/>
                </a:solidFill>
                <a:latin typeface="Calibri" pitchFamily="34" charset="0"/>
                <a:cs typeface="Calibri" pitchFamily="34" charset="0"/>
              </a:rPr>
              <a:t>Capitolul 17.  </a:t>
            </a:r>
            <a:r>
              <a:rPr lang="ro-RO" sz="1800" b="1" dirty="0" smtClean="0">
                <a:solidFill>
                  <a:srgbClr val="1D4697"/>
                </a:solidFill>
                <a:latin typeface="Calibri" pitchFamily="34" charset="0"/>
                <a:ea typeface="Tahoma" pitchFamily="34" charset="0"/>
                <a:cs typeface="Calibri" pitchFamily="34" charset="0"/>
              </a:rPr>
              <a:t>Înființarea Rețelei Naționale de Dezvoltare Rurală (RNDR)</a:t>
            </a:r>
            <a:r>
              <a:rPr lang="en-US" sz="1200" dirty="0" smtClean="0"/>
              <a:t/>
            </a:r>
            <a:br>
              <a:rPr lang="en-US" sz="1200" dirty="0" smtClean="0"/>
            </a:br>
            <a:r>
              <a:rPr lang="ro-RO" sz="1800" b="1" dirty="0" smtClean="0">
                <a:solidFill>
                  <a:srgbClr val="82C836"/>
                </a:solidFill>
                <a:latin typeface="Calibri" pitchFamily="34" charset="0"/>
                <a:cs typeface="Calibri" pitchFamily="34" charset="0"/>
              </a:rPr>
              <a:t>                                                       Alocare financiară: 15 mil. Euro</a:t>
            </a:r>
            <a:r>
              <a:rPr lang="ro-RO" sz="1600" b="1" dirty="0" smtClean="0">
                <a:solidFill>
                  <a:srgbClr val="82C836"/>
                </a:solidFill>
                <a:latin typeface="Calibri" pitchFamily="34" charset="0"/>
                <a:cs typeface="Calibri" pitchFamily="34" charset="0"/>
              </a:rPr>
              <a:t/>
            </a:r>
            <a:br>
              <a:rPr lang="ro-RO" sz="1600" b="1" dirty="0" smtClean="0">
                <a:solidFill>
                  <a:srgbClr val="82C836"/>
                </a:solidFill>
                <a:latin typeface="Calibri" pitchFamily="34" charset="0"/>
                <a:cs typeface="Calibri" pitchFamily="34" charset="0"/>
              </a:rPr>
            </a:br>
            <a:r>
              <a:rPr lang="ro-RO" sz="100" b="1" dirty="0" smtClean="0">
                <a:solidFill>
                  <a:srgbClr val="82C836"/>
                </a:solidFill>
                <a:latin typeface="Calibri" pitchFamily="34" charset="0"/>
                <a:cs typeface="Calibri" pitchFamily="34" charset="0"/>
              </a:rPr>
              <a:t/>
            </a:r>
            <a:br>
              <a:rPr lang="ro-RO" sz="100" b="1" dirty="0" smtClean="0">
                <a:solidFill>
                  <a:srgbClr val="82C836"/>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Înființarea RNDR</a:t>
            </a:r>
            <a:br>
              <a:rPr lang="ro-RO" sz="1800" dirty="0" smtClean="0">
                <a:solidFill>
                  <a:srgbClr val="1F4AA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În perioada  2014-2020 Unitatea de Sprijin a Rețelei – RNDR (USR) va fi înființată în cadrul AM cu două componente:</a:t>
            </a:r>
            <a:br>
              <a:rPr lang="ro-RO" sz="1800" dirty="0" smtClean="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t>
            </a:r>
            <a:r>
              <a:rPr lang="ro-RO" sz="1800" dirty="0" smtClean="0">
                <a:solidFill>
                  <a:prstClr val="black"/>
                </a:solidFill>
                <a:latin typeface="Calibri" pitchFamily="34" charset="0"/>
                <a:cs typeface="Calibri" pitchFamily="34" charset="0"/>
              </a:rPr>
              <a:t>Structură </a:t>
            </a:r>
            <a:r>
              <a:rPr lang="ro-RO" sz="1800" dirty="0">
                <a:solidFill>
                  <a:prstClr val="black"/>
                </a:solidFill>
                <a:latin typeface="Calibri" pitchFamily="34" charset="0"/>
                <a:cs typeface="Calibri" pitchFamily="34" charset="0"/>
              </a:rPr>
              <a:t>centrală </a:t>
            </a:r>
            <a:r>
              <a:rPr lang="ro-RO" sz="1800" dirty="0" smtClean="0">
                <a:solidFill>
                  <a:prstClr val="black"/>
                </a:solidFill>
                <a:latin typeface="Calibri" pitchFamily="34" charset="0"/>
                <a:cs typeface="Calibri" pitchFamily="34" charset="0"/>
              </a:rPr>
              <a:t>în </a:t>
            </a:r>
            <a:r>
              <a:rPr lang="ro-RO" sz="1800" dirty="0">
                <a:solidFill>
                  <a:prstClr val="black"/>
                </a:solidFill>
                <a:latin typeface="Calibri" pitchFamily="34" charset="0"/>
                <a:cs typeface="Calibri" pitchFamily="34" charset="0"/>
              </a:rPr>
              <a:t>cadrul AM – 8 persoane </a:t>
            </a:r>
            <a:br>
              <a:rPr lang="ro-RO" sz="1800" dirty="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 Structuri </a:t>
            </a:r>
            <a:r>
              <a:rPr lang="ro-RO" sz="1800" dirty="0">
                <a:solidFill>
                  <a:prstClr val="black"/>
                </a:solidFill>
                <a:latin typeface="Calibri" pitchFamily="34" charset="0"/>
                <a:cs typeface="Calibri" pitchFamily="34" charset="0"/>
              </a:rPr>
              <a:t>regionale – 16 persoane </a:t>
            </a:r>
            <a:r>
              <a:rPr lang="it-IT" sz="1800" dirty="0">
                <a:solidFill>
                  <a:prstClr val="black"/>
                </a:solidFill>
                <a:latin typeface="Calibri" pitchFamily="34" charset="0"/>
                <a:cs typeface="Calibri" pitchFamily="34" charset="0"/>
              </a:rPr>
              <a:t/>
            </a:r>
            <a:br>
              <a:rPr lang="it-IT" sz="1800" dirty="0">
                <a:solidFill>
                  <a:prstClr val="black"/>
                </a:solidFill>
                <a:latin typeface="Calibri" pitchFamily="34" charset="0"/>
                <a:cs typeface="Calibri" pitchFamily="34" charset="0"/>
              </a:rPr>
            </a:br>
            <a:r>
              <a:rPr lang="ro-RO" sz="100" dirty="0" smtClean="0">
                <a:solidFill>
                  <a:srgbClr val="1F4AA1"/>
                </a:solidFill>
                <a:latin typeface="Calibri" pitchFamily="34" charset="0"/>
                <a:cs typeface="Calibri" pitchFamily="34" charset="0"/>
              </a:rPr>
              <a:t/>
            </a:r>
            <a:br>
              <a:rPr lang="ro-RO" sz="1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Etapele principale de înființare a USR-RNDR</a:t>
            </a:r>
            <a:br>
              <a:rPr lang="ro-RO" sz="1800" dirty="0" smtClean="0">
                <a:solidFill>
                  <a:srgbClr val="1F4AA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1.</a:t>
            </a:r>
            <a:r>
              <a:rPr lang="ro-RO" sz="1800" dirty="0" smtClean="0">
                <a:solidFill>
                  <a:srgbClr val="1F4AA1"/>
                </a:solidFill>
                <a:latin typeface="Calibri" pitchFamily="34" charset="0"/>
                <a:cs typeface="Calibri" pitchFamily="34" charset="0"/>
              </a:rPr>
              <a:t> </a:t>
            </a:r>
            <a:r>
              <a:rPr lang="ro-RO" sz="1800" dirty="0" smtClean="0">
                <a:solidFill>
                  <a:prstClr val="black"/>
                </a:solidFill>
                <a:latin typeface="Calibri" pitchFamily="34" charset="0"/>
                <a:cs typeface="Calibri" pitchFamily="34" charset="0"/>
              </a:rPr>
              <a:t>Înființarea </a:t>
            </a:r>
            <a:r>
              <a:rPr lang="ro-RO" sz="1800" dirty="0">
                <a:solidFill>
                  <a:prstClr val="black"/>
                </a:solidFill>
                <a:latin typeface="Calibri" pitchFamily="34" charset="0"/>
                <a:cs typeface="Calibri" pitchFamily="34" charset="0"/>
              </a:rPr>
              <a:t>unui Grup de Lucru Strategic</a:t>
            </a:r>
            <a:br>
              <a:rPr lang="ro-RO" sz="1800" dirty="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2. Înființarea </a:t>
            </a:r>
            <a:r>
              <a:rPr lang="ro-RO" sz="1800" dirty="0">
                <a:solidFill>
                  <a:prstClr val="black"/>
                </a:solidFill>
                <a:latin typeface="Calibri" pitchFamily="34" charset="0"/>
                <a:cs typeface="Calibri" pitchFamily="34" charset="0"/>
              </a:rPr>
              <a:t>unui Comitet Național de Coordonare (CNC) – 3 luni  de la aprobarea PNDR</a:t>
            </a:r>
            <a:br>
              <a:rPr lang="ro-RO" sz="1800" dirty="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3. Finalizare Plan de Acțiune pentru Anul 1 al USR- 6 luni după aprobarea PNDR</a:t>
            </a:r>
            <a:br>
              <a:rPr lang="ro-RO" sz="1800" dirty="0" smtClean="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4. RNDR va fi înființată în maxim 12 luni de la  aprobarea PNDR </a:t>
            </a:r>
            <a:br>
              <a:rPr lang="ro-RO" sz="1800" dirty="0" smtClean="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5. Realizat: Înființarea Serviciului RNDR- structura USR centrală din AM – PNDR</a:t>
            </a:r>
            <a:br>
              <a:rPr lang="ro-RO" sz="1800" dirty="0" smtClean="0">
                <a:solidFill>
                  <a:prstClr val="black"/>
                </a:solidFill>
                <a:latin typeface="Calibri" pitchFamily="34" charset="0"/>
                <a:cs typeface="Calibri" pitchFamily="34" charset="0"/>
              </a:rPr>
            </a:br>
            <a:r>
              <a:rPr lang="ro-RO" sz="100" dirty="0">
                <a:solidFill>
                  <a:prstClr val="black"/>
                </a:solidFill>
                <a:latin typeface="Calibri" pitchFamily="34" charset="0"/>
                <a:cs typeface="Calibri" pitchFamily="34" charset="0"/>
              </a:rPr>
              <a:t/>
            </a:r>
            <a:br>
              <a:rPr lang="ro-RO" sz="100" dirty="0">
                <a:solidFill>
                  <a:prstClr val="black"/>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Guvernarea și gestionarea RNDR</a:t>
            </a:r>
            <a:br>
              <a:rPr lang="ro-RO" sz="1800" dirty="0" smtClean="0">
                <a:solidFill>
                  <a:srgbClr val="1F4AA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RNDR  va acționa sub jurisdicția AM și va fi guvernată de CNC </a:t>
            </a:r>
            <a:br>
              <a:rPr lang="ro-RO" sz="1800" dirty="0" smtClean="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CNC se va reuni de cel puțin două ori pe an </a:t>
            </a:r>
            <a:br>
              <a:rPr lang="ro-RO" sz="1800" dirty="0" smtClean="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În cadrul CNC se pot înființa sub-comitete provizorii pe anumite tematici </a:t>
            </a:r>
            <a:br>
              <a:rPr lang="ro-RO" sz="1800" dirty="0" smtClean="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Funcții ale USR pot fi externalizate.</a:t>
            </a:r>
            <a:br>
              <a:rPr lang="ro-RO" sz="1800" dirty="0" smtClean="0">
                <a:solidFill>
                  <a:schemeClr val="tx1"/>
                </a:solidFill>
                <a:latin typeface="Calibri" pitchFamily="34" charset="0"/>
                <a:cs typeface="Calibri" pitchFamily="34" charset="0"/>
              </a:rPr>
            </a:br>
            <a:r>
              <a:rPr lang="ro-RO" sz="800" dirty="0">
                <a:solidFill>
                  <a:schemeClr val="tx1"/>
                </a:solidFill>
                <a:latin typeface="Calibri" pitchFamily="34" charset="0"/>
                <a:cs typeface="Calibri" pitchFamily="34" charset="0"/>
              </a:rPr>
              <a:t/>
            </a:r>
            <a:br>
              <a:rPr lang="ro-RO" sz="800" dirty="0">
                <a:solidFill>
                  <a:schemeClr val="tx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1</a:t>
            </a:r>
            <a:r>
              <a:rPr lang="ro-RO" sz="1800" dirty="0" smtClean="0">
                <a:solidFill>
                  <a:schemeClr val="tx1"/>
                </a:solidFill>
                <a:latin typeface="Calibri" pitchFamily="34" charset="0"/>
                <a:cs typeface="Calibri" pitchFamily="34" charset="0"/>
              </a:rPr>
              <a:t>. </a:t>
            </a:r>
            <a:r>
              <a:rPr lang="ro-RO" sz="1800" dirty="0" smtClean="0">
                <a:solidFill>
                  <a:srgbClr val="1D4697"/>
                </a:solidFill>
                <a:latin typeface="Calibri" pitchFamily="34" charset="0"/>
                <a:ea typeface="Tahoma" pitchFamily="34" charset="0"/>
                <a:cs typeface="Calibri" pitchFamily="34" charset="0"/>
              </a:rPr>
              <a:t>Principalele </a:t>
            </a:r>
            <a:r>
              <a:rPr lang="ro-RO" sz="1800" dirty="0">
                <a:solidFill>
                  <a:srgbClr val="1D4697"/>
                </a:solidFill>
                <a:latin typeface="Calibri" pitchFamily="34" charset="0"/>
                <a:ea typeface="Tahoma" pitchFamily="34" charset="0"/>
                <a:cs typeface="Calibri" pitchFamily="34" charset="0"/>
              </a:rPr>
              <a:t>categorii de activități ce se vor realiza prin RNDR (</a:t>
            </a:r>
            <a:r>
              <a:rPr lang="ro-RO" sz="1800" dirty="0">
                <a:solidFill>
                  <a:srgbClr val="1D4697"/>
                </a:solidFill>
                <a:latin typeface="Calibri" panose="020F0502020204030204" pitchFamily="34" charset="0"/>
                <a:ea typeface="Tahoma" panose="020B0604030504040204" pitchFamily="34" charset="0"/>
                <a:cs typeface="Tahoma" panose="020B0604030504040204" pitchFamily="34" charset="0"/>
              </a:rPr>
              <a:t>art 54 Reg. 1305/2013</a:t>
            </a:r>
            <a:r>
              <a:rPr lang="ro-RO" sz="1800" dirty="0" smtClean="0">
                <a:solidFill>
                  <a:srgbClr val="1D4697"/>
                </a:solidFill>
                <a:latin typeface="Calibri" panose="020F0502020204030204" pitchFamily="34" charset="0"/>
                <a:ea typeface="Tahoma" panose="020B0604030504040204" pitchFamily="34" charset="0"/>
                <a:cs typeface="Tahoma" panose="020B0604030504040204" pitchFamily="34" charset="0"/>
              </a:rPr>
              <a:t>)</a:t>
            </a:r>
            <a:r>
              <a:rPr lang="ro-RO" sz="1800" dirty="0">
                <a:solidFill>
                  <a:srgbClr val="1D4697"/>
                </a:solidFill>
                <a:latin typeface="Calibri" panose="020F0502020204030204" pitchFamily="34" charset="0"/>
                <a:ea typeface="Tahoma" panose="020B0604030504040204" pitchFamily="34" charset="0"/>
                <a:cs typeface="Tahoma" panose="020B0604030504040204" pitchFamily="34" charset="0"/>
              </a:rPr>
              <a:t/>
            </a:r>
            <a:br>
              <a:rPr lang="ro-RO" sz="1800" dirty="0">
                <a:solidFill>
                  <a:srgbClr val="1D4697"/>
                </a:solidFill>
                <a:latin typeface="Calibri" panose="020F0502020204030204" pitchFamily="34" charset="0"/>
                <a:ea typeface="Tahoma" panose="020B0604030504040204" pitchFamily="34" charset="0"/>
                <a:cs typeface="Tahoma" panose="020B0604030504040204" pitchFamily="34" charset="0"/>
              </a:rPr>
            </a:br>
            <a:r>
              <a:rPr lang="ro-RO" sz="1800" dirty="0" smtClean="0">
                <a:solidFill>
                  <a:srgbClr val="1D4697"/>
                </a:solidFill>
                <a:latin typeface="Calibri" panose="020F0502020204030204" pitchFamily="34" charset="0"/>
                <a:ea typeface="Tahoma" panose="020B0604030504040204" pitchFamily="34" charset="0"/>
                <a:cs typeface="Tahoma" panose="020B0604030504040204" pitchFamily="34" charset="0"/>
              </a:rPr>
              <a:t>- </a:t>
            </a:r>
            <a:r>
              <a:rPr lang="ro-RO" sz="1800" dirty="0" smtClean="0">
                <a:solidFill>
                  <a:schemeClr val="tx1"/>
                </a:solidFill>
                <a:latin typeface="Calibri" panose="020F0502020204030204" pitchFamily="34" charset="0"/>
              </a:rPr>
              <a:t>Sporirea </a:t>
            </a:r>
            <a:r>
              <a:rPr lang="ro-RO" sz="1800" dirty="0">
                <a:solidFill>
                  <a:schemeClr val="tx1"/>
                </a:solidFill>
                <a:latin typeface="Calibri" panose="020F0502020204030204" pitchFamily="34" charset="0"/>
              </a:rPr>
              <a:t>nivelului de implicare a actorilor relevanți în implementarea dezvoltării </a:t>
            </a:r>
            <a:r>
              <a:rPr lang="ro-RO" sz="1800" dirty="0" smtClean="0">
                <a:solidFill>
                  <a:schemeClr val="tx1"/>
                </a:solidFill>
                <a:latin typeface="Calibri" panose="020F0502020204030204" pitchFamily="34" charset="0"/>
              </a:rPr>
              <a:t>rurale</a:t>
            </a:r>
            <a:r>
              <a:rPr lang="vi-VN" sz="1800" dirty="0" smtClean="0">
                <a:solidFill>
                  <a:prstClr val="black"/>
                </a:solidFill>
                <a:latin typeface="Calibri" pitchFamily="34" charset="0"/>
                <a:cs typeface="Calibri" pitchFamily="34" charset="0"/>
              </a:rPr>
              <a:t>;</a:t>
            </a:r>
            <a:r>
              <a:rPr lang="ro-RO" sz="1800" dirty="0">
                <a:solidFill>
                  <a:schemeClr val="tx1"/>
                </a:solidFill>
                <a:latin typeface="Calibri" panose="020F0502020204030204" pitchFamily="34" charset="0"/>
              </a:rPr>
              <a:t/>
            </a:r>
            <a:br>
              <a:rPr lang="ro-RO" sz="1800" dirty="0">
                <a:solidFill>
                  <a:schemeClr val="tx1"/>
                </a:solidFill>
                <a:latin typeface="Calibri" panose="020F0502020204030204" pitchFamily="34" charset="0"/>
              </a:rPr>
            </a:br>
            <a:r>
              <a:rPr lang="ro-RO" sz="1800" dirty="0" smtClean="0">
                <a:solidFill>
                  <a:schemeClr val="tx1"/>
                </a:solidFill>
                <a:latin typeface="Calibri" panose="020F0502020204030204" pitchFamily="34" charset="0"/>
              </a:rPr>
              <a:t> - Îmbunătățirea </a:t>
            </a:r>
            <a:r>
              <a:rPr lang="ro-RO" sz="1800" dirty="0">
                <a:solidFill>
                  <a:schemeClr val="tx1"/>
                </a:solidFill>
                <a:latin typeface="Calibri" panose="020F0502020204030204" pitchFamily="34" charset="0"/>
              </a:rPr>
              <a:t>calității implementării </a:t>
            </a:r>
            <a:r>
              <a:rPr lang="ro-RO" sz="1800" dirty="0" smtClean="0">
                <a:solidFill>
                  <a:schemeClr val="tx1"/>
                </a:solidFill>
                <a:latin typeface="Calibri" panose="020F0502020204030204" pitchFamily="34" charset="0"/>
              </a:rPr>
              <a:t>PNDR</a:t>
            </a:r>
            <a:r>
              <a:rPr lang="vi-VN" sz="1800" dirty="0" smtClean="0">
                <a:solidFill>
                  <a:prstClr val="black"/>
                </a:solidFill>
                <a:latin typeface="Calibri" pitchFamily="34" charset="0"/>
                <a:cs typeface="Calibri" pitchFamily="34" charset="0"/>
              </a:rPr>
              <a:t>;</a:t>
            </a:r>
            <a:r>
              <a:rPr lang="ro-RO" sz="1800" dirty="0">
                <a:solidFill>
                  <a:schemeClr val="tx1"/>
                </a:solidFill>
                <a:latin typeface="Calibri" panose="020F0502020204030204" pitchFamily="34" charset="0"/>
              </a:rPr>
              <a:t/>
            </a:r>
            <a:br>
              <a:rPr lang="ro-RO" sz="1800" dirty="0">
                <a:solidFill>
                  <a:schemeClr val="tx1"/>
                </a:solidFill>
                <a:latin typeface="Calibri" panose="020F0502020204030204" pitchFamily="34" charset="0"/>
              </a:rPr>
            </a:br>
            <a:r>
              <a:rPr lang="ro-RO" sz="1800" dirty="0" smtClean="0">
                <a:solidFill>
                  <a:schemeClr val="tx1"/>
                </a:solidFill>
                <a:latin typeface="Calibri" panose="020F0502020204030204" pitchFamily="34" charset="0"/>
              </a:rPr>
              <a:t>- Informarea </a:t>
            </a:r>
            <a:r>
              <a:rPr lang="ro-RO" sz="1800" dirty="0">
                <a:solidFill>
                  <a:schemeClr val="tx1"/>
                </a:solidFill>
                <a:latin typeface="Calibri" panose="020F0502020204030204" pitchFamily="34" charset="0"/>
              </a:rPr>
              <a:t>publicului larg și a potențialilor beneficiari cu privire la politica de dezvoltare rurală și la oportunitățile de </a:t>
            </a:r>
            <a:r>
              <a:rPr lang="ro-RO" sz="1800" dirty="0" smtClean="0">
                <a:solidFill>
                  <a:schemeClr val="tx1"/>
                </a:solidFill>
                <a:latin typeface="Calibri" panose="020F0502020204030204" pitchFamily="34" charset="0"/>
              </a:rPr>
              <a:t>finanțare</a:t>
            </a:r>
            <a:r>
              <a:rPr lang="vi-VN" sz="1800" dirty="0" smtClean="0">
                <a:solidFill>
                  <a:prstClr val="black"/>
                </a:solidFill>
                <a:latin typeface="Calibri" pitchFamily="34" charset="0"/>
                <a:cs typeface="Calibri" pitchFamily="34" charset="0"/>
              </a:rPr>
              <a:t>;</a:t>
            </a:r>
            <a:r>
              <a:rPr lang="ro-RO" sz="1800" dirty="0">
                <a:solidFill>
                  <a:schemeClr val="tx1"/>
                </a:solidFill>
                <a:latin typeface="Calibri" panose="020F0502020204030204" pitchFamily="34" charset="0"/>
              </a:rPr>
              <a:t/>
            </a:r>
            <a:br>
              <a:rPr lang="ro-RO" sz="1800" dirty="0">
                <a:solidFill>
                  <a:schemeClr val="tx1"/>
                </a:solidFill>
                <a:latin typeface="Calibri" panose="020F0502020204030204" pitchFamily="34" charset="0"/>
              </a:rPr>
            </a:br>
            <a:r>
              <a:rPr lang="ro-RO" sz="1800" dirty="0" smtClean="0">
                <a:solidFill>
                  <a:schemeClr val="tx1"/>
                </a:solidFill>
                <a:latin typeface="Calibri" panose="020F0502020204030204" pitchFamily="34" charset="0"/>
              </a:rPr>
              <a:t>- Stimularea </a:t>
            </a:r>
            <a:r>
              <a:rPr lang="ro-RO" sz="1800" dirty="0">
                <a:solidFill>
                  <a:schemeClr val="tx1"/>
                </a:solidFill>
                <a:latin typeface="Calibri" panose="020F0502020204030204" pitchFamily="34" charset="0"/>
              </a:rPr>
              <a:t>inovării în agricultură, sectorul agroalimentar, silvicultură și zonele </a:t>
            </a:r>
            <a:r>
              <a:rPr lang="ro-RO" sz="1800" dirty="0" smtClean="0">
                <a:solidFill>
                  <a:schemeClr val="tx1"/>
                </a:solidFill>
                <a:latin typeface="Calibri" panose="020F0502020204030204" pitchFamily="34" charset="0"/>
              </a:rPr>
              <a:t>rurale.</a:t>
            </a:r>
            <a:r>
              <a:rPr lang="ro-RO" sz="1600" dirty="0">
                <a:solidFill>
                  <a:prstClr val="black"/>
                </a:solidFill>
                <a:latin typeface="Calibri" pitchFamily="34" charset="0"/>
                <a:cs typeface="Calibri" pitchFamily="34" charset="0"/>
              </a:rPr>
              <a:t/>
            </a:r>
            <a:br>
              <a:rPr lang="ro-RO" sz="1600" dirty="0">
                <a:solidFill>
                  <a:prstClr val="black"/>
                </a:solidFill>
                <a:latin typeface="Calibri" pitchFamily="34" charset="0"/>
                <a:cs typeface="Calibri" pitchFamily="34" charset="0"/>
              </a:rPr>
            </a:br>
            <a:r>
              <a:rPr lang="ro-RO" sz="1600" dirty="0" smtClean="0">
                <a:solidFill>
                  <a:prstClr val="black"/>
                </a:solidFill>
                <a:latin typeface="Calibri" pitchFamily="34" charset="0"/>
                <a:cs typeface="Calibri" pitchFamily="34" charset="0"/>
              </a:rPr>
              <a:t/>
            </a:r>
            <a:br>
              <a:rPr lang="ro-RO" sz="1600" dirty="0" smtClean="0">
                <a:solidFill>
                  <a:prstClr val="black"/>
                </a:solidFill>
                <a:latin typeface="Calibri" pitchFamily="34" charset="0"/>
                <a:cs typeface="Calibri" pitchFamily="34" charset="0"/>
              </a:rPr>
            </a:br>
            <a:r>
              <a:rPr lang="ro-RO" sz="1600" dirty="0">
                <a:solidFill>
                  <a:prstClr val="black"/>
                </a:solidFill>
                <a:latin typeface="Calibri" pitchFamily="34" charset="0"/>
                <a:cs typeface="Calibri" pitchFamily="34" charset="0"/>
              </a:rPr>
              <a:t/>
            </a:r>
            <a:br>
              <a:rPr lang="ro-RO" sz="1600" dirty="0">
                <a:solidFill>
                  <a:prstClr val="black"/>
                </a:solidFill>
                <a:latin typeface="Calibri" pitchFamily="34" charset="0"/>
                <a:cs typeface="Calibri" pitchFamily="34" charset="0"/>
              </a:rPr>
            </a:br>
            <a:r>
              <a:rPr lang="ro-RO" sz="1600" dirty="0" smtClean="0">
                <a:solidFill>
                  <a:prstClr val="black"/>
                </a:solidFill>
                <a:latin typeface="Calibri" pitchFamily="34" charset="0"/>
                <a:cs typeface="Calibri" pitchFamily="34" charset="0"/>
              </a:rPr>
              <a:t/>
            </a:r>
            <a:br>
              <a:rPr lang="ro-RO" sz="1600" dirty="0" smtClean="0">
                <a:solidFill>
                  <a:prstClr val="black"/>
                </a:solidFill>
                <a:latin typeface="Calibri" pitchFamily="34" charset="0"/>
                <a:cs typeface="Calibri" pitchFamily="34" charset="0"/>
              </a:rPr>
            </a:br>
            <a:r>
              <a:rPr lang="ro-RO" sz="1600" dirty="0">
                <a:solidFill>
                  <a:prstClr val="black"/>
                </a:solidFill>
                <a:latin typeface="Calibri" pitchFamily="34" charset="0"/>
                <a:cs typeface="Calibri" pitchFamily="34" charset="0"/>
              </a:rPr>
              <a:t/>
            </a:r>
            <a:br>
              <a:rPr lang="ro-RO" sz="1600" dirty="0">
                <a:solidFill>
                  <a:prstClr val="black"/>
                </a:solidFill>
                <a:latin typeface="Calibri" pitchFamily="34" charset="0"/>
                <a:cs typeface="Calibri" pitchFamily="34" charset="0"/>
              </a:rPr>
            </a:br>
            <a:r>
              <a:rPr lang="ro-RO" sz="1600" dirty="0" smtClean="0">
                <a:solidFill>
                  <a:prstClr val="black"/>
                </a:solidFill>
                <a:latin typeface="Calibri" pitchFamily="34" charset="0"/>
                <a:cs typeface="Calibri" pitchFamily="34" charset="0"/>
              </a:rPr>
              <a:t/>
            </a:r>
            <a:br>
              <a:rPr lang="ro-RO" sz="1600" dirty="0" smtClean="0">
                <a:solidFill>
                  <a:prstClr val="black"/>
                </a:solidFill>
                <a:latin typeface="Calibri" pitchFamily="34" charset="0"/>
                <a:cs typeface="Calibri" pitchFamily="34" charset="0"/>
              </a:rPr>
            </a:br>
            <a:r>
              <a:rPr lang="ro-RO" sz="1600" dirty="0">
                <a:solidFill>
                  <a:prstClr val="black"/>
                </a:solidFill>
                <a:latin typeface="Calibri" pitchFamily="34" charset="0"/>
                <a:cs typeface="Calibri" pitchFamily="34" charset="0"/>
              </a:rPr>
              <a:t/>
            </a:r>
            <a:br>
              <a:rPr lang="ro-RO" sz="1600" dirty="0">
                <a:solidFill>
                  <a:prstClr val="black"/>
                </a:solidFill>
                <a:latin typeface="Calibri" pitchFamily="34" charset="0"/>
                <a:cs typeface="Calibri" pitchFamily="34" charset="0"/>
              </a:rPr>
            </a:br>
            <a:r>
              <a:rPr lang="ro-RO" sz="1600" dirty="0" smtClean="0">
                <a:solidFill>
                  <a:prstClr val="black"/>
                </a:solidFill>
                <a:latin typeface="Calibri" pitchFamily="34" charset="0"/>
                <a:cs typeface="Calibri" pitchFamily="34" charset="0"/>
              </a:rPr>
              <a:t/>
            </a:r>
            <a:br>
              <a:rPr lang="ro-RO" sz="1600" dirty="0" smtClean="0">
                <a:solidFill>
                  <a:prstClr val="black"/>
                </a:solidFill>
                <a:latin typeface="Calibri" pitchFamily="34" charset="0"/>
                <a:cs typeface="Calibri" pitchFamily="34" charset="0"/>
              </a:rPr>
            </a:br>
            <a:r>
              <a:rPr lang="ro-RO" sz="1600" dirty="0" smtClean="0">
                <a:solidFill>
                  <a:prstClr val="black"/>
                </a:solidFill>
                <a:latin typeface="Calibri" pitchFamily="34" charset="0"/>
                <a:cs typeface="Calibri" pitchFamily="34" charset="0"/>
              </a:rPr>
              <a:t/>
            </a:r>
            <a:br>
              <a:rPr lang="ro-RO" sz="1600" dirty="0" smtClean="0">
                <a:solidFill>
                  <a:prstClr val="black"/>
                </a:solidFill>
                <a:latin typeface="Calibri" pitchFamily="34" charset="0"/>
                <a:cs typeface="Calibri" pitchFamily="34" charset="0"/>
              </a:rPr>
            </a:br>
            <a:r>
              <a:rPr lang="ro-RO" sz="1300" b="1" dirty="0" smtClean="0">
                <a:solidFill>
                  <a:srgbClr val="78B832"/>
                </a:solidFill>
                <a:latin typeface="Calibri" pitchFamily="34" charset="0"/>
                <a:cs typeface="Calibri" pitchFamily="34" charset="0"/>
              </a:rPr>
              <a:t/>
            </a:r>
            <a:br>
              <a:rPr lang="ro-RO" sz="1300" b="1" dirty="0" smtClean="0">
                <a:solidFill>
                  <a:srgbClr val="78B832"/>
                </a:solidFill>
                <a:latin typeface="Calibri" pitchFamily="34" charset="0"/>
                <a:cs typeface="Calibri" pitchFamily="34" charset="0"/>
              </a:rPr>
            </a:br>
            <a:r>
              <a:rPr lang="vi-VN" sz="1300" dirty="0" smtClean="0">
                <a:solidFill>
                  <a:schemeClr val="tx1"/>
                </a:solidFill>
                <a:latin typeface="Calibri" pitchFamily="34" charset="0"/>
                <a:cs typeface="Calibri" pitchFamily="34" charset="0"/>
              </a:rPr>
              <a:t/>
            </a:r>
            <a:br>
              <a:rPr lang="vi-VN" sz="1300" dirty="0" smtClean="0">
                <a:solidFill>
                  <a:schemeClr val="tx1"/>
                </a:solidFill>
                <a:latin typeface="Calibri" pitchFamily="34" charset="0"/>
                <a:cs typeface="Calibri" pitchFamily="34" charset="0"/>
              </a:rPr>
            </a:br>
            <a:r>
              <a:rPr lang="vi-VN" sz="1300" b="1" dirty="0" smtClean="0">
                <a:solidFill>
                  <a:schemeClr val="tx1"/>
                </a:solidFill>
                <a:latin typeface="Calibri" pitchFamily="34" charset="0"/>
                <a:cs typeface="Calibri" pitchFamily="34" charset="0"/>
              </a:rPr>
              <a:t/>
            </a:r>
            <a:br>
              <a:rPr lang="vi-VN" sz="1300" b="1" dirty="0" smtClean="0">
                <a:solidFill>
                  <a:schemeClr val="tx1"/>
                </a:solidFill>
                <a:latin typeface="Calibri" pitchFamily="34" charset="0"/>
                <a:cs typeface="Calibri" pitchFamily="34" charset="0"/>
              </a:rPr>
            </a:br>
            <a:r>
              <a:rPr lang="ro-RO" sz="1300" b="1" dirty="0" smtClean="0">
                <a:solidFill>
                  <a:srgbClr val="1F4AA1"/>
                </a:solidFill>
                <a:latin typeface="Calibri" pitchFamily="34" charset="0"/>
                <a:cs typeface="Calibri" pitchFamily="34" charset="0"/>
              </a:rPr>
              <a:t/>
            </a:r>
            <a:br>
              <a:rPr lang="ro-RO" sz="1300" b="1" dirty="0" smtClean="0">
                <a:solidFill>
                  <a:srgbClr val="1F4AA1"/>
                </a:solidFill>
                <a:latin typeface="Calibri" pitchFamily="34" charset="0"/>
                <a:cs typeface="Calibri" pitchFamily="34" charset="0"/>
              </a:rPr>
            </a:br>
            <a:r>
              <a:rPr lang="vi-VN" sz="1300" b="1" dirty="0" smtClean="0">
                <a:solidFill>
                  <a:srgbClr val="1F4AA1"/>
                </a:solidFill>
                <a:latin typeface="Calibri" pitchFamily="34" charset="0"/>
                <a:cs typeface="Calibri" pitchFamily="34" charset="0"/>
              </a:rPr>
              <a:t/>
            </a:r>
            <a:br>
              <a:rPr lang="vi-VN" sz="13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354039"/>
            <a:ext cx="8229600" cy="762509"/>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r>
              <a:rPr lang="ro-RO" sz="2000" b="1" dirty="0">
                <a:solidFill>
                  <a:srgbClr val="1F4AA1"/>
                </a:solidFill>
                <a:latin typeface="Calibri" pitchFamily="34" charset="0"/>
                <a:cs typeface="Arial" pitchFamily="34" charset="0"/>
              </a:rPr>
              <a:t>REȚEAUA NAȚIONALĂ DE DEZVOLTARE RURALĂ</a:t>
            </a:r>
          </a:p>
          <a:p>
            <a:pPr algn="ctr"/>
            <a:r>
              <a:rPr lang="ro-RO" sz="2000" b="1" dirty="0">
                <a:solidFill>
                  <a:srgbClr val="1F4AA1"/>
                </a:solidFill>
                <a:latin typeface="Calibri" pitchFamily="34" charset="0"/>
                <a:cs typeface="Arial" pitchFamily="34" charset="0"/>
              </a:rPr>
              <a:t>2014-2020</a:t>
            </a: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421032"/>
            <a:ext cx="1296000" cy="93294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27</a:t>
            </a:fld>
            <a:endParaRPr lang="ro-RO"/>
          </a:p>
        </p:txBody>
      </p:sp>
    </p:spTree>
    <p:extLst>
      <p:ext uri="{BB962C8B-B14F-4D97-AF65-F5344CB8AC3E}">
        <p14:creationId xmlns:p14="http://schemas.microsoft.com/office/powerpoint/2010/main" val="475816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93" y="390280"/>
            <a:ext cx="1044000"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26976" y="1052736"/>
            <a:ext cx="8784976" cy="5616624"/>
          </a:xfrm>
        </p:spPr>
        <p:txBody>
          <a:bodyPr numCol="1" anchor="t">
            <a:normAutofit fontScale="90000"/>
          </a:bodyPr>
          <a:lstStyle/>
          <a:p>
            <a:r>
              <a:rPr lang="ro-RO" sz="1800" dirty="0" smtClean="0">
                <a:solidFill>
                  <a:srgbClr val="1F4AA1"/>
                </a:solidFill>
                <a:latin typeface="Calibri" pitchFamily="34" charset="0"/>
                <a:cs typeface="Calibri" pitchFamily="34" charset="0"/>
              </a:rPr>
              <a:t>		</a:t>
            </a:r>
            <a:r>
              <a:rPr lang="ro-RO" sz="1800" b="1" dirty="0" smtClean="0">
                <a:solidFill>
                  <a:srgbClr val="1D4697"/>
                </a:solidFill>
                <a:latin typeface="Calibri" pitchFamily="34" charset="0"/>
                <a:cs typeface="Calibri" pitchFamily="34" charset="0"/>
              </a:rPr>
              <a:t>Capitolul 17.  </a:t>
            </a:r>
            <a:r>
              <a:rPr lang="ro-RO" sz="1800" b="1" dirty="0" smtClean="0">
                <a:solidFill>
                  <a:srgbClr val="1D4697"/>
                </a:solidFill>
                <a:latin typeface="Calibri" pitchFamily="34" charset="0"/>
                <a:ea typeface="Tahoma" pitchFamily="34" charset="0"/>
                <a:cs typeface="Calibri" pitchFamily="34" charset="0"/>
              </a:rPr>
              <a:t>Înființarea Rețelei Naționale de Dezvoltare Rurală (RNDR)</a:t>
            </a:r>
            <a:r>
              <a:rPr lang="en-US" sz="1200" dirty="0" smtClean="0"/>
              <a:t/>
            </a:r>
            <a:br>
              <a:rPr lang="en-US" sz="1200" dirty="0" smtClean="0"/>
            </a:br>
            <a:r>
              <a:rPr lang="ro-RO" sz="1800" b="1" dirty="0" smtClean="0">
                <a:solidFill>
                  <a:srgbClr val="82C836"/>
                </a:solidFill>
                <a:latin typeface="Calibri" pitchFamily="34" charset="0"/>
                <a:cs typeface="Calibri" pitchFamily="34" charset="0"/>
              </a:rPr>
              <a:t/>
            </a:r>
            <a:br>
              <a:rPr lang="ro-RO" sz="1800" b="1" dirty="0" smtClean="0">
                <a:solidFill>
                  <a:srgbClr val="82C836"/>
                </a:solidFill>
                <a:latin typeface="Calibri" pitchFamily="34" charset="0"/>
                <a:cs typeface="Calibri" pitchFamily="34" charset="0"/>
              </a:rPr>
            </a:br>
            <a:r>
              <a:rPr lang="ro-RO" sz="400" b="1" dirty="0" smtClean="0">
                <a:solidFill>
                  <a:srgbClr val="82C836"/>
                </a:solidFill>
                <a:latin typeface="Calibri" pitchFamily="34" charset="0"/>
                <a:cs typeface="Calibri" pitchFamily="34" charset="0"/>
              </a:rPr>
              <a:t/>
            </a:r>
            <a:br>
              <a:rPr lang="ro-RO" sz="400" b="1" dirty="0" smtClean="0">
                <a:solidFill>
                  <a:srgbClr val="82C836"/>
                </a:solidFill>
                <a:latin typeface="Calibri" pitchFamily="34" charset="0"/>
                <a:cs typeface="Calibri" pitchFamily="34" charset="0"/>
              </a:rPr>
            </a:br>
            <a:r>
              <a:rPr lang="ro-RO" sz="2000" dirty="0" smtClean="0">
                <a:solidFill>
                  <a:srgbClr val="1D4697"/>
                </a:solidFill>
                <a:latin typeface="Calibri" pitchFamily="34" charset="0"/>
                <a:ea typeface="Tahoma" pitchFamily="34" charset="0"/>
                <a:cs typeface="Calibri" pitchFamily="34" charset="0"/>
              </a:rPr>
              <a:t>2. Principalele categorii de activități ce se vor realiza prin RNDR conform obiectivelor PNDR  </a:t>
            </a:r>
            <a:br>
              <a:rPr lang="ro-RO" sz="2000" dirty="0" smtClean="0">
                <a:solidFill>
                  <a:srgbClr val="1D4697"/>
                </a:solidFill>
                <a:latin typeface="Calibri" pitchFamily="34" charset="0"/>
                <a:ea typeface="Tahoma" pitchFamily="34" charset="0"/>
                <a:cs typeface="Calibri" pitchFamily="34" charset="0"/>
              </a:rPr>
            </a:br>
            <a:r>
              <a:rPr lang="ro-RO" sz="2000" dirty="0" smtClean="0">
                <a:solidFill>
                  <a:schemeClr val="tx1"/>
                </a:solidFill>
                <a:latin typeface="Calibri" panose="020F0502020204030204" pitchFamily="34" charset="0"/>
              </a:rPr>
              <a:t>Stimularea inovării în mediul rural se va face prin: </a:t>
            </a:r>
            <a:br>
              <a:rPr lang="ro-RO" sz="2000" dirty="0" smtClean="0">
                <a:solidFill>
                  <a:schemeClr val="tx1"/>
                </a:solidFill>
                <a:latin typeface="Calibri" panose="020F0502020204030204" pitchFamily="34" charset="0"/>
              </a:rPr>
            </a:br>
            <a:r>
              <a:rPr lang="ro-RO" sz="2000" dirty="0" smtClean="0">
                <a:solidFill>
                  <a:schemeClr val="tx1"/>
                </a:solidFill>
                <a:latin typeface="Calibri" panose="020F0502020204030204" pitchFamily="34" charset="0"/>
              </a:rPr>
              <a:t>- furnizare de formare și de interconectare pentru GAL-uri</a:t>
            </a:r>
            <a:r>
              <a:rPr lang="vi-VN" sz="2000" dirty="0">
                <a:solidFill>
                  <a:prstClr val="black"/>
                </a:solidFill>
                <a:latin typeface="Calibri" pitchFamily="34" charset="0"/>
                <a:cs typeface="Calibri" pitchFamily="34" charset="0"/>
              </a:rPr>
              <a:t> ;</a:t>
            </a:r>
            <a:r>
              <a:rPr lang="ro-RO" sz="2000" dirty="0" smtClean="0">
                <a:solidFill>
                  <a:schemeClr val="tx1"/>
                </a:solidFill>
                <a:latin typeface="Calibri" panose="020F0502020204030204" pitchFamily="34" charset="0"/>
              </a:rPr>
              <a:t/>
            </a:r>
            <a:br>
              <a:rPr lang="ro-RO" sz="2000" dirty="0" smtClean="0">
                <a:solidFill>
                  <a:schemeClr val="tx1"/>
                </a:solidFill>
                <a:latin typeface="Calibri" panose="020F0502020204030204" pitchFamily="34" charset="0"/>
              </a:rPr>
            </a:br>
            <a:r>
              <a:rPr lang="ro-RO" sz="2000" dirty="0" smtClean="0">
                <a:solidFill>
                  <a:schemeClr val="tx1"/>
                </a:solidFill>
                <a:latin typeface="Calibri" panose="020F0502020204030204" pitchFamily="34" charset="0"/>
              </a:rPr>
              <a:t>- asistență tehnică pentru cooperare interteritorială și transnațională</a:t>
            </a:r>
            <a:r>
              <a:rPr lang="vi-VN" sz="2000" dirty="0">
                <a:solidFill>
                  <a:prstClr val="black"/>
                </a:solidFill>
                <a:latin typeface="Calibri" pitchFamily="34" charset="0"/>
                <a:cs typeface="Calibri" pitchFamily="34" charset="0"/>
              </a:rPr>
              <a:t> ;</a:t>
            </a:r>
            <a:r>
              <a:rPr lang="ro-RO" sz="2000" dirty="0" smtClean="0">
                <a:solidFill>
                  <a:schemeClr val="tx1"/>
                </a:solidFill>
                <a:latin typeface="Calibri" panose="020F0502020204030204" pitchFamily="34" charset="0"/>
              </a:rPr>
              <a:t/>
            </a:r>
            <a:br>
              <a:rPr lang="ro-RO" sz="2000" dirty="0" smtClean="0">
                <a:solidFill>
                  <a:schemeClr val="tx1"/>
                </a:solidFill>
                <a:latin typeface="Calibri" panose="020F0502020204030204" pitchFamily="34" charset="0"/>
              </a:rPr>
            </a:br>
            <a:r>
              <a:rPr lang="ro-RO" sz="2000" dirty="0" smtClean="0">
                <a:solidFill>
                  <a:schemeClr val="tx1"/>
                </a:solidFill>
                <a:latin typeface="Calibri" panose="020F0502020204030204" pitchFamily="34" charset="0"/>
              </a:rPr>
              <a:t>- facilitarea cooperării între GAL-uri</a:t>
            </a:r>
            <a:r>
              <a:rPr lang="vi-VN" sz="2000" dirty="0">
                <a:solidFill>
                  <a:prstClr val="black"/>
                </a:solidFill>
                <a:latin typeface="Calibri" pitchFamily="34" charset="0"/>
                <a:cs typeface="Calibri" pitchFamily="34" charset="0"/>
              </a:rPr>
              <a:t> ;</a:t>
            </a:r>
            <a:r>
              <a:rPr lang="ro-RO" sz="2000" dirty="0" smtClean="0">
                <a:solidFill>
                  <a:schemeClr val="tx1"/>
                </a:solidFill>
                <a:latin typeface="Calibri" panose="020F0502020204030204" pitchFamily="34" charset="0"/>
              </a:rPr>
              <a:t/>
            </a:r>
            <a:br>
              <a:rPr lang="ro-RO" sz="2000" dirty="0" smtClean="0">
                <a:solidFill>
                  <a:schemeClr val="tx1"/>
                </a:solidFill>
                <a:latin typeface="Calibri" panose="020F0502020204030204" pitchFamily="34" charset="0"/>
              </a:rPr>
            </a:br>
            <a:r>
              <a:rPr lang="ro-RO" sz="2000" dirty="0" smtClean="0">
                <a:solidFill>
                  <a:schemeClr val="tx1"/>
                </a:solidFill>
                <a:latin typeface="Calibri" panose="020F0502020204030204" pitchFamily="34" charset="0"/>
              </a:rPr>
              <a:t>- căutare de parteneri pentru acțiuni de cooperare</a:t>
            </a:r>
            <a:r>
              <a:rPr lang="vi-VN" sz="2000" dirty="0">
                <a:solidFill>
                  <a:prstClr val="black"/>
                </a:solidFill>
                <a:latin typeface="Calibri" pitchFamily="34" charset="0"/>
                <a:cs typeface="Calibri" pitchFamily="34" charset="0"/>
              </a:rPr>
              <a:t> ;</a:t>
            </a:r>
            <a:r>
              <a:rPr lang="ro-RO" sz="2000" dirty="0" smtClean="0">
                <a:solidFill>
                  <a:schemeClr val="tx1"/>
                </a:solidFill>
                <a:latin typeface="Calibri" panose="020F0502020204030204" pitchFamily="34" charset="0"/>
              </a:rPr>
              <a:t/>
            </a:r>
            <a:br>
              <a:rPr lang="ro-RO" sz="2000" dirty="0" smtClean="0">
                <a:solidFill>
                  <a:schemeClr val="tx1"/>
                </a:solidFill>
                <a:latin typeface="Calibri" panose="020F0502020204030204" pitchFamily="34" charset="0"/>
              </a:rPr>
            </a:br>
            <a:r>
              <a:rPr lang="ro-RO" sz="2000" dirty="0" smtClean="0">
                <a:solidFill>
                  <a:schemeClr val="tx1"/>
                </a:solidFill>
                <a:latin typeface="Calibri" panose="020F0502020204030204" pitchFamily="34" charset="0"/>
              </a:rPr>
              <a:t>- facilitarea interconectării cu consultanți, experți și alte entități specializate și interesate  în activități de inovare</a:t>
            </a:r>
            <a:r>
              <a:rPr lang="ro-RO" sz="2000" dirty="0" smtClean="0">
                <a:solidFill>
                  <a:prstClr val="black"/>
                </a:solidFill>
                <a:latin typeface="Calibri" pitchFamily="34" charset="0"/>
              </a:rPr>
              <a:t>.</a:t>
            </a:r>
            <a:r>
              <a:rPr lang="ro-RO" sz="2000" dirty="0" smtClean="0">
                <a:solidFill>
                  <a:schemeClr val="tx1"/>
                </a:solidFill>
                <a:latin typeface="Calibri" panose="020F0502020204030204" pitchFamily="34" charset="0"/>
              </a:rPr>
              <a:t/>
            </a:r>
            <a:br>
              <a:rPr lang="ro-RO" sz="2000" dirty="0" smtClean="0">
                <a:solidFill>
                  <a:schemeClr val="tx1"/>
                </a:solidFill>
                <a:latin typeface="Calibri" panose="020F0502020204030204" pitchFamily="34" charset="0"/>
              </a:rPr>
            </a:br>
            <a:r>
              <a:rPr lang="ro-RO" sz="2000" dirty="0" smtClean="0">
                <a:solidFill>
                  <a:schemeClr val="tx1"/>
                </a:solidFill>
                <a:latin typeface="Calibri" panose="020F0502020204030204" pitchFamily="34" charset="0"/>
              </a:rPr>
              <a:t>USR va furniza interconectare destinată consultanților și serviciilor de sprijinire a inovării .</a:t>
            </a:r>
            <a:br>
              <a:rPr lang="ro-RO" sz="2000" dirty="0" smtClean="0">
                <a:solidFill>
                  <a:schemeClr val="tx1"/>
                </a:solidFill>
                <a:latin typeface="Calibri" panose="020F0502020204030204" pitchFamily="34" charset="0"/>
              </a:rPr>
            </a:br>
            <a:r>
              <a:rPr lang="ro-RO" sz="2000" dirty="0" smtClean="0">
                <a:solidFill>
                  <a:schemeClr val="tx1"/>
                </a:solidFill>
                <a:latin typeface="Calibri" panose="020F0502020204030204" pitchFamily="34" charset="0"/>
              </a:rPr>
              <a:t>USRNDR va  participa la activitățile Rețelei Europene de Dezvoltare Rurală (REDR) și ale Parteneriatului European pentru Inovare (PEI). </a:t>
            </a:r>
            <a:br>
              <a:rPr lang="ro-RO" sz="2000" dirty="0" smtClean="0">
                <a:solidFill>
                  <a:schemeClr val="tx1"/>
                </a:solidFill>
                <a:latin typeface="Calibri" panose="020F0502020204030204" pitchFamily="34" charset="0"/>
              </a:rPr>
            </a:br>
            <a:r>
              <a:rPr lang="ro-RO" sz="2000" dirty="0" smtClean="0">
                <a:latin typeface="Calibri" panose="020F0502020204030204" pitchFamily="34" charset="0"/>
              </a:rPr>
              <a:t>Beneficii: - consolidarea relațiilor cu alte țări</a:t>
            </a:r>
            <a:r>
              <a:rPr lang="vi-VN" sz="2000" dirty="0">
                <a:solidFill>
                  <a:prstClr val="black"/>
                </a:solidFill>
                <a:latin typeface="Calibri" pitchFamily="34" charset="0"/>
                <a:cs typeface="Calibri" pitchFamily="34" charset="0"/>
              </a:rPr>
              <a:t> </a:t>
            </a:r>
            <a:r>
              <a:rPr lang="vi-VN" sz="2000" dirty="0">
                <a:solidFill>
                  <a:srgbClr val="1D4697"/>
                </a:solidFill>
                <a:latin typeface="Calibri" pitchFamily="34" charset="0"/>
                <a:cs typeface="Calibri" pitchFamily="34" charset="0"/>
              </a:rPr>
              <a:t>;</a:t>
            </a:r>
            <a:r>
              <a:rPr lang="ro-RO" sz="2000" dirty="0" smtClean="0">
                <a:latin typeface="Calibri" panose="020F0502020204030204" pitchFamily="34" charset="0"/>
              </a:rPr>
              <a:t/>
            </a:r>
            <a:br>
              <a:rPr lang="ro-RO" sz="2000" dirty="0" smtClean="0">
                <a:latin typeface="Calibri" panose="020F0502020204030204" pitchFamily="34" charset="0"/>
              </a:rPr>
            </a:br>
            <a:r>
              <a:rPr lang="ro-RO" sz="2000" dirty="0" smtClean="0">
                <a:latin typeface="Calibri" panose="020F0502020204030204" pitchFamily="34" charset="0"/>
              </a:rPr>
              <a:t>                      - schimb de experiențe și de cunoștințe</a:t>
            </a:r>
            <a:r>
              <a:rPr lang="vi-VN" sz="2000" dirty="0">
                <a:solidFill>
                  <a:prstClr val="black"/>
                </a:solidFill>
                <a:latin typeface="Calibri" pitchFamily="34" charset="0"/>
                <a:cs typeface="Calibri" pitchFamily="34" charset="0"/>
              </a:rPr>
              <a:t> </a:t>
            </a:r>
            <a:r>
              <a:rPr lang="vi-VN" sz="2000" dirty="0">
                <a:solidFill>
                  <a:srgbClr val="1D4697"/>
                </a:solidFill>
                <a:latin typeface="Calibri" pitchFamily="34" charset="0"/>
                <a:cs typeface="Calibri" pitchFamily="34" charset="0"/>
              </a:rPr>
              <a:t>;</a:t>
            </a:r>
            <a:r>
              <a:rPr lang="ro-RO" sz="2000" dirty="0" smtClean="0">
                <a:latin typeface="Calibri" panose="020F0502020204030204" pitchFamily="34" charset="0"/>
              </a:rPr>
              <a:t/>
            </a:r>
            <a:br>
              <a:rPr lang="ro-RO" sz="2000" dirty="0" smtClean="0">
                <a:latin typeface="Calibri" panose="020F0502020204030204" pitchFamily="34" charset="0"/>
              </a:rPr>
            </a:br>
            <a:r>
              <a:rPr lang="ro-RO" sz="2000" dirty="0" smtClean="0">
                <a:latin typeface="Calibri" panose="020F0502020204030204" pitchFamily="34" charset="0"/>
              </a:rPr>
              <a:t>                      - identificare de oportunități de cooperare </a:t>
            </a:r>
            <a:r>
              <a:rPr lang="ro-RO" sz="2000" dirty="0" smtClean="0">
                <a:solidFill>
                  <a:srgbClr val="1D4697"/>
                </a:solidFill>
                <a:latin typeface="Calibri" panose="020F0502020204030204" pitchFamily="34" charset="0"/>
              </a:rPr>
              <a:t>transnațională</a:t>
            </a:r>
            <a:r>
              <a:rPr lang="vi-VN" sz="2000" dirty="0">
                <a:solidFill>
                  <a:srgbClr val="1D4697"/>
                </a:solidFill>
                <a:latin typeface="Calibri" pitchFamily="34" charset="0"/>
                <a:cs typeface="Calibri" pitchFamily="34" charset="0"/>
              </a:rPr>
              <a:t> ;</a:t>
            </a:r>
            <a:r>
              <a:rPr lang="ro-RO" sz="2000" dirty="0" smtClean="0">
                <a:latin typeface="Calibri" panose="020F0502020204030204" pitchFamily="34" charset="0"/>
              </a:rPr>
              <a:t/>
            </a:r>
            <a:br>
              <a:rPr lang="ro-RO" sz="2000" dirty="0" smtClean="0">
                <a:latin typeface="Calibri" panose="020F0502020204030204" pitchFamily="34" charset="0"/>
              </a:rPr>
            </a:br>
            <a:r>
              <a:rPr lang="ro-RO" sz="2000" dirty="0" smtClean="0">
                <a:latin typeface="Calibri" panose="020F0502020204030204" pitchFamily="34" charset="0"/>
              </a:rPr>
              <a:t>                       - folosirea în comun a resurselor. </a:t>
            </a:r>
            <a:br>
              <a:rPr lang="ro-RO" sz="2000" dirty="0" smtClean="0">
                <a:latin typeface="Calibri" panose="020F0502020204030204" pitchFamily="34" charset="0"/>
              </a:rPr>
            </a:br>
            <a:r>
              <a:rPr lang="ro-RO" sz="2000" dirty="0" smtClean="0">
                <a:solidFill>
                  <a:schemeClr val="tx1"/>
                </a:solidFill>
                <a:latin typeface="Calibri" panose="020F0502020204030204" pitchFamily="34" charset="0"/>
              </a:rPr>
              <a:t>Acțiunile de conectare la rețea sunt necesare în vederea dezvoltării și implementării de proiecte comune. </a:t>
            </a:r>
            <a:br>
              <a:rPr lang="ro-RO" sz="2000" dirty="0" smtClean="0">
                <a:solidFill>
                  <a:schemeClr val="tx1"/>
                </a:solidFill>
                <a:latin typeface="Calibri" panose="020F0502020204030204" pitchFamily="34" charset="0"/>
              </a:rPr>
            </a:br>
            <a:r>
              <a:rPr lang="ro-RO" sz="2000" dirty="0" smtClean="0">
                <a:solidFill>
                  <a:schemeClr val="tx1"/>
                </a:solidFill>
                <a:latin typeface="Calibri" panose="020F0502020204030204" pitchFamily="34" charset="0"/>
              </a:rPr>
              <a:t>Această cooperare se poate realiza între antreprenori, GAL-uri, sau se poate concretiza în noi parteneriate între fermieri, consultanți și cercetători, sub forma grupurilor operaționale din cadrul PEI.</a:t>
            </a:r>
            <a:r>
              <a:rPr lang="ro-RO" sz="1700" dirty="0" smtClean="0">
                <a:solidFill>
                  <a:schemeClr val="tx1"/>
                </a:solidFill>
                <a:latin typeface="Calibri" panose="020F0502020204030204" pitchFamily="34" charset="0"/>
              </a:rPr>
              <a:t/>
            </a:r>
            <a:br>
              <a:rPr lang="ro-RO" sz="1700" dirty="0" smtClean="0">
                <a:solidFill>
                  <a:schemeClr val="tx1"/>
                </a:solidFill>
                <a:latin typeface="Calibri" panose="020F0502020204030204" pitchFamily="34" charset="0"/>
              </a:rPr>
            </a:br>
            <a:r>
              <a:rPr lang="ro-RO" sz="1600" dirty="0">
                <a:solidFill>
                  <a:schemeClr val="tx1"/>
                </a:solidFill>
                <a:latin typeface="Calibri" panose="020F0502020204030204" pitchFamily="34" charset="0"/>
                <a:ea typeface="Calibri" panose="020F0502020204030204" pitchFamily="34" charset="0"/>
                <a:cs typeface="TimesNewRomanPSMT"/>
              </a:rPr>
              <a:t/>
            </a:r>
            <a:br>
              <a:rPr lang="ro-RO" sz="1600" dirty="0">
                <a:solidFill>
                  <a:schemeClr val="tx1"/>
                </a:solidFill>
                <a:latin typeface="Calibri" panose="020F0502020204030204" pitchFamily="34" charset="0"/>
                <a:ea typeface="Calibri" panose="020F0502020204030204" pitchFamily="34" charset="0"/>
                <a:cs typeface="TimesNewRomanPSMT"/>
              </a:rPr>
            </a:br>
            <a:r>
              <a:rPr lang="ro-RO" sz="1600" dirty="0" smtClean="0">
                <a:solidFill>
                  <a:srgbClr val="1F4AA1"/>
                </a:solidFill>
                <a:latin typeface="Calibri" panose="020F0502020204030204" pitchFamily="34" charset="0"/>
                <a:ea typeface="Tahoma" pitchFamily="34" charset="0"/>
                <a:cs typeface="Calibri" pitchFamily="34" charset="0"/>
              </a:rPr>
              <a:t/>
            </a:r>
            <a:br>
              <a:rPr lang="ro-RO" sz="1600" dirty="0" smtClean="0">
                <a:solidFill>
                  <a:srgbClr val="1F4AA1"/>
                </a:solidFill>
                <a:latin typeface="Calibri" panose="020F0502020204030204" pitchFamily="34" charset="0"/>
                <a:ea typeface="Tahoma" pitchFamily="34" charset="0"/>
                <a:cs typeface="Calibri" pitchFamily="34" charset="0"/>
              </a:rPr>
            </a:br>
            <a:r>
              <a:rPr lang="ro-RO" sz="1600" dirty="0" smtClean="0">
                <a:solidFill>
                  <a:srgbClr val="1F4AA1"/>
                </a:solidFill>
                <a:latin typeface="Calibri" panose="020F0502020204030204" pitchFamily="34" charset="0"/>
                <a:ea typeface="Tahoma" pitchFamily="34" charset="0"/>
                <a:cs typeface="Calibri" pitchFamily="34" charset="0"/>
              </a:rPr>
              <a:t/>
            </a:r>
            <a:br>
              <a:rPr lang="ro-RO" sz="1600" dirty="0" smtClean="0">
                <a:solidFill>
                  <a:srgbClr val="1F4AA1"/>
                </a:solidFill>
                <a:latin typeface="Calibri" panose="020F0502020204030204" pitchFamily="34" charset="0"/>
                <a:ea typeface="Tahoma" pitchFamily="34" charset="0"/>
                <a:cs typeface="Calibri" pitchFamily="34" charset="0"/>
              </a:rPr>
            </a:br>
            <a:r>
              <a:rPr lang="ro-RO" sz="1600" dirty="0" smtClean="0">
                <a:solidFill>
                  <a:srgbClr val="1F4AA1"/>
                </a:solidFill>
                <a:latin typeface="Calibri" panose="020F0502020204030204" pitchFamily="34" charset="0"/>
                <a:ea typeface="Tahoma" pitchFamily="34" charset="0"/>
                <a:cs typeface="Calibri" pitchFamily="34" charset="0"/>
              </a:rPr>
              <a:t/>
            </a:r>
            <a:br>
              <a:rPr lang="ro-RO" sz="1600" dirty="0" smtClean="0">
                <a:solidFill>
                  <a:srgbClr val="1F4AA1"/>
                </a:solidFill>
                <a:latin typeface="Calibri" panose="020F0502020204030204" pitchFamily="34" charset="0"/>
                <a:ea typeface="Tahoma" pitchFamily="34" charset="0"/>
                <a:cs typeface="Calibri" pitchFamily="34" charset="0"/>
              </a:rPr>
            </a:br>
            <a:r>
              <a:rPr lang="ro-RO" sz="1600" dirty="0" smtClean="0">
                <a:solidFill>
                  <a:srgbClr val="1F4AA1"/>
                </a:solidFill>
                <a:latin typeface="Calibri" panose="020F0502020204030204" pitchFamily="34" charset="0"/>
                <a:ea typeface="Tahoma" pitchFamily="34" charset="0"/>
                <a:cs typeface="Calibri" pitchFamily="34" charset="0"/>
              </a:rPr>
              <a:t/>
            </a:r>
            <a:br>
              <a:rPr lang="ro-RO" sz="1600" dirty="0" smtClean="0">
                <a:solidFill>
                  <a:srgbClr val="1F4AA1"/>
                </a:solidFill>
                <a:latin typeface="Calibri" panose="020F0502020204030204" pitchFamily="34" charset="0"/>
                <a:ea typeface="Tahoma" pitchFamily="34" charset="0"/>
                <a:cs typeface="Calibri" pitchFamily="34" charset="0"/>
              </a:rPr>
            </a:br>
            <a:r>
              <a:rPr lang="ro-RO" sz="1600" dirty="0" smtClean="0">
                <a:solidFill>
                  <a:srgbClr val="1F4AA1"/>
                </a:solidFill>
                <a:latin typeface="Calibri" panose="020F0502020204030204" pitchFamily="34" charset="0"/>
              </a:rPr>
              <a:t/>
            </a:r>
            <a:br>
              <a:rPr lang="ro-RO" sz="1600" dirty="0" smtClean="0">
                <a:solidFill>
                  <a:srgbClr val="1F4AA1"/>
                </a:solidFill>
                <a:latin typeface="Calibri" panose="020F0502020204030204" pitchFamily="34" charset="0"/>
              </a:rPr>
            </a:br>
            <a:r>
              <a:rPr lang="ro-RO" sz="1600" dirty="0" smtClean="0">
                <a:latin typeface="Calibri" panose="020F0502020204030204" pitchFamily="34" charset="0"/>
              </a:rPr>
              <a:t/>
            </a:r>
            <a:br>
              <a:rPr lang="ro-RO" sz="1600" dirty="0" smtClean="0">
                <a:latin typeface="Calibri" panose="020F0502020204030204" pitchFamily="34" charset="0"/>
              </a:rPr>
            </a:br>
            <a:r>
              <a:rPr lang="ro-RO" sz="1600" dirty="0" smtClean="0">
                <a:solidFill>
                  <a:schemeClr val="tx1"/>
                </a:solidFill>
                <a:latin typeface="Calibri" panose="020F0502020204030204" pitchFamily="34" charset="0"/>
              </a:rPr>
              <a:t/>
            </a:r>
            <a:br>
              <a:rPr lang="ro-RO" sz="1600" dirty="0" smtClean="0">
                <a:solidFill>
                  <a:schemeClr val="tx1"/>
                </a:solidFill>
                <a:latin typeface="Calibri" panose="020F0502020204030204" pitchFamily="34" charset="0"/>
              </a:rPr>
            </a:br>
            <a:r>
              <a:rPr lang="ro-RO" sz="1600" dirty="0" smtClean="0">
                <a:solidFill>
                  <a:schemeClr val="tx1"/>
                </a:solidFill>
                <a:latin typeface="Calibri" panose="020F0502020204030204" pitchFamily="34" charset="0"/>
              </a:rPr>
              <a:t/>
            </a:r>
            <a:br>
              <a:rPr lang="ro-RO" sz="1600" dirty="0" smtClean="0">
                <a:solidFill>
                  <a:schemeClr val="tx1"/>
                </a:solidFill>
                <a:latin typeface="Calibri" panose="020F0502020204030204" pitchFamily="34" charset="0"/>
              </a:rPr>
            </a:br>
            <a:r>
              <a:rPr lang="ro-RO" sz="1600" dirty="0" smtClean="0">
                <a:latin typeface="Calibri" panose="020F0502020204030204" pitchFamily="34" charset="0"/>
              </a:rPr>
              <a:t/>
            </a:r>
            <a:br>
              <a:rPr lang="ro-RO" sz="1600" dirty="0" smtClean="0">
                <a:latin typeface="Calibri" panose="020F0502020204030204" pitchFamily="34" charset="0"/>
              </a:rPr>
            </a:br>
            <a:r>
              <a:rPr lang="it-IT" sz="1600" dirty="0" smtClean="0">
                <a:solidFill>
                  <a:srgbClr val="1F4AA1"/>
                </a:solidFill>
                <a:latin typeface="Calibri" pitchFamily="34" charset="0"/>
                <a:cs typeface="Calibri" pitchFamily="34" charset="0"/>
              </a:rPr>
              <a:t/>
            </a:r>
            <a:br>
              <a:rPr lang="it-IT" sz="1600" dirty="0" smtClean="0">
                <a:solidFill>
                  <a:srgbClr val="1F4AA1"/>
                </a:solidFill>
                <a:latin typeface="Calibri" pitchFamily="34" charset="0"/>
                <a:cs typeface="Calibri" pitchFamily="34" charset="0"/>
              </a:rPr>
            </a:br>
            <a:r>
              <a:rPr lang="ro-RO" sz="1600" dirty="0" smtClean="0">
                <a:solidFill>
                  <a:srgbClr val="1F4AA1"/>
                </a:solidFill>
                <a:latin typeface="Calibri" pitchFamily="34" charset="0"/>
                <a:cs typeface="Calibri" pitchFamily="34" charset="0"/>
              </a:rPr>
              <a:t/>
            </a:r>
            <a:br>
              <a:rPr lang="ro-RO" sz="1600" dirty="0" smtClean="0">
                <a:solidFill>
                  <a:srgbClr val="1F4AA1"/>
                </a:solidFill>
                <a:latin typeface="Calibri" pitchFamily="34" charset="0"/>
                <a:cs typeface="Calibri" pitchFamily="34" charset="0"/>
              </a:rPr>
            </a:br>
            <a:r>
              <a:rPr lang="vi-VN" sz="1300" dirty="0" smtClean="0">
                <a:solidFill>
                  <a:schemeClr val="tx1"/>
                </a:solidFill>
                <a:latin typeface="Calibri" pitchFamily="34" charset="0"/>
                <a:cs typeface="Calibri" pitchFamily="34" charset="0"/>
              </a:rPr>
              <a:t/>
            </a:r>
            <a:br>
              <a:rPr lang="vi-VN" sz="1300" dirty="0" smtClean="0">
                <a:solidFill>
                  <a:schemeClr val="tx1"/>
                </a:solidFill>
                <a:latin typeface="Calibri" pitchFamily="34" charset="0"/>
                <a:cs typeface="Calibri" pitchFamily="34" charset="0"/>
              </a:rPr>
            </a:br>
            <a:r>
              <a:rPr lang="vi-VN" sz="1300" b="1" dirty="0" smtClean="0">
                <a:solidFill>
                  <a:schemeClr val="tx1"/>
                </a:solidFill>
                <a:latin typeface="Calibri" pitchFamily="34" charset="0"/>
                <a:cs typeface="Calibri" pitchFamily="34" charset="0"/>
              </a:rPr>
              <a:t/>
            </a:r>
            <a:br>
              <a:rPr lang="vi-VN" sz="1300" b="1" dirty="0" smtClean="0">
                <a:solidFill>
                  <a:schemeClr val="tx1"/>
                </a:solidFill>
                <a:latin typeface="Calibri" pitchFamily="34" charset="0"/>
                <a:cs typeface="Calibri" pitchFamily="34" charset="0"/>
              </a:rPr>
            </a:br>
            <a:r>
              <a:rPr lang="ro-RO" sz="1300" b="1" dirty="0" smtClean="0">
                <a:solidFill>
                  <a:srgbClr val="1F4AA1"/>
                </a:solidFill>
                <a:latin typeface="Calibri" pitchFamily="34" charset="0"/>
                <a:cs typeface="Calibri" pitchFamily="34" charset="0"/>
              </a:rPr>
              <a:t/>
            </a:r>
            <a:br>
              <a:rPr lang="ro-RO" sz="1300" b="1" dirty="0" smtClean="0">
                <a:solidFill>
                  <a:srgbClr val="1F4AA1"/>
                </a:solidFill>
                <a:latin typeface="Calibri" pitchFamily="34" charset="0"/>
                <a:cs typeface="Calibri" pitchFamily="34" charset="0"/>
              </a:rPr>
            </a:br>
            <a:r>
              <a:rPr lang="vi-VN" sz="1300" b="1" dirty="0" smtClean="0">
                <a:solidFill>
                  <a:srgbClr val="1F4AA1"/>
                </a:solidFill>
                <a:latin typeface="Calibri" pitchFamily="34" charset="0"/>
                <a:cs typeface="Calibri" pitchFamily="34" charset="0"/>
              </a:rPr>
              <a:t/>
            </a:r>
            <a:br>
              <a:rPr lang="vi-VN" sz="13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404664" y="347711"/>
            <a:ext cx="8229600" cy="618493"/>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r>
              <a:rPr lang="ro-RO" sz="2000" b="1" dirty="0">
                <a:solidFill>
                  <a:srgbClr val="1F4AA1"/>
                </a:solidFill>
                <a:latin typeface="Calibri" pitchFamily="34" charset="0"/>
                <a:cs typeface="Arial" pitchFamily="34" charset="0"/>
              </a:rPr>
              <a:t>REȚEAUA NAȚIONALĂ DE DEZVOLTARE RURALĂ</a:t>
            </a:r>
          </a:p>
          <a:p>
            <a:pPr algn="ctr"/>
            <a:r>
              <a:rPr lang="ro-RO" sz="2000" b="1" dirty="0">
                <a:solidFill>
                  <a:srgbClr val="1F4AA1"/>
                </a:solidFill>
                <a:latin typeface="Calibri" pitchFamily="34" charset="0"/>
                <a:cs typeface="Arial" pitchFamily="34" charset="0"/>
              </a:rPr>
              <a:t>2014-2020</a:t>
            </a: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264" y="432850"/>
            <a:ext cx="1332000" cy="95886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28</a:t>
            </a:fld>
            <a:endParaRPr lang="ro-RO"/>
          </a:p>
        </p:txBody>
      </p:sp>
    </p:spTree>
    <p:extLst>
      <p:ext uri="{BB962C8B-B14F-4D97-AF65-F5344CB8AC3E}">
        <p14:creationId xmlns:p14="http://schemas.microsoft.com/office/powerpoint/2010/main" val="1541421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79512" y="1124744"/>
            <a:ext cx="8784976" cy="5616624"/>
          </a:xfrm>
        </p:spPr>
        <p:txBody>
          <a:bodyPr numCol="1" anchor="t">
            <a:normAutofit fontScale="90000"/>
          </a:bodyPr>
          <a:lstStyle/>
          <a:p>
            <a:r>
              <a:rPr lang="ro-RO" sz="1800" dirty="0" smtClean="0">
                <a:solidFill>
                  <a:srgbClr val="1F4AA1"/>
                </a:solidFill>
                <a:latin typeface="Calibri" pitchFamily="34" charset="0"/>
                <a:cs typeface="Calibri" pitchFamily="34" charset="0"/>
              </a:rPr>
              <a:t>		</a:t>
            </a:r>
            <a:br>
              <a:rPr lang="ro-RO" sz="1800" dirty="0" smtClean="0">
                <a:solidFill>
                  <a:srgbClr val="1F4AA1"/>
                </a:solidFill>
                <a:latin typeface="Calibri" pitchFamily="34" charset="0"/>
                <a:cs typeface="Calibri" pitchFamily="34" charset="0"/>
              </a:rPr>
            </a:br>
            <a:r>
              <a:rPr lang="ro-RO" sz="1800" dirty="0">
                <a:solidFill>
                  <a:srgbClr val="1F4AA1"/>
                </a:solidFill>
                <a:latin typeface="Calibri" pitchFamily="34" charset="0"/>
                <a:cs typeface="Calibri" pitchFamily="34" charset="0"/>
              </a:rPr>
              <a:t> </a:t>
            </a:r>
            <a:r>
              <a:rPr lang="ro-RO" sz="1800" dirty="0" smtClean="0">
                <a:solidFill>
                  <a:srgbClr val="1F4AA1"/>
                </a:solidFill>
                <a:latin typeface="Calibri" pitchFamily="34" charset="0"/>
                <a:cs typeface="Calibri" pitchFamily="34" charset="0"/>
              </a:rPr>
              <a:t>                                                  </a:t>
            </a:r>
            <a:r>
              <a:rPr lang="ro-RO" sz="1800" b="1" dirty="0" smtClean="0">
                <a:solidFill>
                  <a:srgbClr val="1D4697"/>
                </a:solidFill>
                <a:latin typeface="Calibri" pitchFamily="34" charset="0"/>
                <a:cs typeface="Calibri" pitchFamily="34" charset="0"/>
              </a:rPr>
              <a:t>Capitolul 17.  </a:t>
            </a:r>
            <a:r>
              <a:rPr lang="ro-RO" sz="1800" b="1" dirty="0" smtClean="0">
                <a:solidFill>
                  <a:srgbClr val="1D4697"/>
                </a:solidFill>
                <a:latin typeface="Calibri" pitchFamily="34" charset="0"/>
                <a:ea typeface="Tahoma" pitchFamily="34" charset="0"/>
                <a:cs typeface="Calibri" pitchFamily="34" charset="0"/>
              </a:rPr>
              <a:t>Înființarea Rețelei Naționale de Dezvoltare Rurală (RNDR)</a:t>
            </a:r>
            <a:r>
              <a:rPr lang="en-US" sz="1200" dirty="0" smtClean="0"/>
              <a:t/>
            </a:r>
            <a:br>
              <a:rPr lang="en-US" sz="1200" dirty="0" smtClean="0"/>
            </a:br>
            <a:r>
              <a:rPr lang="ro-RO" sz="100" b="1" dirty="0" smtClean="0">
                <a:solidFill>
                  <a:srgbClr val="82C836"/>
                </a:solidFill>
                <a:latin typeface="Calibri" pitchFamily="34" charset="0"/>
                <a:cs typeface="Calibri" pitchFamily="34" charset="0"/>
              </a:rPr>
              <a:t>                                                                    </a:t>
            </a:r>
            <a:r>
              <a:rPr lang="ro-RO" sz="1800" b="1" dirty="0" smtClean="0">
                <a:solidFill>
                  <a:srgbClr val="82C836"/>
                </a:solidFill>
                <a:latin typeface="Calibri" pitchFamily="34" charset="0"/>
                <a:cs typeface="Calibri" pitchFamily="34" charset="0"/>
              </a:rPr>
              <a:t/>
            </a:r>
            <a:br>
              <a:rPr lang="ro-RO" sz="1800" b="1" dirty="0" smtClean="0">
                <a:solidFill>
                  <a:srgbClr val="82C836"/>
                </a:solidFill>
                <a:latin typeface="Calibri" pitchFamily="34" charset="0"/>
                <a:cs typeface="Calibri" pitchFamily="34" charset="0"/>
              </a:rPr>
            </a:br>
            <a:r>
              <a:rPr lang="ro-RO" sz="1800" b="1" dirty="0" smtClean="0">
                <a:solidFill>
                  <a:srgbClr val="82C836"/>
                </a:solidFill>
                <a:latin typeface="Calibri" pitchFamily="34" charset="0"/>
                <a:cs typeface="Calibri" pitchFamily="34" charset="0"/>
              </a:rPr>
              <a:t>                                                    </a:t>
            </a:r>
            <a:r>
              <a:rPr lang="ro-RO" sz="100" b="1" dirty="0" smtClean="0">
                <a:solidFill>
                  <a:srgbClr val="82C836"/>
                </a:solidFill>
                <a:latin typeface="Calibri" pitchFamily="34" charset="0"/>
                <a:cs typeface="Calibri" pitchFamily="34" charset="0"/>
              </a:rPr>
              <a:t/>
            </a:r>
            <a:br>
              <a:rPr lang="ro-RO" sz="100" b="1" dirty="0" smtClean="0">
                <a:solidFill>
                  <a:srgbClr val="82C836"/>
                </a:solidFill>
                <a:latin typeface="Calibri" pitchFamily="34" charset="0"/>
                <a:cs typeface="Calibri" pitchFamily="34" charset="0"/>
              </a:rPr>
            </a:br>
            <a:r>
              <a:rPr lang="vi-VN" sz="1900" dirty="0">
                <a:solidFill>
                  <a:srgbClr val="1F4AA1"/>
                </a:solidFill>
                <a:latin typeface="Calibri" panose="020F0502020204030204" pitchFamily="34" charset="0"/>
                <a:ea typeface="Tahoma" pitchFamily="34" charset="0"/>
                <a:cs typeface="Calibri" pitchFamily="34" charset="0"/>
              </a:rPr>
              <a:t>3. Priorități principale pentru anul 1   </a:t>
            </a:r>
            <a:r>
              <a:rPr lang="vi-VN" sz="1600" b="1" dirty="0">
                <a:solidFill>
                  <a:srgbClr val="82C836"/>
                </a:solidFill>
                <a:latin typeface="Calibri" pitchFamily="34" charset="0"/>
                <a:cs typeface="Calibri" pitchFamily="34" charset="0"/>
              </a:rPr>
              <a:t/>
            </a:r>
            <a:br>
              <a:rPr lang="vi-VN" sz="1600" b="1" dirty="0">
                <a:solidFill>
                  <a:srgbClr val="82C836"/>
                </a:solidFill>
                <a:latin typeface="Calibri" pitchFamily="34" charset="0"/>
                <a:cs typeface="Calibri" pitchFamily="34" charset="0"/>
              </a:rPr>
            </a:br>
            <a:r>
              <a:rPr lang="vi-VN" sz="1900" dirty="0">
                <a:solidFill>
                  <a:schemeClr val="tx1"/>
                </a:solidFill>
                <a:latin typeface="Calibri" panose="020F0502020204030204" pitchFamily="34" charset="0"/>
                <a:ea typeface="Calibri" panose="020F0502020204030204" pitchFamily="34" charset="0"/>
                <a:cs typeface="TimesNewRomanPSMT"/>
              </a:rPr>
              <a:t>- Publicitate și informare pentru PNDR 2014-2020, cu accent pe activități de informare și comunicare destinate potențialilor beneficiari și publicului larg </a:t>
            </a:r>
            <a:r>
              <a:rPr lang="vi-VN" sz="1900" dirty="0" smtClean="0">
                <a:solidFill>
                  <a:schemeClr val="tx1"/>
                </a:solidFill>
                <a:latin typeface="Calibri" panose="020F0502020204030204" pitchFamily="34" charset="0"/>
                <a:ea typeface="Calibri" panose="020F0502020204030204" pitchFamily="34" charset="0"/>
                <a:cs typeface="TimesNewRomanPSMT"/>
              </a:rPr>
              <a:t>;</a:t>
            </a:r>
            <a:r>
              <a:rPr lang="vi-VN" sz="1900" dirty="0">
                <a:solidFill>
                  <a:schemeClr val="tx1"/>
                </a:solidFill>
                <a:latin typeface="Calibri" panose="020F0502020204030204" pitchFamily="34" charset="0"/>
                <a:ea typeface="Calibri" panose="020F0502020204030204" pitchFamily="34" charset="0"/>
                <a:cs typeface="TimesNewRomanPSMT"/>
              </a:rPr>
              <a:t/>
            </a:r>
            <a:br>
              <a:rPr lang="vi-VN" sz="1900" dirty="0">
                <a:solidFill>
                  <a:schemeClr val="tx1"/>
                </a:solidFill>
                <a:latin typeface="Calibri" panose="020F0502020204030204" pitchFamily="34" charset="0"/>
                <a:ea typeface="Calibri" panose="020F0502020204030204" pitchFamily="34" charset="0"/>
                <a:cs typeface="TimesNewRomanPSMT"/>
              </a:rPr>
            </a:br>
            <a:r>
              <a:rPr lang="vi-VN" sz="1900" dirty="0">
                <a:solidFill>
                  <a:schemeClr val="tx1"/>
                </a:solidFill>
                <a:latin typeface="Calibri" panose="020F0502020204030204" pitchFamily="34" charset="0"/>
                <a:ea typeface="Calibri" panose="020F0502020204030204" pitchFamily="34" charset="0"/>
                <a:cs typeface="TimesNewRomanPSMT"/>
              </a:rPr>
              <a:t>- Acțiuni de instruire și de conectare la rețea pentru GAL-uri și alți actori din spațiul </a:t>
            </a:r>
            <a:r>
              <a:rPr lang="vi-VN" sz="1900" dirty="0" smtClean="0">
                <a:solidFill>
                  <a:schemeClr val="tx1"/>
                </a:solidFill>
                <a:latin typeface="Calibri" panose="020F0502020204030204" pitchFamily="34" charset="0"/>
                <a:ea typeface="Calibri" panose="020F0502020204030204" pitchFamily="34" charset="0"/>
                <a:cs typeface="TimesNewRomanPSMT"/>
              </a:rPr>
              <a:t>rural; </a:t>
            </a:r>
            <a:r>
              <a:rPr lang="vi-VN" sz="1900" dirty="0">
                <a:solidFill>
                  <a:schemeClr val="tx1"/>
                </a:solidFill>
                <a:latin typeface="Calibri" panose="020F0502020204030204" pitchFamily="34" charset="0"/>
                <a:ea typeface="Calibri" panose="020F0502020204030204" pitchFamily="34" charset="0"/>
                <a:cs typeface="TimesNewRomanPSMT"/>
              </a:rPr>
              <a:t> </a:t>
            </a:r>
            <a:br>
              <a:rPr lang="vi-VN" sz="1900" dirty="0">
                <a:solidFill>
                  <a:schemeClr val="tx1"/>
                </a:solidFill>
                <a:latin typeface="Calibri" panose="020F0502020204030204" pitchFamily="34" charset="0"/>
                <a:ea typeface="Calibri" panose="020F0502020204030204" pitchFamily="34" charset="0"/>
                <a:cs typeface="TimesNewRomanPSMT"/>
              </a:rPr>
            </a:br>
            <a:r>
              <a:rPr lang="vi-VN" sz="1900" dirty="0">
                <a:solidFill>
                  <a:schemeClr val="tx1"/>
                </a:solidFill>
                <a:latin typeface="Calibri" panose="020F0502020204030204" pitchFamily="34" charset="0"/>
                <a:ea typeface="Calibri" panose="020F0502020204030204" pitchFamily="34" charset="0"/>
                <a:cs typeface="TimesNewRomanPSMT"/>
              </a:rPr>
              <a:t>- Acțiuni de conectare la rețea pentru consultanți și serviciile de sprijin pentru inovare și facilitarea identificării de parteneri pentru măsura de Cooperare (art. 35), activități esențiale pentru încurajarea unei „culturi a inovării” în rândul fermierilor.</a:t>
            </a:r>
            <a:r>
              <a:rPr lang="vi-VN" sz="1600" b="1" dirty="0">
                <a:solidFill>
                  <a:srgbClr val="82C836"/>
                </a:solidFill>
                <a:latin typeface="Calibri" pitchFamily="34" charset="0"/>
                <a:cs typeface="Calibri" pitchFamily="34" charset="0"/>
              </a:rPr>
              <a:t/>
            </a:r>
            <a:br>
              <a:rPr lang="vi-VN" sz="1600" b="1" dirty="0">
                <a:solidFill>
                  <a:srgbClr val="82C836"/>
                </a:solidFill>
                <a:latin typeface="Calibri" pitchFamily="34" charset="0"/>
                <a:cs typeface="Calibri" pitchFamily="34" charset="0"/>
              </a:rPr>
            </a:br>
            <a:r>
              <a:rPr lang="ro-RO" sz="1900" dirty="0" smtClean="0">
                <a:solidFill>
                  <a:srgbClr val="1F4AA1"/>
                </a:solidFill>
                <a:latin typeface="Calibri" panose="020F0502020204030204" pitchFamily="34" charset="0"/>
                <a:ea typeface="Tahoma" pitchFamily="34" charset="0"/>
                <a:cs typeface="Calibri" pitchFamily="34" charset="0"/>
              </a:rPr>
              <a:t>- </a:t>
            </a:r>
            <a:r>
              <a:rPr lang="ro-RO" sz="1900" dirty="0" smtClean="0">
                <a:solidFill>
                  <a:schemeClr val="tx1"/>
                </a:solidFill>
                <a:latin typeface="Calibri" panose="020F0502020204030204" pitchFamily="34" charset="0"/>
                <a:ea typeface="Calibri" panose="020F0502020204030204" pitchFamily="34" charset="0"/>
                <a:cs typeface="TimesNewRomanPSMT"/>
              </a:rPr>
              <a:t>Conectarea </a:t>
            </a:r>
            <a:r>
              <a:rPr lang="ro-RO" sz="1900" dirty="0">
                <a:solidFill>
                  <a:schemeClr val="tx1"/>
                </a:solidFill>
                <a:latin typeface="Calibri" panose="020F0502020204030204" pitchFamily="34" charset="0"/>
                <a:ea typeface="Calibri" panose="020F0502020204030204" pitchFamily="34" charset="0"/>
                <a:cs typeface="TimesNewRomanPSMT"/>
              </a:rPr>
              <a:t>grupurilor opera</a:t>
            </a:r>
            <a:r>
              <a:rPr lang="ro-RO" sz="1900" dirty="0">
                <a:solidFill>
                  <a:schemeClr val="tx1"/>
                </a:solidFill>
                <a:latin typeface="Calibri" panose="020F0502020204030204" pitchFamily="34" charset="0"/>
                <a:ea typeface="Calibri" panose="020F0502020204030204" pitchFamily="34" charset="0"/>
                <a:cs typeface="Calibri" panose="020F0502020204030204" pitchFamily="34" charset="0"/>
              </a:rPr>
              <a:t>ț</a:t>
            </a:r>
            <a:r>
              <a:rPr lang="ro-RO" sz="1900" dirty="0">
                <a:solidFill>
                  <a:schemeClr val="tx1"/>
                </a:solidFill>
                <a:latin typeface="Calibri" panose="020F0502020204030204" pitchFamily="34" charset="0"/>
                <a:ea typeface="Calibri" panose="020F0502020204030204" pitchFamily="34" charset="0"/>
                <a:cs typeface="TimesNewRomanPSMT"/>
              </a:rPr>
              <a:t>ionale în cadrul PEI pentru productivitatea </a:t>
            </a:r>
            <a:r>
              <a:rPr lang="ro-RO" sz="1900" dirty="0">
                <a:solidFill>
                  <a:schemeClr val="tx1"/>
                </a:solidFill>
                <a:latin typeface="Calibri" panose="020F0502020204030204" pitchFamily="34" charset="0"/>
                <a:ea typeface="Calibri" panose="020F0502020204030204" pitchFamily="34" charset="0"/>
                <a:cs typeface="Calibri" panose="020F0502020204030204" pitchFamily="34" charset="0"/>
              </a:rPr>
              <a:t>ș</a:t>
            </a:r>
            <a:r>
              <a:rPr lang="ro-RO" sz="1900" dirty="0">
                <a:solidFill>
                  <a:schemeClr val="tx1"/>
                </a:solidFill>
                <a:latin typeface="Calibri" panose="020F0502020204030204" pitchFamily="34" charset="0"/>
                <a:ea typeface="Calibri" panose="020F0502020204030204" pitchFamily="34" charset="0"/>
                <a:cs typeface="TimesNewRomanPSMT"/>
              </a:rPr>
              <a:t>i durabilitatea agriculturii prin facilitarea accesului la rezultatele Re</a:t>
            </a:r>
            <a:r>
              <a:rPr lang="ro-RO" sz="1900" dirty="0">
                <a:solidFill>
                  <a:schemeClr val="tx1"/>
                </a:solidFill>
                <a:latin typeface="Calibri" panose="020F0502020204030204" pitchFamily="34" charset="0"/>
                <a:ea typeface="Calibri" panose="020F0502020204030204" pitchFamily="34" charset="0"/>
                <a:cs typeface="Calibri" panose="020F0502020204030204" pitchFamily="34" charset="0"/>
              </a:rPr>
              <a:t>ț</a:t>
            </a:r>
            <a:r>
              <a:rPr lang="ro-RO" sz="1900" dirty="0">
                <a:solidFill>
                  <a:schemeClr val="tx1"/>
                </a:solidFill>
                <a:latin typeface="Calibri" panose="020F0502020204030204" pitchFamily="34" charset="0"/>
                <a:ea typeface="Calibri" panose="020F0502020204030204" pitchFamily="34" charset="0"/>
                <a:cs typeface="TimesNewRomanPSMT"/>
              </a:rPr>
              <a:t>elei </a:t>
            </a:r>
            <a:r>
              <a:rPr lang="ro-RO" sz="1900" dirty="0" smtClean="0">
                <a:solidFill>
                  <a:prstClr val="black"/>
                </a:solidFill>
                <a:latin typeface="Calibri" pitchFamily="34" charset="0"/>
                <a:cs typeface="TimesNewRomanPSMT"/>
              </a:rPr>
              <a:t>- </a:t>
            </a:r>
            <a:r>
              <a:rPr lang="ro-RO" sz="1900" dirty="0" smtClean="0">
                <a:solidFill>
                  <a:schemeClr val="tx1"/>
                </a:solidFill>
                <a:latin typeface="Calibri" panose="020F0502020204030204" pitchFamily="34" charset="0"/>
                <a:ea typeface="Calibri" panose="020F0502020204030204" pitchFamily="34" charset="0"/>
                <a:cs typeface="TimesNewRomanPSMT"/>
              </a:rPr>
              <a:t>PEI </a:t>
            </a:r>
            <a:r>
              <a:rPr lang="ro-RO" sz="1900" dirty="0">
                <a:solidFill>
                  <a:schemeClr val="tx1"/>
                </a:solidFill>
                <a:latin typeface="Calibri" panose="020F0502020204030204" pitchFamily="34" charset="0"/>
                <a:ea typeface="Calibri" panose="020F0502020204030204" pitchFamily="34" charset="0"/>
                <a:cs typeface="TimesNewRomanPSMT"/>
              </a:rPr>
              <a:t>europene </a:t>
            </a:r>
            <a:r>
              <a:rPr lang="ro-RO" sz="1900" dirty="0">
                <a:solidFill>
                  <a:schemeClr val="tx1"/>
                </a:solidFill>
                <a:latin typeface="Calibri" panose="020F0502020204030204" pitchFamily="34" charset="0"/>
                <a:ea typeface="Calibri" panose="020F0502020204030204" pitchFamily="34" charset="0"/>
                <a:cs typeface="Calibri" panose="020F0502020204030204" pitchFamily="34" charset="0"/>
              </a:rPr>
              <a:t>ș</a:t>
            </a:r>
            <a:r>
              <a:rPr lang="ro-RO" sz="1900" dirty="0">
                <a:solidFill>
                  <a:schemeClr val="tx1"/>
                </a:solidFill>
                <a:latin typeface="Calibri" panose="020F0502020204030204" pitchFamily="34" charset="0"/>
                <a:ea typeface="Calibri" panose="020F0502020204030204" pitchFamily="34" charset="0"/>
                <a:cs typeface="TimesNewRomanPSMT"/>
              </a:rPr>
              <a:t>i colaborare cu grupurile opera</a:t>
            </a:r>
            <a:r>
              <a:rPr lang="ro-RO" sz="1900" dirty="0">
                <a:solidFill>
                  <a:schemeClr val="tx1"/>
                </a:solidFill>
                <a:latin typeface="Calibri" panose="020F0502020204030204" pitchFamily="34" charset="0"/>
                <a:ea typeface="Calibri" panose="020F0502020204030204" pitchFamily="34" charset="0"/>
                <a:cs typeface="Calibri" panose="020F0502020204030204" pitchFamily="34" charset="0"/>
              </a:rPr>
              <a:t>ț</a:t>
            </a:r>
            <a:r>
              <a:rPr lang="ro-RO" sz="1900" dirty="0">
                <a:solidFill>
                  <a:schemeClr val="tx1"/>
                </a:solidFill>
                <a:latin typeface="Calibri" panose="020F0502020204030204" pitchFamily="34" charset="0"/>
                <a:ea typeface="Calibri" panose="020F0502020204030204" pitchFamily="34" charset="0"/>
                <a:cs typeface="TimesNewRomanPSMT"/>
              </a:rPr>
              <a:t>ionale de la nivel </a:t>
            </a:r>
            <a:r>
              <a:rPr lang="ro-RO" sz="1900" dirty="0" smtClean="0">
                <a:solidFill>
                  <a:schemeClr val="tx1"/>
                </a:solidFill>
                <a:latin typeface="Calibri" panose="020F0502020204030204" pitchFamily="34" charset="0"/>
                <a:ea typeface="Calibri" panose="020F0502020204030204" pitchFamily="34" charset="0"/>
                <a:cs typeface="TimesNewRomanPSMT"/>
              </a:rPr>
              <a:t>european</a:t>
            </a:r>
            <a:r>
              <a:rPr lang="vi-VN" sz="1900" dirty="0" smtClean="0">
                <a:solidFill>
                  <a:prstClr val="black"/>
                </a:solidFill>
                <a:latin typeface="Calibri" pitchFamily="34" charset="0"/>
                <a:cs typeface="Calibri" pitchFamily="34" charset="0"/>
              </a:rPr>
              <a:t>;</a:t>
            </a:r>
            <a:r>
              <a:rPr lang="ro-RO" sz="1900" dirty="0" smtClean="0">
                <a:solidFill>
                  <a:schemeClr val="tx1"/>
                </a:solidFill>
                <a:latin typeface="Calibri" panose="020F0502020204030204" pitchFamily="34" charset="0"/>
                <a:ea typeface="Calibri" panose="020F0502020204030204" pitchFamily="34" charset="0"/>
                <a:cs typeface="TimesNewRomanPSMT"/>
              </a:rPr>
              <a:t/>
            </a:r>
            <a:br>
              <a:rPr lang="ro-RO" sz="1900" dirty="0" smtClean="0">
                <a:solidFill>
                  <a:schemeClr val="tx1"/>
                </a:solidFill>
                <a:latin typeface="Calibri" panose="020F0502020204030204" pitchFamily="34" charset="0"/>
                <a:ea typeface="Calibri" panose="020F0502020204030204" pitchFamily="34" charset="0"/>
                <a:cs typeface="TimesNewRomanPSMT"/>
              </a:rPr>
            </a:br>
            <a:r>
              <a:rPr lang="ro-RO" sz="1900" dirty="0" smtClean="0">
                <a:solidFill>
                  <a:schemeClr val="tx1"/>
                </a:solidFill>
                <a:latin typeface="Calibri" panose="020F0502020204030204" pitchFamily="34" charset="0"/>
                <a:ea typeface="Calibri" panose="020F0502020204030204" pitchFamily="34" charset="0"/>
                <a:cs typeface="TimesNewRomanPSMT"/>
              </a:rPr>
              <a:t>- Colectare </a:t>
            </a:r>
            <a:r>
              <a:rPr lang="ro-RO" sz="1900" dirty="0">
                <a:solidFill>
                  <a:schemeClr val="tx1"/>
                </a:solidFill>
                <a:latin typeface="Calibri" panose="020F0502020204030204" pitchFamily="34" charset="0"/>
                <a:ea typeface="Calibri" panose="020F0502020204030204" pitchFamily="34" charset="0"/>
                <a:cs typeface="TimesNewRomanPSMT"/>
              </a:rPr>
              <a:t>de exemple de proiecte de succes </a:t>
            </a:r>
            <a:r>
              <a:rPr lang="ro-RO" sz="1900" dirty="0">
                <a:solidFill>
                  <a:schemeClr val="tx1"/>
                </a:solidFill>
                <a:latin typeface="Calibri" panose="020F0502020204030204" pitchFamily="34" charset="0"/>
                <a:ea typeface="Calibri" panose="020F0502020204030204" pitchFamily="34" charset="0"/>
                <a:cs typeface="Calibri" panose="020F0502020204030204" pitchFamily="34" charset="0"/>
              </a:rPr>
              <a:t>ș</a:t>
            </a:r>
            <a:r>
              <a:rPr lang="ro-RO" sz="1900" dirty="0">
                <a:solidFill>
                  <a:schemeClr val="tx1"/>
                </a:solidFill>
                <a:latin typeface="Calibri" panose="020F0502020204030204" pitchFamily="34" charset="0"/>
                <a:ea typeface="Calibri" panose="020F0502020204030204" pitchFamily="34" charset="0"/>
                <a:cs typeface="TimesNewRomanPSMT"/>
              </a:rPr>
              <a:t>i bune practici care să acopere priorită</a:t>
            </a:r>
            <a:r>
              <a:rPr lang="ro-RO" sz="1900" dirty="0">
                <a:solidFill>
                  <a:schemeClr val="tx1"/>
                </a:solidFill>
                <a:latin typeface="Calibri" panose="020F0502020204030204" pitchFamily="34" charset="0"/>
                <a:ea typeface="Calibri" panose="020F0502020204030204" pitchFamily="34" charset="0"/>
                <a:cs typeface="Calibri" panose="020F0502020204030204" pitchFamily="34" charset="0"/>
              </a:rPr>
              <a:t>ț</a:t>
            </a:r>
            <a:r>
              <a:rPr lang="ro-RO" sz="1900" dirty="0">
                <a:solidFill>
                  <a:schemeClr val="tx1"/>
                </a:solidFill>
                <a:latin typeface="Calibri" panose="020F0502020204030204" pitchFamily="34" charset="0"/>
                <a:ea typeface="Calibri" panose="020F0502020204030204" pitchFamily="34" charset="0"/>
                <a:cs typeface="TimesNewRomanPSMT"/>
              </a:rPr>
              <a:t>ile </a:t>
            </a:r>
            <a:r>
              <a:rPr lang="ro-RO" sz="1900" dirty="0" smtClean="0">
                <a:solidFill>
                  <a:schemeClr val="tx1"/>
                </a:solidFill>
                <a:latin typeface="Calibri" panose="020F0502020204030204" pitchFamily="34" charset="0"/>
                <a:ea typeface="Calibri" panose="020F0502020204030204" pitchFamily="34" charset="0"/>
                <a:cs typeface="TimesNewRomanPSMT"/>
              </a:rPr>
              <a:t>PNDR</a:t>
            </a:r>
            <a:r>
              <a:rPr lang="vi-VN" sz="1900" dirty="0" smtClean="0">
                <a:solidFill>
                  <a:prstClr val="black"/>
                </a:solidFill>
                <a:latin typeface="Calibri" pitchFamily="34" charset="0"/>
                <a:cs typeface="Calibri" pitchFamily="34" charset="0"/>
              </a:rPr>
              <a:t>;</a:t>
            </a:r>
            <a:r>
              <a:rPr lang="ro-RO" sz="1900" dirty="0" smtClean="0">
                <a:solidFill>
                  <a:schemeClr val="tx1"/>
                </a:solidFill>
                <a:latin typeface="Calibri" panose="020F0502020204030204" pitchFamily="34" charset="0"/>
                <a:ea typeface="Calibri" panose="020F0502020204030204" pitchFamily="34" charset="0"/>
                <a:cs typeface="TimesNewRomanPSMT"/>
              </a:rPr>
              <a:t/>
            </a:r>
            <a:br>
              <a:rPr lang="ro-RO" sz="1900" dirty="0" smtClean="0">
                <a:solidFill>
                  <a:schemeClr val="tx1"/>
                </a:solidFill>
                <a:latin typeface="Calibri" panose="020F0502020204030204" pitchFamily="34" charset="0"/>
                <a:ea typeface="Calibri" panose="020F0502020204030204" pitchFamily="34" charset="0"/>
                <a:cs typeface="TimesNewRomanPSMT"/>
              </a:rPr>
            </a:br>
            <a:r>
              <a:rPr lang="ro-RO" sz="1900" dirty="0" smtClean="0">
                <a:solidFill>
                  <a:schemeClr val="tx1"/>
                </a:solidFill>
                <a:latin typeface="Calibri" panose="020F0502020204030204" pitchFamily="34" charset="0"/>
                <a:ea typeface="Calibri" panose="020F0502020204030204" pitchFamily="34" charset="0"/>
                <a:cs typeface="TimesNewRomanPSMT"/>
              </a:rPr>
              <a:t>- Participare </a:t>
            </a:r>
            <a:r>
              <a:rPr lang="ro-RO" sz="1900" dirty="0">
                <a:solidFill>
                  <a:schemeClr val="tx1"/>
                </a:solidFill>
                <a:latin typeface="Calibri" panose="020F0502020204030204" pitchFamily="34" charset="0"/>
                <a:ea typeface="Calibri" panose="020F0502020204030204" pitchFamily="34" charset="0"/>
                <a:cs typeface="TimesNewRomanPSMT"/>
              </a:rPr>
              <a:t>la Re</a:t>
            </a:r>
            <a:r>
              <a:rPr lang="ro-RO" sz="1900" dirty="0">
                <a:solidFill>
                  <a:schemeClr val="tx1"/>
                </a:solidFill>
                <a:latin typeface="Calibri" panose="020F0502020204030204" pitchFamily="34" charset="0"/>
                <a:ea typeface="Calibri" panose="020F0502020204030204" pitchFamily="34" charset="0"/>
                <a:cs typeface="Calibri" panose="020F0502020204030204" pitchFamily="34" charset="0"/>
              </a:rPr>
              <a:t>ț</a:t>
            </a:r>
            <a:r>
              <a:rPr lang="ro-RO" sz="1900" dirty="0">
                <a:solidFill>
                  <a:schemeClr val="tx1"/>
                </a:solidFill>
                <a:latin typeface="Calibri" panose="020F0502020204030204" pitchFamily="34" charset="0"/>
                <a:ea typeface="Calibri" panose="020F0502020204030204" pitchFamily="34" charset="0"/>
                <a:cs typeface="TimesNewRomanPSMT"/>
              </a:rPr>
              <a:t>eaua Europeană de Dezvoltare Rurală </a:t>
            </a:r>
            <a:r>
              <a:rPr lang="ro-RO" sz="1900" dirty="0">
                <a:solidFill>
                  <a:schemeClr val="tx1"/>
                </a:solidFill>
                <a:latin typeface="Calibri" panose="020F0502020204030204" pitchFamily="34" charset="0"/>
                <a:ea typeface="Calibri" panose="020F0502020204030204" pitchFamily="34" charset="0"/>
                <a:cs typeface="Calibri" panose="020F0502020204030204" pitchFamily="34" charset="0"/>
              </a:rPr>
              <a:t>ș</a:t>
            </a:r>
            <a:r>
              <a:rPr lang="ro-RO" sz="1900" dirty="0">
                <a:solidFill>
                  <a:schemeClr val="tx1"/>
                </a:solidFill>
                <a:latin typeface="Calibri" panose="020F0502020204030204" pitchFamily="34" charset="0"/>
                <a:ea typeface="Calibri" panose="020F0502020204030204" pitchFamily="34" charset="0"/>
                <a:cs typeface="TimesNewRomanPSMT"/>
              </a:rPr>
              <a:t>i Re</a:t>
            </a:r>
            <a:r>
              <a:rPr lang="ro-RO" sz="1900" dirty="0">
                <a:solidFill>
                  <a:schemeClr val="tx1"/>
                </a:solidFill>
                <a:latin typeface="Calibri" panose="020F0502020204030204" pitchFamily="34" charset="0"/>
                <a:ea typeface="Calibri" panose="020F0502020204030204" pitchFamily="34" charset="0"/>
                <a:cs typeface="Calibri" panose="020F0502020204030204" pitchFamily="34" charset="0"/>
              </a:rPr>
              <a:t>ț</a:t>
            </a:r>
            <a:r>
              <a:rPr lang="ro-RO" sz="1900" dirty="0">
                <a:solidFill>
                  <a:schemeClr val="tx1"/>
                </a:solidFill>
                <a:latin typeface="Calibri" panose="020F0502020204030204" pitchFamily="34" charset="0"/>
                <a:ea typeface="Calibri" panose="020F0502020204030204" pitchFamily="34" charset="0"/>
                <a:cs typeface="TimesNewRomanPSMT"/>
              </a:rPr>
              <a:t>eaua Europeană PEI</a:t>
            </a:r>
            <a:r>
              <a:rPr lang="ro-RO" sz="1900" dirty="0" smtClean="0">
                <a:solidFill>
                  <a:schemeClr val="tx1"/>
                </a:solidFill>
                <a:latin typeface="Calibri" panose="020F0502020204030204" pitchFamily="34" charset="0"/>
                <a:ea typeface="Calibri" panose="020F0502020204030204" pitchFamily="34" charset="0"/>
                <a:cs typeface="TimesNewRomanPSMT"/>
              </a:rPr>
              <a:t>.</a:t>
            </a:r>
            <a:br>
              <a:rPr lang="ro-RO" sz="1900" dirty="0" smtClean="0">
                <a:solidFill>
                  <a:schemeClr val="tx1"/>
                </a:solidFill>
                <a:latin typeface="Calibri" panose="020F0502020204030204" pitchFamily="34" charset="0"/>
                <a:ea typeface="Calibri" panose="020F0502020204030204" pitchFamily="34" charset="0"/>
                <a:cs typeface="TimesNewRomanPSMT"/>
              </a:rPr>
            </a:br>
            <a:r>
              <a:rPr lang="ro-RO" sz="600" dirty="0">
                <a:solidFill>
                  <a:schemeClr val="tx1"/>
                </a:solidFill>
                <a:latin typeface="Calibri" panose="020F0502020204030204" pitchFamily="34" charset="0"/>
                <a:ea typeface="Calibri" panose="020F0502020204030204" pitchFamily="34" charset="0"/>
                <a:cs typeface="TimesNewRomanPSMT"/>
              </a:rPr>
              <a:t/>
            </a:r>
            <a:br>
              <a:rPr lang="ro-RO" sz="600" dirty="0">
                <a:solidFill>
                  <a:schemeClr val="tx1"/>
                </a:solidFill>
                <a:latin typeface="Calibri" panose="020F0502020204030204" pitchFamily="34" charset="0"/>
                <a:ea typeface="Calibri" panose="020F0502020204030204" pitchFamily="34" charset="0"/>
                <a:cs typeface="TimesNewRomanPSMT"/>
              </a:rPr>
            </a:br>
            <a:r>
              <a:rPr lang="ro-RO" sz="1900" dirty="0" smtClean="0">
                <a:solidFill>
                  <a:srgbClr val="1F4AA1"/>
                </a:solidFill>
                <a:latin typeface="Calibri" panose="020F0502020204030204" pitchFamily="34" charset="0"/>
                <a:ea typeface="Calibri" panose="020F0502020204030204" pitchFamily="34" charset="0"/>
                <a:cs typeface="TimesNewRomanPSMT"/>
              </a:rPr>
              <a:t>4. </a:t>
            </a:r>
            <a:r>
              <a:rPr lang="ro-RO" sz="1900" dirty="0">
                <a:solidFill>
                  <a:srgbClr val="1F4AA1"/>
                </a:solidFill>
                <a:latin typeface="Calibri" pitchFamily="34" charset="0"/>
                <a:ea typeface="Tahoma" pitchFamily="34" charset="0"/>
                <a:cs typeface="Calibri" pitchFamily="34" charset="0"/>
              </a:rPr>
              <a:t>Prioritățile suplimentare pentru anii </a:t>
            </a:r>
            <a:r>
              <a:rPr lang="ro-RO" sz="1900" dirty="0" smtClean="0">
                <a:solidFill>
                  <a:srgbClr val="1F4AA1"/>
                </a:solidFill>
                <a:latin typeface="Calibri" pitchFamily="34" charset="0"/>
                <a:ea typeface="Tahoma" pitchFamily="34" charset="0"/>
                <a:cs typeface="Calibri" pitchFamily="34" charset="0"/>
              </a:rPr>
              <a:t>următori</a:t>
            </a:r>
            <a:br>
              <a:rPr lang="ro-RO" sz="1900" dirty="0" smtClean="0">
                <a:solidFill>
                  <a:srgbClr val="1F4AA1"/>
                </a:solidFill>
                <a:latin typeface="Calibri" pitchFamily="34" charset="0"/>
                <a:ea typeface="Tahoma" pitchFamily="34" charset="0"/>
                <a:cs typeface="Calibri" pitchFamily="34" charset="0"/>
              </a:rPr>
            </a:br>
            <a:r>
              <a:rPr lang="ro-RO" sz="1900" dirty="0" smtClean="0">
                <a:solidFill>
                  <a:srgbClr val="1F4AA1"/>
                </a:solidFill>
                <a:latin typeface="Calibri" pitchFamily="34" charset="0"/>
                <a:ea typeface="Tahoma" pitchFamily="34" charset="0"/>
                <a:cs typeface="Calibri" pitchFamily="34" charset="0"/>
              </a:rPr>
              <a:t>- </a:t>
            </a:r>
            <a:r>
              <a:rPr lang="ro-RO" sz="1900" dirty="0" smtClean="0">
                <a:solidFill>
                  <a:schemeClr val="tx1"/>
                </a:solidFill>
                <a:latin typeface="Calibri" panose="020F0502020204030204" pitchFamily="34" charset="0"/>
                <a:ea typeface="Calibri" panose="020F0502020204030204" pitchFamily="34" charset="0"/>
                <a:cs typeface="TimesNewRomanPSMT"/>
              </a:rPr>
              <a:t>Facilitare </a:t>
            </a:r>
            <a:r>
              <a:rPr lang="ro-RO" sz="1900" dirty="0">
                <a:solidFill>
                  <a:schemeClr val="tx1"/>
                </a:solidFill>
                <a:latin typeface="Calibri" panose="020F0502020204030204" pitchFamily="34" charset="0"/>
                <a:ea typeface="Calibri" panose="020F0502020204030204" pitchFamily="34" charset="0"/>
                <a:cs typeface="TimesNewRomanPSMT"/>
              </a:rPr>
              <a:t>de schimburi tematice și analitice între actori relevanți din spațiul rural,împărtășirea și diseminarea </a:t>
            </a:r>
            <a:r>
              <a:rPr lang="ro-RO" sz="1900" dirty="0" smtClean="0">
                <a:solidFill>
                  <a:schemeClr val="tx1"/>
                </a:solidFill>
                <a:latin typeface="Calibri" panose="020F0502020204030204" pitchFamily="34" charset="0"/>
                <a:ea typeface="Calibri" panose="020F0502020204030204" pitchFamily="34" charset="0"/>
                <a:cs typeface="TimesNewRomanPSMT"/>
              </a:rPr>
              <a:t>concluziilor</a:t>
            </a:r>
            <a:r>
              <a:rPr lang="vi-VN" sz="1900" dirty="0" smtClean="0">
                <a:solidFill>
                  <a:prstClr val="black"/>
                </a:solidFill>
                <a:latin typeface="Calibri" pitchFamily="34" charset="0"/>
                <a:cs typeface="Calibri" pitchFamily="34" charset="0"/>
              </a:rPr>
              <a:t>;</a:t>
            </a:r>
            <a:r>
              <a:rPr lang="ro-RO" sz="1900" dirty="0" smtClean="0">
                <a:solidFill>
                  <a:schemeClr val="tx1"/>
                </a:solidFill>
                <a:latin typeface="Calibri" panose="020F0502020204030204" pitchFamily="34" charset="0"/>
                <a:ea typeface="Calibri" panose="020F0502020204030204" pitchFamily="34" charset="0"/>
                <a:cs typeface="TimesNewRomanPSMT"/>
              </a:rPr>
              <a:t/>
            </a:r>
            <a:br>
              <a:rPr lang="ro-RO" sz="1900" dirty="0" smtClean="0">
                <a:solidFill>
                  <a:schemeClr val="tx1"/>
                </a:solidFill>
                <a:latin typeface="Calibri" panose="020F0502020204030204" pitchFamily="34" charset="0"/>
                <a:ea typeface="Calibri" panose="020F0502020204030204" pitchFamily="34" charset="0"/>
                <a:cs typeface="TimesNewRomanPSMT"/>
              </a:rPr>
            </a:br>
            <a:r>
              <a:rPr lang="ro-RO" sz="1900" dirty="0" smtClean="0">
                <a:solidFill>
                  <a:schemeClr val="tx1"/>
                </a:solidFill>
                <a:latin typeface="Calibri" panose="020F0502020204030204" pitchFamily="34" charset="0"/>
                <a:ea typeface="Calibri" panose="020F0502020204030204" pitchFamily="34" charset="0"/>
                <a:cs typeface="TimesNewRomanPSMT"/>
              </a:rPr>
              <a:t>- Facilitarea </a:t>
            </a:r>
            <a:r>
              <a:rPr lang="ro-RO" sz="1900" dirty="0">
                <a:solidFill>
                  <a:schemeClr val="tx1"/>
                </a:solidFill>
                <a:latin typeface="Calibri" panose="020F0502020204030204" pitchFamily="34" charset="0"/>
                <a:ea typeface="Calibri" panose="020F0502020204030204" pitchFamily="34" charset="0"/>
                <a:cs typeface="TimesNewRomanPSMT"/>
              </a:rPr>
              <a:t>cooperării dintre GAL-uri, prin oferirea de consiliere pentru proiecte de cooperare interteritorială și </a:t>
            </a:r>
            <a:r>
              <a:rPr lang="ro-RO" sz="1900" dirty="0" smtClean="0">
                <a:solidFill>
                  <a:schemeClr val="tx1"/>
                </a:solidFill>
                <a:latin typeface="Calibri" panose="020F0502020204030204" pitchFamily="34" charset="0"/>
                <a:ea typeface="Calibri" panose="020F0502020204030204" pitchFamily="34" charset="0"/>
                <a:cs typeface="TimesNewRomanPSMT"/>
              </a:rPr>
              <a:t>transnațională</a:t>
            </a:r>
            <a:r>
              <a:rPr lang="vi-VN" sz="1900" dirty="0" smtClean="0">
                <a:solidFill>
                  <a:prstClr val="black"/>
                </a:solidFill>
                <a:latin typeface="Calibri" pitchFamily="34" charset="0"/>
                <a:cs typeface="Calibri" pitchFamily="34" charset="0"/>
              </a:rPr>
              <a:t>;</a:t>
            </a:r>
            <a:r>
              <a:rPr lang="ro-RO" sz="1900" dirty="0" smtClean="0">
                <a:solidFill>
                  <a:schemeClr val="tx1"/>
                </a:solidFill>
                <a:latin typeface="Calibri" panose="020F0502020204030204" pitchFamily="34" charset="0"/>
                <a:ea typeface="Calibri" panose="020F0502020204030204" pitchFamily="34" charset="0"/>
                <a:cs typeface="TimesNewRomanPSMT"/>
              </a:rPr>
              <a:t/>
            </a:r>
            <a:br>
              <a:rPr lang="ro-RO" sz="1900" dirty="0" smtClean="0">
                <a:solidFill>
                  <a:schemeClr val="tx1"/>
                </a:solidFill>
                <a:latin typeface="Calibri" panose="020F0502020204030204" pitchFamily="34" charset="0"/>
                <a:ea typeface="Calibri" panose="020F0502020204030204" pitchFamily="34" charset="0"/>
                <a:cs typeface="TimesNewRomanPSMT"/>
              </a:rPr>
            </a:br>
            <a:r>
              <a:rPr lang="ro-RO" sz="1900" dirty="0" smtClean="0">
                <a:solidFill>
                  <a:schemeClr val="tx1"/>
                </a:solidFill>
                <a:latin typeface="Calibri" panose="020F0502020204030204" pitchFamily="34" charset="0"/>
                <a:ea typeface="Calibri" panose="020F0502020204030204" pitchFamily="34" charset="0"/>
                <a:cs typeface="TimesNewRomanPSMT"/>
              </a:rPr>
              <a:t>- Diseminare </a:t>
            </a:r>
            <a:r>
              <a:rPr lang="ro-RO" sz="1900" dirty="0">
                <a:solidFill>
                  <a:schemeClr val="tx1"/>
                </a:solidFill>
                <a:latin typeface="Calibri" panose="020F0502020204030204" pitchFamily="34" charset="0"/>
                <a:ea typeface="Calibri" panose="020F0502020204030204" pitchFamily="34" charset="0"/>
                <a:cs typeface="TimesNewRomanPSMT"/>
              </a:rPr>
              <a:t>a concluziilor acțiunilor de monitorizare și </a:t>
            </a:r>
            <a:r>
              <a:rPr lang="ro-RO" sz="1900" dirty="0" smtClean="0">
                <a:solidFill>
                  <a:schemeClr val="tx1"/>
                </a:solidFill>
                <a:latin typeface="Calibri" panose="020F0502020204030204" pitchFamily="34" charset="0"/>
                <a:ea typeface="Calibri" panose="020F0502020204030204" pitchFamily="34" charset="0"/>
                <a:cs typeface="TimesNewRomanPSMT"/>
              </a:rPr>
              <a:t>evaluare</a:t>
            </a:r>
            <a:r>
              <a:rPr lang="vi-VN" sz="1900" dirty="0" smtClean="0">
                <a:solidFill>
                  <a:prstClr val="black"/>
                </a:solidFill>
                <a:latin typeface="Calibri" pitchFamily="34" charset="0"/>
                <a:cs typeface="Calibri" pitchFamily="34" charset="0"/>
              </a:rPr>
              <a:t>;</a:t>
            </a:r>
            <a:r>
              <a:rPr lang="ro-RO" sz="1900" dirty="0" smtClean="0">
                <a:solidFill>
                  <a:schemeClr val="tx1"/>
                </a:solidFill>
                <a:latin typeface="Calibri" panose="020F0502020204030204" pitchFamily="34" charset="0"/>
                <a:ea typeface="Calibri" panose="020F0502020204030204" pitchFamily="34" charset="0"/>
                <a:cs typeface="TimesNewRomanPSMT"/>
              </a:rPr>
              <a:t/>
            </a:r>
            <a:br>
              <a:rPr lang="ro-RO" sz="1900" dirty="0" smtClean="0">
                <a:solidFill>
                  <a:schemeClr val="tx1"/>
                </a:solidFill>
                <a:latin typeface="Calibri" panose="020F0502020204030204" pitchFamily="34" charset="0"/>
                <a:ea typeface="Calibri" panose="020F0502020204030204" pitchFamily="34" charset="0"/>
                <a:cs typeface="TimesNewRomanPSMT"/>
              </a:rPr>
            </a:br>
            <a:r>
              <a:rPr lang="ro-RO" sz="1900" dirty="0" smtClean="0">
                <a:solidFill>
                  <a:schemeClr val="tx1"/>
                </a:solidFill>
                <a:latin typeface="Calibri" panose="020F0502020204030204" pitchFamily="34" charset="0"/>
                <a:ea typeface="Calibri" panose="020F0502020204030204" pitchFamily="34" charset="0"/>
                <a:cs typeface="TimesNewRomanPSMT"/>
              </a:rPr>
              <a:t>- Dezvoltare </a:t>
            </a:r>
            <a:r>
              <a:rPr lang="ro-RO" sz="1900" dirty="0">
                <a:solidFill>
                  <a:schemeClr val="tx1"/>
                </a:solidFill>
                <a:latin typeface="Calibri" panose="020F0502020204030204" pitchFamily="34" charset="0"/>
                <a:ea typeface="Calibri" panose="020F0502020204030204" pitchFamily="34" charset="0"/>
                <a:cs typeface="TimesNewRomanPSMT"/>
              </a:rPr>
              <a:t>și implementare de proiecte comune între actori din zona rurală implicați în </a:t>
            </a:r>
            <a:r>
              <a:rPr lang="ro-RO" sz="1900" dirty="0" smtClean="0">
                <a:solidFill>
                  <a:schemeClr val="tx1"/>
                </a:solidFill>
                <a:latin typeface="Calibri" panose="020F0502020204030204" pitchFamily="34" charset="0"/>
                <a:ea typeface="Calibri" panose="020F0502020204030204" pitchFamily="34" charset="0"/>
                <a:cs typeface="TimesNewRomanPSMT"/>
              </a:rPr>
              <a:t>RNDR.</a:t>
            </a:r>
            <a:r>
              <a:rPr lang="ro-RO" sz="1600" dirty="0" smtClean="0">
                <a:solidFill>
                  <a:schemeClr val="tx1"/>
                </a:solidFill>
                <a:latin typeface="Calibri" panose="020F0502020204030204" pitchFamily="34" charset="0"/>
                <a:ea typeface="Calibri" panose="020F0502020204030204" pitchFamily="34" charset="0"/>
                <a:cs typeface="TimesNewRomanPSMT"/>
              </a:rPr>
              <a:t/>
            </a:r>
            <a:br>
              <a:rPr lang="ro-RO" sz="1600" dirty="0" smtClean="0">
                <a:solidFill>
                  <a:schemeClr val="tx1"/>
                </a:solidFill>
                <a:latin typeface="Calibri" panose="020F0502020204030204" pitchFamily="34" charset="0"/>
                <a:ea typeface="Calibri" panose="020F0502020204030204" pitchFamily="34" charset="0"/>
                <a:cs typeface="TimesNewRomanPSMT"/>
              </a:rPr>
            </a:br>
            <a:r>
              <a:rPr lang="ro-RO" sz="1600" dirty="0">
                <a:solidFill>
                  <a:schemeClr val="tx1"/>
                </a:solidFill>
                <a:latin typeface="Calibri" panose="020F0502020204030204" pitchFamily="34" charset="0"/>
                <a:ea typeface="Calibri" panose="020F0502020204030204" pitchFamily="34" charset="0"/>
                <a:cs typeface="TimesNewRomanPSMT"/>
              </a:rPr>
              <a:t/>
            </a:r>
            <a:br>
              <a:rPr lang="ro-RO" sz="1600" dirty="0">
                <a:solidFill>
                  <a:schemeClr val="tx1"/>
                </a:solidFill>
                <a:latin typeface="Calibri" panose="020F0502020204030204" pitchFamily="34" charset="0"/>
                <a:ea typeface="Calibri" panose="020F0502020204030204" pitchFamily="34" charset="0"/>
                <a:cs typeface="TimesNewRomanPSMT"/>
              </a:rPr>
            </a:br>
            <a:r>
              <a:rPr lang="ro-RO" sz="1600" dirty="0">
                <a:solidFill>
                  <a:schemeClr val="tx1"/>
                </a:solidFill>
                <a:latin typeface="Calibri" panose="020F0502020204030204" pitchFamily="34" charset="0"/>
                <a:ea typeface="Calibri" panose="020F0502020204030204" pitchFamily="34" charset="0"/>
                <a:cs typeface="TimesNewRomanPSMT"/>
              </a:rPr>
              <a:t/>
            </a:r>
            <a:br>
              <a:rPr lang="ro-RO" sz="1600" dirty="0">
                <a:solidFill>
                  <a:schemeClr val="tx1"/>
                </a:solidFill>
                <a:latin typeface="Calibri" panose="020F0502020204030204" pitchFamily="34" charset="0"/>
                <a:ea typeface="Calibri" panose="020F0502020204030204" pitchFamily="34" charset="0"/>
                <a:cs typeface="TimesNewRomanPSMT"/>
              </a:rPr>
            </a:br>
            <a:r>
              <a:rPr lang="ro-RO" sz="1600" dirty="0">
                <a:solidFill>
                  <a:schemeClr val="tx1"/>
                </a:solidFill>
                <a:latin typeface="Calibri" panose="020F0502020204030204" pitchFamily="34" charset="0"/>
                <a:ea typeface="Calibri" panose="020F0502020204030204" pitchFamily="34" charset="0"/>
                <a:cs typeface="TimesNewRomanPSMT"/>
              </a:rPr>
              <a:t/>
            </a:r>
            <a:br>
              <a:rPr lang="ro-RO" sz="1600" dirty="0">
                <a:solidFill>
                  <a:schemeClr val="tx1"/>
                </a:solidFill>
                <a:latin typeface="Calibri" panose="020F0502020204030204" pitchFamily="34" charset="0"/>
                <a:ea typeface="Calibri" panose="020F0502020204030204" pitchFamily="34" charset="0"/>
                <a:cs typeface="TimesNewRomanPSMT"/>
              </a:rPr>
            </a:br>
            <a:r>
              <a:rPr lang="ro-RO" sz="1600" b="1" dirty="0">
                <a:solidFill>
                  <a:srgbClr val="1F4AA1"/>
                </a:solidFill>
                <a:latin typeface="Calibri" pitchFamily="34" charset="0"/>
                <a:ea typeface="Tahoma" pitchFamily="34" charset="0"/>
                <a:cs typeface="Calibri" pitchFamily="34" charset="0"/>
              </a:rPr>
              <a:t/>
            </a:r>
            <a:br>
              <a:rPr lang="ro-RO" sz="1600" b="1" dirty="0">
                <a:solidFill>
                  <a:srgbClr val="1F4AA1"/>
                </a:solidFill>
                <a:latin typeface="Calibri" pitchFamily="34" charset="0"/>
                <a:ea typeface="Tahoma" pitchFamily="34" charset="0"/>
                <a:cs typeface="Calibri" pitchFamily="34" charset="0"/>
              </a:rPr>
            </a:br>
            <a:r>
              <a:rPr lang="ro-RO" sz="1600" dirty="0">
                <a:solidFill>
                  <a:schemeClr val="tx1"/>
                </a:solidFill>
                <a:latin typeface="Calibri" panose="020F0502020204030204" pitchFamily="34" charset="0"/>
                <a:ea typeface="Calibri" panose="020F0502020204030204" pitchFamily="34" charset="0"/>
                <a:cs typeface="TimesNewRomanPSMT"/>
              </a:rPr>
              <a:t/>
            </a:r>
            <a:br>
              <a:rPr lang="ro-RO" sz="1600" dirty="0">
                <a:solidFill>
                  <a:schemeClr val="tx1"/>
                </a:solidFill>
                <a:latin typeface="Calibri" panose="020F0502020204030204" pitchFamily="34" charset="0"/>
                <a:ea typeface="Calibri" panose="020F0502020204030204" pitchFamily="34" charset="0"/>
                <a:cs typeface="TimesNewRomanPSMT"/>
              </a:rPr>
            </a:br>
            <a:r>
              <a:rPr lang="ro-RO" sz="1600" dirty="0">
                <a:solidFill>
                  <a:schemeClr val="tx1"/>
                </a:solidFill>
                <a:latin typeface="Calibri" panose="020F0502020204030204" pitchFamily="34" charset="0"/>
                <a:ea typeface="Calibri" panose="020F0502020204030204" pitchFamily="34" charset="0"/>
                <a:cs typeface="TimesNewRomanPSMT"/>
              </a:rPr>
              <a:t/>
            </a:r>
            <a:br>
              <a:rPr lang="ro-RO" sz="1600" dirty="0">
                <a:solidFill>
                  <a:schemeClr val="tx1"/>
                </a:solidFill>
                <a:latin typeface="Calibri" panose="020F0502020204030204" pitchFamily="34" charset="0"/>
                <a:ea typeface="Calibri" panose="020F0502020204030204" pitchFamily="34" charset="0"/>
                <a:cs typeface="TimesNewRomanPSMT"/>
              </a:rPr>
            </a:br>
            <a:r>
              <a:rPr lang="ro-RO" sz="1600" dirty="0">
                <a:solidFill>
                  <a:schemeClr val="tx1"/>
                </a:solidFill>
                <a:latin typeface="Calibri" panose="020F0502020204030204" pitchFamily="34" charset="0"/>
                <a:ea typeface="Tahoma" pitchFamily="34" charset="0"/>
                <a:cs typeface="Calibri" pitchFamily="34" charset="0"/>
              </a:rPr>
              <a:t/>
            </a:r>
            <a:br>
              <a:rPr lang="ro-RO" sz="1600" dirty="0">
                <a:solidFill>
                  <a:schemeClr val="tx1"/>
                </a:solidFill>
                <a:latin typeface="Calibri" panose="020F0502020204030204" pitchFamily="34" charset="0"/>
                <a:ea typeface="Tahoma" pitchFamily="34" charset="0"/>
                <a:cs typeface="Calibri" pitchFamily="34" charset="0"/>
              </a:rPr>
            </a:br>
            <a:r>
              <a:rPr lang="ro-RO" sz="1600" dirty="0">
                <a:solidFill>
                  <a:schemeClr val="tx1"/>
                </a:solidFill>
                <a:latin typeface="Calibri" panose="020F0502020204030204" pitchFamily="34" charset="0"/>
                <a:ea typeface="Calibri" panose="020F0502020204030204" pitchFamily="34" charset="0"/>
                <a:cs typeface="TimesNewRomanPSMT"/>
              </a:rPr>
              <a:t/>
            </a:r>
            <a:br>
              <a:rPr lang="ro-RO" sz="1600" dirty="0">
                <a:solidFill>
                  <a:schemeClr val="tx1"/>
                </a:solidFill>
                <a:latin typeface="Calibri" panose="020F0502020204030204" pitchFamily="34" charset="0"/>
                <a:ea typeface="Calibri" panose="020F0502020204030204" pitchFamily="34" charset="0"/>
                <a:cs typeface="TimesNewRomanPSMT"/>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618493"/>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sz="500" b="1" dirty="0" smtClean="0">
              <a:solidFill>
                <a:srgbClr val="461A02"/>
              </a:solidFill>
              <a:latin typeface="Calibri" pitchFamily="34" charset="0"/>
              <a:ea typeface="Tahoma" pitchFamily="34" charset="0"/>
              <a:cs typeface="Calibri" pitchFamily="34" charset="0"/>
            </a:endParaRPr>
          </a:p>
          <a:p>
            <a:pPr algn="ctr"/>
            <a:r>
              <a:rPr lang="ro-RO" sz="2000" b="1" dirty="0">
                <a:solidFill>
                  <a:srgbClr val="1F4AA1"/>
                </a:solidFill>
                <a:latin typeface="Calibri" pitchFamily="34" charset="0"/>
                <a:cs typeface="Arial" pitchFamily="34" charset="0"/>
              </a:rPr>
              <a:t>REȚEAUA NAȚIONALĂ DE DEZVOLTARE RURALĂ</a:t>
            </a:r>
          </a:p>
          <a:p>
            <a:pPr algn="ctr"/>
            <a:r>
              <a:rPr lang="ro-RO" sz="2000" b="1" dirty="0">
                <a:solidFill>
                  <a:srgbClr val="1F4AA1"/>
                </a:solidFill>
                <a:latin typeface="Calibri" pitchFamily="34" charset="0"/>
                <a:cs typeface="Arial" pitchFamily="34" charset="0"/>
              </a:rPr>
              <a:t>2014-2020</a:t>
            </a: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29</a:t>
            </a:fld>
            <a:endParaRPr lang="ro-RO"/>
          </a:p>
        </p:txBody>
      </p:sp>
    </p:spTree>
    <p:extLst>
      <p:ext uri="{BB962C8B-B14F-4D97-AF65-F5344CB8AC3E}">
        <p14:creationId xmlns:p14="http://schemas.microsoft.com/office/powerpoint/2010/main" val="3545097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539552" y="1556792"/>
            <a:ext cx="8424936" cy="5184576"/>
          </a:xfrm>
        </p:spPr>
        <p:txBody>
          <a:bodyPr numCol="1" anchor="t">
            <a:normAutofit fontScale="90000"/>
          </a:bodyPr>
          <a:lstStyle/>
          <a:p>
            <a:pPr>
              <a:tabLst>
                <a:tab pos="88900" algn="l"/>
              </a:tabLst>
            </a:pPr>
            <a:r>
              <a:rPr lang="ro-RO" sz="1800" b="1" dirty="0" smtClean="0">
                <a:solidFill>
                  <a:srgbClr val="1F4AA1"/>
                </a:solidFill>
                <a:latin typeface="Calibri" pitchFamily="34" charset="0"/>
                <a:cs typeface="Calibri" pitchFamily="34" charset="0"/>
              </a:rPr>
              <a:t>		</a:t>
            </a:r>
            <a:r>
              <a:rPr lang="en-US" sz="1700" b="1" dirty="0" smtClean="0">
                <a:solidFill>
                  <a:srgbClr val="1F4AA1"/>
                </a:solidFill>
                <a:latin typeface="Calibri" pitchFamily="34" charset="0"/>
                <a:cs typeface="Calibri" pitchFamily="34" charset="0"/>
              </a:rPr>
              <a:t>     </a:t>
            </a:r>
            <a:r>
              <a:rPr lang="vi-VN" sz="1700" b="1" dirty="0" smtClean="0">
                <a:solidFill>
                  <a:srgbClr val="1F4AA1"/>
                </a:solidFill>
                <a:latin typeface="Calibri" pitchFamily="34" charset="0"/>
                <a:cs typeface="Calibri" pitchFamily="34" charset="0"/>
              </a:rPr>
              <a:t>M4. (Art. 17) - Investiţii în active fizice </a:t>
            </a:r>
            <a:r>
              <a:rPr lang="ro-RO" sz="1700" b="1" dirty="0" smtClean="0">
                <a:solidFill>
                  <a:srgbClr val="1F4AA1"/>
                </a:solidFill>
                <a:latin typeface="Calibri" pitchFamily="34" charset="0"/>
                <a:cs typeface="Calibri" pitchFamily="34" charset="0"/>
              </a:rPr>
              <a:t>- </a:t>
            </a:r>
            <a:r>
              <a:rPr lang="vi-VN" sz="1700" b="1" dirty="0" smtClean="0">
                <a:solidFill>
                  <a:srgbClr val="82C836"/>
                </a:solidFill>
                <a:latin typeface="Calibri" pitchFamily="34" charset="0"/>
                <a:cs typeface="Calibri" pitchFamily="34" charset="0"/>
              </a:rPr>
              <a:t>Alocare </a:t>
            </a:r>
            <a:r>
              <a:rPr lang="en-US" sz="1700" b="1" dirty="0" smtClean="0">
                <a:solidFill>
                  <a:srgbClr val="82C836"/>
                </a:solidFill>
                <a:latin typeface="Calibri" pitchFamily="34" charset="0"/>
                <a:cs typeface="Calibri" pitchFamily="34" charset="0"/>
              </a:rPr>
              <a:t>FEADR</a:t>
            </a:r>
            <a:r>
              <a:rPr lang="vi-VN" sz="1700" b="1" dirty="0" smtClean="0">
                <a:solidFill>
                  <a:srgbClr val="82C836"/>
                </a:solidFill>
                <a:latin typeface="Calibri" pitchFamily="34" charset="0"/>
                <a:cs typeface="Calibri" pitchFamily="34" charset="0"/>
              </a:rPr>
              <a:t>:  2057,03  mil. Euro </a:t>
            </a:r>
            <a:r>
              <a:rPr lang="vi-VN" sz="1700" dirty="0" smtClean="0">
                <a:solidFill>
                  <a:srgbClr val="1F4AA1"/>
                </a:solidFill>
                <a:latin typeface="Calibri" pitchFamily="34" charset="0"/>
                <a:cs typeface="Calibri" pitchFamily="34" charset="0"/>
              </a:rPr>
              <a:t/>
            </a:r>
            <a:br>
              <a:rPr lang="vi-VN" sz="1700" dirty="0" smtClean="0">
                <a:solidFill>
                  <a:srgbClr val="1F4AA1"/>
                </a:solidFill>
                <a:latin typeface="Calibri" pitchFamily="34" charset="0"/>
                <a:cs typeface="Calibri" pitchFamily="34" charset="0"/>
              </a:rPr>
            </a:br>
            <a:r>
              <a:rPr lang="ro-RO" sz="1700" dirty="0" smtClean="0">
                <a:solidFill>
                  <a:srgbClr val="1F4AA1"/>
                </a:solidFill>
                <a:latin typeface="Calibri" pitchFamily="34" charset="0"/>
                <a:cs typeface="Calibri" pitchFamily="34" charset="0"/>
              </a:rPr>
              <a:t>		</a:t>
            </a:r>
            <a:r>
              <a:rPr lang="ro-RO" sz="1700" b="1" dirty="0" smtClean="0">
                <a:solidFill>
                  <a:srgbClr val="1F4AA1"/>
                </a:solidFill>
                <a:latin typeface="Calibri" pitchFamily="34" charset="0"/>
                <a:cs typeface="Calibri" pitchFamily="34" charset="0"/>
              </a:rPr>
              <a:t> </a:t>
            </a:r>
            <a:r>
              <a:rPr lang="en-US" sz="1700" b="1" dirty="0" smtClean="0">
                <a:solidFill>
                  <a:srgbClr val="1F4AA1"/>
                </a:solidFill>
                <a:latin typeface="Calibri" pitchFamily="34" charset="0"/>
                <a:cs typeface="Calibri" pitchFamily="34" charset="0"/>
              </a:rPr>
              <a:t>   </a:t>
            </a:r>
            <a:r>
              <a:rPr lang="vi-VN" sz="1700" b="1" dirty="0" smtClean="0">
                <a:solidFill>
                  <a:srgbClr val="1F4AA1"/>
                </a:solidFill>
                <a:latin typeface="Calibri" pitchFamily="34" charset="0"/>
                <a:cs typeface="Calibri" pitchFamily="34" charset="0"/>
              </a:rPr>
              <a:t>Sub-măsura 4.1 </a:t>
            </a:r>
            <a:r>
              <a:rPr lang="en-US" sz="1700" b="1" dirty="0" smtClean="0">
                <a:solidFill>
                  <a:srgbClr val="1F4AA1"/>
                </a:solidFill>
                <a:latin typeface="Calibri" pitchFamily="34" charset="0"/>
                <a:cs typeface="Calibri" pitchFamily="34" charset="0"/>
              </a:rPr>
              <a:t>“</a:t>
            </a:r>
            <a:r>
              <a:rPr lang="vi-VN" sz="1700" b="1" dirty="0" smtClean="0">
                <a:solidFill>
                  <a:srgbClr val="1F4AA1"/>
                </a:solidFill>
                <a:latin typeface="Calibri" pitchFamily="34" charset="0"/>
                <a:cs typeface="Calibri" pitchFamily="34" charset="0"/>
              </a:rPr>
              <a:t>Investiţii în exploataţii agricol</a:t>
            </a:r>
            <a:r>
              <a:rPr lang="en-US" sz="1700" b="1" dirty="0" smtClean="0">
                <a:solidFill>
                  <a:srgbClr val="1F4AA1"/>
                </a:solidFill>
                <a:latin typeface="Calibri" pitchFamily="34" charset="0"/>
                <a:cs typeface="Calibri" pitchFamily="34" charset="0"/>
              </a:rPr>
              <a:t>e”</a:t>
            </a:r>
            <a:r>
              <a:rPr lang="en-US" sz="1700" dirty="0" smtClean="0">
                <a:solidFill>
                  <a:srgbClr val="1F4AA1"/>
                </a:solidFill>
                <a:latin typeface="Calibri" pitchFamily="34" charset="0"/>
                <a:cs typeface="Calibri" pitchFamily="34" charset="0"/>
              </a:rPr>
              <a:t> - </a:t>
            </a:r>
            <a:r>
              <a:rPr lang="vi-VN" sz="1700" b="1" dirty="0" smtClean="0">
                <a:solidFill>
                  <a:srgbClr val="82C836"/>
                </a:solidFill>
                <a:latin typeface="Calibri" pitchFamily="34" charset="0"/>
                <a:cs typeface="Calibri" pitchFamily="34" charset="0"/>
              </a:rPr>
              <a:t>Alocare </a:t>
            </a:r>
            <a:r>
              <a:rPr lang="en-US" sz="1700" b="1" dirty="0" smtClean="0">
                <a:solidFill>
                  <a:srgbClr val="82C836"/>
                </a:solidFill>
                <a:latin typeface="Calibri" pitchFamily="34" charset="0"/>
                <a:cs typeface="Calibri" pitchFamily="34" charset="0"/>
              </a:rPr>
              <a:t>FEADR</a:t>
            </a:r>
            <a:r>
              <a:rPr lang="vi-VN" sz="1700" b="1" dirty="0" smtClean="0">
                <a:solidFill>
                  <a:srgbClr val="82C836"/>
                </a:solidFill>
                <a:latin typeface="Calibri" pitchFamily="34" charset="0"/>
                <a:cs typeface="Calibri" pitchFamily="34" charset="0"/>
              </a:rPr>
              <a:t>:   1017,97  mil. Euro </a:t>
            </a:r>
            <a:r>
              <a:rPr lang="ro-RO" sz="1700" dirty="0" smtClean="0">
                <a:solidFill>
                  <a:srgbClr val="1F4AA1"/>
                </a:solidFill>
                <a:latin typeface="Calibri" pitchFamily="34" charset="0"/>
                <a:cs typeface="Calibri" pitchFamily="34" charset="0"/>
              </a:rPr>
              <a:t/>
            </a:r>
            <a:br>
              <a:rPr lang="ro-RO" sz="1700" dirty="0" smtClean="0">
                <a:solidFill>
                  <a:srgbClr val="1F4AA1"/>
                </a:solidFill>
                <a:latin typeface="Calibri" pitchFamily="34" charset="0"/>
                <a:cs typeface="Calibri" pitchFamily="34" charset="0"/>
              </a:rPr>
            </a:br>
            <a:r>
              <a:rPr lang="ro-RO" sz="1100" dirty="0" smtClean="0">
                <a:solidFill>
                  <a:srgbClr val="1F4AA1"/>
                </a:solidFill>
                <a:latin typeface="Calibri" pitchFamily="34" charset="0"/>
                <a:cs typeface="Calibri" pitchFamily="34" charset="0"/>
              </a:rPr>
              <a:t/>
            </a:r>
            <a:br>
              <a:rPr lang="ro-RO" sz="1100" dirty="0" smtClean="0">
                <a:solidFill>
                  <a:srgbClr val="1F4AA1"/>
                </a:solidFill>
                <a:latin typeface="Calibri" pitchFamily="34" charset="0"/>
                <a:cs typeface="Calibri" pitchFamily="34" charset="0"/>
              </a:rPr>
            </a:br>
            <a:r>
              <a:rPr lang="ro-RO" sz="300" dirty="0">
                <a:solidFill>
                  <a:srgbClr val="1F4AA1"/>
                </a:solidFill>
                <a:latin typeface="Calibri" pitchFamily="34" charset="0"/>
                <a:cs typeface="Calibri" pitchFamily="34" charset="0"/>
              </a:rPr>
              <a:t/>
            </a:r>
            <a:br>
              <a:rPr lang="ro-RO" sz="300" dirty="0">
                <a:solidFill>
                  <a:srgbClr val="1F4AA1"/>
                </a:solidFill>
                <a:latin typeface="Calibri" pitchFamily="34" charset="0"/>
                <a:cs typeface="Calibri" pitchFamily="34" charset="0"/>
              </a:rPr>
            </a:br>
            <a:r>
              <a:rPr lang="ro-RO" sz="2000" dirty="0" smtClean="0">
                <a:solidFill>
                  <a:srgbClr val="1F4AA1"/>
                </a:solidFill>
                <a:latin typeface="Calibri" pitchFamily="34" charset="0"/>
                <a:cs typeface="Calibri" pitchFamily="34" charset="0"/>
              </a:rPr>
              <a:t>Beneficiari</a:t>
            </a:r>
            <a:r>
              <a:rPr lang="ro-RO" sz="2000" dirty="0">
                <a:solidFill>
                  <a:srgbClr val="1F4AA1"/>
                </a:solidFill>
                <a:latin typeface="Calibri" pitchFamily="34" charset="0"/>
                <a:cs typeface="Calibri" pitchFamily="34" charset="0"/>
              </a:rPr>
              <a:t/>
            </a:r>
            <a:br>
              <a:rPr lang="ro-RO" sz="2000" dirty="0">
                <a:solidFill>
                  <a:srgbClr val="1F4AA1"/>
                </a:solidFill>
                <a:latin typeface="Calibri" pitchFamily="34" charset="0"/>
                <a:cs typeface="Calibri" pitchFamily="34" charset="0"/>
              </a:rPr>
            </a:br>
            <a:r>
              <a:rPr lang="vi-VN" sz="1800" dirty="0">
                <a:solidFill>
                  <a:schemeClr val="tx1"/>
                </a:solidFill>
                <a:latin typeface="Calibri" pitchFamily="34" charset="0"/>
                <a:cs typeface="Calibri" pitchFamily="34" charset="0"/>
              </a:rPr>
              <a:t>- fermieri, cu excepția persoanelor fizice </a:t>
            </a:r>
            <a:r>
              <a:rPr lang="vi-VN" sz="1800" dirty="0" smtClean="0">
                <a:solidFill>
                  <a:schemeClr val="tx1"/>
                </a:solidFill>
                <a:latin typeface="Calibri" pitchFamily="34" charset="0"/>
                <a:cs typeface="Calibri" pitchFamily="34" charset="0"/>
              </a:rPr>
              <a:t>neautorizate</a:t>
            </a:r>
            <a:r>
              <a:rPr lang="ro-RO" sz="1800" dirty="0">
                <a:solidFill>
                  <a:schemeClr val="tx1"/>
                </a:solidFill>
                <a:latin typeface="Calibri" pitchFamily="34" charset="0"/>
                <a:cs typeface="Calibri" pitchFamily="34" charset="0"/>
              </a:rPr>
              <a:t>;</a:t>
            </a: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cooperative</a:t>
            </a:r>
            <a:r>
              <a:rPr lang="ro-RO" sz="1800" dirty="0" smtClean="0">
                <a:solidFill>
                  <a:schemeClr val="tx1"/>
                </a:solidFill>
                <a:latin typeface="Calibri" pitchFamily="34" charset="0"/>
                <a:cs typeface="Calibri" pitchFamily="34" charset="0"/>
              </a:rPr>
              <a:t> </a:t>
            </a:r>
            <a:r>
              <a:rPr lang="it-IT" sz="1800" dirty="0" smtClean="0">
                <a:solidFill>
                  <a:schemeClr val="tx1"/>
                </a:solidFill>
                <a:latin typeface="Calibri" pitchFamily="34" charset="0"/>
                <a:cs typeface="Calibri" pitchFamily="34" charset="0"/>
              </a:rPr>
              <a:t>(cooperativele </a:t>
            </a:r>
            <a:r>
              <a:rPr lang="it-IT" sz="1800" dirty="0">
                <a:solidFill>
                  <a:schemeClr val="tx1"/>
                </a:solidFill>
                <a:latin typeface="Calibri" pitchFamily="34" charset="0"/>
                <a:cs typeface="Calibri" pitchFamily="34" charset="0"/>
              </a:rPr>
              <a:t>agricole și societățile cooperative agricole), </a:t>
            </a:r>
            <a:r>
              <a:rPr lang="vi-VN" sz="1800" dirty="0" smtClean="0">
                <a:solidFill>
                  <a:schemeClr val="tx1"/>
                </a:solidFill>
                <a:latin typeface="Calibri" pitchFamily="34" charset="0"/>
                <a:cs typeface="Calibri" pitchFamily="34" charset="0"/>
              </a:rPr>
              <a:t> </a:t>
            </a:r>
            <a:r>
              <a:rPr lang="vi-VN" sz="1800" dirty="0">
                <a:solidFill>
                  <a:schemeClr val="tx1"/>
                </a:solidFill>
                <a:latin typeface="Calibri" pitchFamily="34" charset="0"/>
                <a:cs typeface="Calibri" pitchFamily="34" charset="0"/>
              </a:rPr>
              <a:t>grupuri de producători constituite în baza legislației naționale în vigoare, care deservesc interesele </a:t>
            </a:r>
            <a:r>
              <a:rPr lang="vi-VN" sz="1800" dirty="0" smtClean="0">
                <a:solidFill>
                  <a:schemeClr val="tx1"/>
                </a:solidFill>
                <a:latin typeface="Calibri" pitchFamily="34" charset="0"/>
                <a:cs typeface="Calibri" pitchFamily="34" charset="0"/>
              </a:rPr>
              <a:t>membrilor</a:t>
            </a:r>
            <a:r>
              <a:rPr lang="ro-RO" sz="1800" dirty="0" smtClean="0">
                <a:solidFill>
                  <a:schemeClr val="tx1"/>
                </a:solidFill>
                <a:latin typeface="Calibri" pitchFamily="34" charset="0"/>
                <a:cs typeface="Calibri" pitchFamily="34" charset="0"/>
              </a:rPr>
              <a:t>.</a:t>
            </a: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ro-RO" sz="1300" dirty="0">
                <a:solidFill>
                  <a:schemeClr val="tx1"/>
                </a:solidFill>
                <a:latin typeface="Calibri" pitchFamily="34" charset="0"/>
                <a:cs typeface="Calibri" pitchFamily="34" charset="0"/>
              </a:rPr>
              <a:t/>
            </a:r>
            <a:br>
              <a:rPr lang="ro-RO" sz="1300" dirty="0">
                <a:solidFill>
                  <a:schemeClr val="tx1"/>
                </a:solidFill>
                <a:latin typeface="Calibri" pitchFamily="34" charset="0"/>
                <a:cs typeface="Calibri" pitchFamily="34" charset="0"/>
              </a:rPr>
            </a:br>
            <a:r>
              <a:rPr lang="vi-VN" sz="2000" dirty="0">
                <a:solidFill>
                  <a:srgbClr val="1F4AA1"/>
                </a:solidFill>
                <a:latin typeface="Calibri" pitchFamily="34" charset="0"/>
                <a:cs typeface="Calibri" pitchFamily="34" charset="0"/>
              </a:rPr>
              <a:t>Acțiuni eligibile</a:t>
            </a:r>
            <a:r>
              <a:rPr lang="ro-RO" sz="2000" b="1" dirty="0">
                <a:solidFill>
                  <a:schemeClr val="tx1"/>
                </a:solidFill>
                <a:latin typeface="Calibri" pitchFamily="34" charset="0"/>
                <a:cs typeface="Calibri" pitchFamily="34" charset="0"/>
              </a:rPr>
              <a:t/>
            </a:r>
            <a:br>
              <a:rPr lang="ro-RO" sz="2000" b="1"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înființarea</a:t>
            </a:r>
            <a:r>
              <a:rPr lang="vi-VN" sz="1800" dirty="0">
                <a:solidFill>
                  <a:schemeClr val="tx1"/>
                </a:solidFill>
                <a:latin typeface="Calibri" pitchFamily="34" charset="0"/>
                <a:cs typeface="Calibri" pitchFamily="34" charset="0"/>
              </a:rPr>
              <a:t>, extinderea şi/sau modernizarea fermelor zootehnice, inclusiv tehnologii  eficiente de reducere a poluării și </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respectarea </a:t>
            </a:r>
            <a:r>
              <a:rPr lang="vi-VN" sz="1800" dirty="0">
                <a:solidFill>
                  <a:schemeClr val="tx1"/>
                </a:solidFill>
                <a:latin typeface="Calibri" pitchFamily="34" charset="0"/>
                <a:cs typeface="Calibri" pitchFamily="34" charset="0"/>
              </a:rPr>
              <a:t>standardelor</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200" dirty="0">
                <a:solidFill>
                  <a:schemeClr val="tx1"/>
                </a:solidFill>
                <a:latin typeface="Calibri" pitchFamily="34" charset="0"/>
                <a:cs typeface="Calibri" pitchFamily="34" charset="0"/>
              </a:rPr>
              <a:t/>
            </a:r>
            <a:br>
              <a:rPr lang="vi-VN" sz="12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înființarea</a:t>
            </a:r>
            <a:r>
              <a:rPr lang="vi-VN" sz="1800" dirty="0">
                <a:solidFill>
                  <a:schemeClr val="tx1"/>
                </a:solidFill>
                <a:latin typeface="Calibri" pitchFamily="34" charset="0"/>
                <a:cs typeface="Calibri" pitchFamily="34" charset="0"/>
              </a:rPr>
              <a:t>, extinderea şi/sau modernizarea fermelor vegetale, inclusiv capacități de stocare, condiționare, sortare, </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ambalare </a:t>
            </a:r>
            <a:r>
              <a:rPr lang="vi-VN" sz="1800" dirty="0">
                <a:solidFill>
                  <a:schemeClr val="tx1"/>
                </a:solidFill>
                <a:latin typeface="Calibri" pitchFamily="34" charset="0"/>
                <a:cs typeface="Calibri" pitchFamily="34" charset="0"/>
              </a:rPr>
              <a:t>a producției vegetale pentru creșterea valorii adăugate </a:t>
            </a:r>
            <a:r>
              <a:rPr lang="en-US"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a </a:t>
            </a:r>
            <a:r>
              <a:rPr lang="vi-VN" sz="1800" dirty="0">
                <a:solidFill>
                  <a:schemeClr val="tx1"/>
                </a:solidFill>
                <a:latin typeface="Calibri" pitchFamily="34" charset="0"/>
                <a:cs typeface="Calibri" pitchFamily="34" charset="0"/>
              </a:rPr>
              <a:t>produselor</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200" dirty="0">
                <a:solidFill>
                  <a:schemeClr val="tx1"/>
                </a:solidFill>
                <a:latin typeface="Calibri" pitchFamily="34" charset="0"/>
                <a:cs typeface="Calibri" pitchFamily="34" charset="0"/>
              </a:rPr>
              <a:t/>
            </a:r>
            <a:br>
              <a:rPr lang="vi-VN" sz="12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t>
            </a:r>
            <a:r>
              <a:rPr lang="ro-RO" sz="1800" dirty="0" err="1" smtClean="0">
                <a:solidFill>
                  <a:schemeClr val="tx1"/>
                </a:solidFill>
                <a:latin typeface="Calibri" pitchFamily="34" charset="0"/>
                <a:cs typeface="Calibri" pitchFamily="34" charset="0"/>
              </a:rPr>
              <a:t>inve</a:t>
            </a:r>
            <a:r>
              <a:rPr lang="vi-VN" sz="1800" dirty="0" smtClean="0">
                <a:solidFill>
                  <a:schemeClr val="tx1"/>
                </a:solidFill>
                <a:latin typeface="Calibri" pitchFamily="34" charset="0"/>
                <a:cs typeface="Calibri" pitchFamily="34" charset="0"/>
              </a:rPr>
              <a:t>stiții </a:t>
            </a:r>
            <a:r>
              <a:rPr lang="vi-VN" sz="1800" dirty="0">
                <a:solidFill>
                  <a:schemeClr val="tx1"/>
                </a:solidFill>
                <a:latin typeface="Calibri" pitchFamily="34" charset="0"/>
                <a:cs typeface="Calibri" pitchFamily="34" charset="0"/>
              </a:rPr>
              <a:t>în scopul îndeplinirii standardelor </a:t>
            </a:r>
            <a:r>
              <a:rPr lang="vi-VN" sz="1800" dirty="0" smtClean="0">
                <a:solidFill>
                  <a:schemeClr val="tx1"/>
                </a:solidFill>
                <a:latin typeface="Calibri" pitchFamily="34" charset="0"/>
                <a:cs typeface="Calibri" pitchFamily="34" charset="0"/>
              </a:rPr>
              <a:t>comunitare</a:t>
            </a:r>
            <a:r>
              <a:rPr lang="en-US"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în </a:t>
            </a:r>
            <a:r>
              <a:rPr lang="vi-VN" sz="1800" dirty="0">
                <a:solidFill>
                  <a:schemeClr val="tx1"/>
                </a:solidFill>
                <a:latin typeface="Calibri" pitchFamily="34" charset="0"/>
                <a:cs typeface="Calibri" pitchFamily="34" charset="0"/>
              </a:rPr>
              <a:t>cazul tinerilor fermieri în conformitate cu art 17 (5) care </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beneficiază </a:t>
            </a:r>
            <a:r>
              <a:rPr lang="vi-VN" sz="1800" dirty="0">
                <a:solidFill>
                  <a:schemeClr val="tx1"/>
                </a:solidFill>
                <a:latin typeface="Calibri" pitchFamily="34" charset="0"/>
                <a:cs typeface="Calibri" pitchFamily="34" charset="0"/>
              </a:rPr>
              <a:t>de o perioadă de </a:t>
            </a:r>
            <a:r>
              <a:rPr lang="vi-VN" sz="1800" dirty="0" smtClean="0">
                <a:solidFill>
                  <a:schemeClr val="tx1"/>
                </a:solidFill>
                <a:latin typeface="Calibri" pitchFamily="34" charset="0"/>
                <a:cs typeface="Calibri" pitchFamily="34" charset="0"/>
              </a:rPr>
              <a:t>conformare</a:t>
            </a:r>
            <a:r>
              <a:rPr lang="ro-RO" sz="1800" dirty="0" smtClean="0">
                <a:solidFill>
                  <a:schemeClr val="tx1"/>
                </a:solidFill>
                <a:latin typeface="Calibri" pitchFamily="34" charset="0"/>
                <a:cs typeface="Calibri" pitchFamily="34" charset="0"/>
              </a:rPr>
              <a:t>, respectiv </a:t>
            </a:r>
            <a:r>
              <a:rPr lang="vi-VN" sz="1800" dirty="0" smtClean="0">
                <a:solidFill>
                  <a:schemeClr val="tx1"/>
                </a:solidFill>
                <a:latin typeface="Calibri" pitchFamily="34" charset="0"/>
                <a:cs typeface="Calibri" pitchFamily="34" charset="0"/>
              </a:rPr>
              <a:t>24</a:t>
            </a:r>
            <a:r>
              <a:rPr lang="ro-RO" sz="1800" dirty="0" smtClean="0">
                <a:solidFill>
                  <a:schemeClr val="tx1"/>
                </a:solidFill>
                <a:latin typeface="Calibri" pitchFamily="34" charset="0"/>
                <a:cs typeface="Calibri" pitchFamily="34" charset="0"/>
              </a:rPr>
              <a:t> de</a:t>
            </a:r>
            <a:r>
              <a:rPr lang="vi-VN" sz="1800" dirty="0" smtClean="0">
                <a:solidFill>
                  <a:schemeClr val="tx1"/>
                </a:solidFill>
                <a:latin typeface="Calibri" pitchFamily="34" charset="0"/>
                <a:cs typeface="Calibri" pitchFamily="34" charset="0"/>
              </a:rPr>
              <a:t> </a:t>
            </a:r>
            <a:r>
              <a:rPr lang="vi-VN" sz="1800" dirty="0">
                <a:solidFill>
                  <a:schemeClr val="tx1"/>
                </a:solidFill>
                <a:latin typeface="Calibri" pitchFamily="34" charset="0"/>
                <a:cs typeface="Calibri" pitchFamily="34" charset="0"/>
              </a:rPr>
              <a:t>luni de la momentul </a:t>
            </a:r>
            <a:r>
              <a:rPr lang="vi-VN" sz="1800" dirty="0" smtClean="0">
                <a:solidFill>
                  <a:schemeClr val="tx1"/>
                </a:solidFill>
                <a:latin typeface="Calibri" pitchFamily="34" charset="0"/>
                <a:cs typeface="Calibri" pitchFamily="34" charset="0"/>
              </a:rPr>
              <a:t>instalării și </a:t>
            </a:r>
            <a:r>
              <a:rPr lang="vi-VN" sz="1800" dirty="0">
                <a:solidFill>
                  <a:schemeClr val="tx1"/>
                </a:solidFill>
                <a:latin typeface="Calibri" pitchFamily="34" charset="0"/>
                <a:cs typeface="Calibri" pitchFamily="34" charset="0"/>
              </a:rPr>
              <a:t>investiții de conformare cu noile standarde în cazul modernizării exploatațiilor agricole conform art. 17 (6) care beneficiază de o perioadă de conformare de 12 luni de la data la care noul standard a devenit obligatoriu pentru exploatație</a:t>
            </a:r>
            <a:r>
              <a:rPr lang="vi-VN" sz="1800" dirty="0" smtClean="0">
                <a:solidFill>
                  <a:schemeClr val="tx1"/>
                </a:solidFill>
                <a:latin typeface="Calibri" pitchFamily="34" charset="0"/>
                <a:cs typeface="Calibri" pitchFamily="34" charset="0"/>
              </a:rPr>
              <a:t>;  </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200" dirty="0">
                <a:solidFill>
                  <a:schemeClr val="tx1"/>
                </a:solidFill>
                <a:latin typeface="Calibri" pitchFamily="34" charset="0"/>
                <a:cs typeface="Calibri" pitchFamily="34" charset="0"/>
              </a:rPr>
              <a:t/>
            </a:r>
            <a:br>
              <a:rPr lang="vi-VN" sz="12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î</a:t>
            </a:r>
            <a:r>
              <a:rPr lang="vi-VN" sz="1800" dirty="0" smtClean="0">
                <a:solidFill>
                  <a:schemeClr val="tx1"/>
                </a:solidFill>
                <a:latin typeface="Calibri" pitchFamily="34" charset="0"/>
                <a:cs typeface="Calibri" pitchFamily="34" charset="0"/>
              </a:rPr>
              <a:t>nființare </a:t>
            </a:r>
            <a:r>
              <a:rPr lang="vi-VN" sz="1800" dirty="0">
                <a:solidFill>
                  <a:schemeClr val="tx1"/>
                </a:solidFill>
                <a:latin typeface="Calibri" pitchFamily="34" charset="0"/>
                <a:cs typeface="Calibri" pitchFamily="34" charset="0"/>
              </a:rPr>
              <a:t>şi/sau modernizarea căilor de acces în cadrul fermei, inclusiv utilităţi şi racordări;</a:t>
            </a:r>
            <a:br>
              <a:rPr lang="vi-VN" sz="1800" dirty="0">
                <a:solidFill>
                  <a:schemeClr val="tx1"/>
                </a:solidFill>
                <a:latin typeface="Calibri" pitchFamily="34" charset="0"/>
                <a:cs typeface="Calibri" pitchFamily="34" charset="0"/>
              </a:rPr>
            </a:br>
            <a:r>
              <a:rPr lang="vi-VN" sz="1600" dirty="0" smtClean="0">
                <a:solidFill>
                  <a:schemeClr val="tx1"/>
                </a:solidFill>
                <a:latin typeface="Calibri" pitchFamily="34" charset="0"/>
                <a:cs typeface="Calibri" pitchFamily="34" charset="0"/>
              </a:rPr>
              <a:t/>
            </a:r>
            <a:br>
              <a:rPr lang="vi-VN" sz="1600" dirty="0" smtClean="0">
                <a:solidFill>
                  <a:schemeClr val="tx1"/>
                </a:solidFill>
                <a:latin typeface="Calibri" pitchFamily="34" charset="0"/>
                <a:cs typeface="Calibri" pitchFamily="34" charset="0"/>
              </a:rPr>
            </a:br>
            <a:endParaRPr lang="ro-RO" sz="1600" dirty="0">
              <a:solidFill>
                <a:schemeClr val="tx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MĂSURI</a:t>
            </a:r>
            <a:br>
              <a:rPr lang="ro-RO" b="1" dirty="0" smtClean="0">
                <a:solidFill>
                  <a:srgbClr val="1F4AA1"/>
                </a:solidFill>
                <a:latin typeface="Calibri" pitchFamily="34" charset="0"/>
                <a:cs typeface="Arial" pitchFamily="34" charset="0"/>
              </a:rPr>
            </a:b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3</a:t>
            </a:fld>
            <a:endParaRPr lang="ro-RO"/>
          </a:p>
        </p:txBody>
      </p:sp>
    </p:spTree>
    <p:extLst>
      <p:ext uri="{BB962C8B-B14F-4D97-AF65-F5344CB8AC3E}">
        <p14:creationId xmlns:p14="http://schemas.microsoft.com/office/powerpoint/2010/main" val="4224111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611560" y="1745667"/>
            <a:ext cx="8352928" cy="4923693"/>
          </a:xfrm>
        </p:spPr>
        <p:txBody>
          <a:bodyPr numCol="1" anchor="t">
            <a:normAutofit fontScale="90000"/>
          </a:bodyPr>
          <a:lstStyle/>
          <a:p>
            <a:pPr>
              <a:tabLst>
                <a:tab pos="88900" algn="l"/>
              </a:tabLst>
            </a:pPr>
            <a:r>
              <a:rPr lang="ro-RO" sz="1800" b="1" dirty="0" smtClean="0">
                <a:solidFill>
                  <a:srgbClr val="1F4AA1"/>
                </a:solidFill>
                <a:latin typeface="Calibri" pitchFamily="34" charset="0"/>
                <a:cs typeface="Calibri" pitchFamily="34" charset="0"/>
              </a:rPr>
              <a:t>		</a:t>
            </a:r>
            <a:r>
              <a:rPr lang="vi-VN" sz="1700" b="1" dirty="0" smtClean="0">
                <a:solidFill>
                  <a:srgbClr val="1F4AA1"/>
                </a:solidFill>
                <a:latin typeface="Calibri" pitchFamily="34" charset="0"/>
                <a:cs typeface="Calibri" pitchFamily="34" charset="0"/>
              </a:rPr>
              <a:t>M19. </a:t>
            </a:r>
            <a:r>
              <a:rPr lang="vi-VN" sz="1700" b="1" dirty="0">
                <a:solidFill>
                  <a:srgbClr val="1F4AA1"/>
                </a:solidFill>
                <a:latin typeface="Calibri" pitchFamily="34" charset="0"/>
                <a:cs typeface="Calibri" pitchFamily="34" charset="0"/>
              </a:rPr>
              <a:t>(Art. </a:t>
            </a:r>
            <a:r>
              <a:rPr lang="vi-VN" sz="1700" b="1" dirty="0" smtClean="0">
                <a:solidFill>
                  <a:srgbClr val="1F4AA1"/>
                </a:solidFill>
                <a:latin typeface="Calibri" pitchFamily="34" charset="0"/>
                <a:cs typeface="Calibri" pitchFamily="34" charset="0"/>
              </a:rPr>
              <a:t>42-45) – LEADER</a:t>
            </a:r>
            <a:r>
              <a:rPr lang="ro-RO" sz="1700" b="1" dirty="0" smtClean="0">
                <a:solidFill>
                  <a:srgbClr val="1F4AA1"/>
                </a:solidFill>
                <a:latin typeface="Calibri" pitchFamily="34" charset="0"/>
                <a:cs typeface="Calibri" pitchFamily="34" charset="0"/>
              </a:rPr>
              <a:t> - </a:t>
            </a:r>
            <a:r>
              <a:rPr lang="ro-RO" sz="1800" b="1" dirty="0" smtClean="0">
                <a:solidFill>
                  <a:srgbClr val="78B832"/>
                </a:solidFill>
                <a:latin typeface="Calibri" pitchFamily="34" charset="0"/>
                <a:cs typeface="Calibri" pitchFamily="34" charset="0"/>
              </a:rPr>
              <a:t>Alocare FEADR</a:t>
            </a:r>
            <a:r>
              <a:rPr lang="vi-VN" sz="1700" b="1" dirty="0" smtClean="0">
                <a:solidFill>
                  <a:srgbClr val="82C836"/>
                </a:solidFill>
                <a:latin typeface="Calibri" pitchFamily="34" charset="0"/>
                <a:cs typeface="Calibri" pitchFamily="34" charset="0"/>
              </a:rPr>
              <a:t>:  </a:t>
            </a:r>
            <a:r>
              <a:rPr lang="en-US" sz="1800" b="1" dirty="0" smtClean="0">
                <a:solidFill>
                  <a:srgbClr val="78B832"/>
                </a:solidFill>
                <a:latin typeface="Calibri" pitchFamily="34" charset="0"/>
                <a:cs typeface="Calibri" pitchFamily="34" charset="0"/>
              </a:rPr>
              <a:t>5</a:t>
            </a:r>
            <a:r>
              <a:rPr lang="ro-RO" sz="1800" b="1" dirty="0" smtClean="0">
                <a:solidFill>
                  <a:srgbClr val="78B832"/>
                </a:solidFill>
                <a:latin typeface="Calibri" pitchFamily="34" charset="0"/>
                <a:cs typeface="Calibri" pitchFamily="34" charset="0"/>
              </a:rPr>
              <a:t>7</a:t>
            </a:r>
            <a:r>
              <a:rPr lang="vi-VN" sz="1800" b="1" dirty="0" smtClean="0">
                <a:solidFill>
                  <a:srgbClr val="78B832"/>
                </a:solidFill>
                <a:latin typeface="Calibri" pitchFamily="34" charset="0"/>
                <a:cs typeface="Calibri" pitchFamily="34" charset="0"/>
              </a:rPr>
              <a:t>2,36  </a:t>
            </a:r>
            <a:r>
              <a:rPr lang="vi-VN" sz="1800" b="1" dirty="0">
                <a:solidFill>
                  <a:srgbClr val="78B832"/>
                </a:solidFill>
                <a:latin typeface="Calibri" pitchFamily="34" charset="0"/>
                <a:cs typeface="Calibri" pitchFamily="34" charset="0"/>
              </a:rPr>
              <a:t>mil. Euro </a:t>
            </a:r>
            <a:r>
              <a:rPr lang="ro-RO" sz="1700" b="1" dirty="0" smtClean="0">
                <a:solidFill>
                  <a:srgbClr val="1F4AA1"/>
                </a:solidFill>
                <a:latin typeface="Calibri" pitchFamily="34" charset="0"/>
                <a:cs typeface="Calibri" pitchFamily="34" charset="0"/>
              </a:rPr>
              <a:t/>
            </a:r>
            <a:br>
              <a:rPr lang="ro-RO" sz="1700" b="1" dirty="0" smtClean="0">
                <a:solidFill>
                  <a:srgbClr val="1F4AA1"/>
                </a:solidFill>
                <a:latin typeface="Calibri" pitchFamily="34" charset="0"/>
                <a:cs typeface="Calibri" pitchFamily="34" charset="0"/>
              </a:rPr>
            </a:br>
            <a:r>
              <a:rPr lang="ro-RO" sz="1700" b="1" dirty="0">
                <a:solidFill>
                  <a:srgbClr val="1F4AA1"/>
                </a:solidFill>
                <a:latin typeface="Calibri" pitchFamily="34" charset="0"/>
                <a:cs typeface="Calibri" pitchFamily="34" charset="0"/>
              </a:rPr>
              <a:t> </a:t>
            </a:r>
            <a:r>
              <a:rPr lang="ro-RO" sz="1700" b="1" dirty="0" smtClean="0">
                <a:solidFill>
                  <a:srgbClr val="1F4AA1"/>
                </a:solidFill>
                <a:latin typeface="Calibri" pitchFamily="34" charset="0"/>
                <a:cs typeface="Calibri" pitchFamily="34" charset="0"/>
              </a:rPr>
              <a:t>                           </a:t>
            </a:r>
            <a:r>
              <a:rPr lang="vi-VN" sz="1700" b="1" dirty="0" smtClean="0">
                <a:solidFill>
                  <a:srgbClr val="1F4AA1"/>
                </a:solidFill>
                <a:latin typeface="Calibri" pitchFamily="34" charset="0"/>
                <a:cs typeface="Calibri" pitchFamily="34" charset="0"/>
              </a:rPr>
              <a:t>Sub-măsura</a:t>
            </a:r>
            <a:r>
              <a:rPr lang="ro-RO" sz="1700" b="1" dirty="0" smtClean="0">
                <a:solidFill>
                  <a:srgbClr val="1F4AA1"/>
                </a:solidFill>
                <a:latin typeface="Calibri" pitchFamily="34" charset="0"/>
                <a:cs typeface="Calibri" pitchFamily="34" charset="0"/>
              </a:rPr>
              <a:t> </a:t>
            </a:r>
            <a:r>
              <a:rPr lang="vi-VN" sz="1700" b="1" dirty="0" smtClean="0">
                <a:solidFill>
                  <a:srgbClr val="1F4AA1"/>
                </a:solidFill>
                <a:latin typeface="Calibri" pitchFamily="34" charset="0"/>
                <a:cs typeface="Calibri" pitchFamily="34" charset="0"/>
              </a:rPr>
              <a:t>19.1</a:t>
            </a:r>
            <a:r>
              <a:rPr lang="en-US" sz="1700" b="1" dirty="0" smtClean="0">
                <a:solidFill>
                  <a:srgbClr val="1F4AA1"/>
                </a:solidFill>
                <a:latin typeface="Calibri" pitchFamily="34" charset="0"/>
                <a:cs typeface="Calibri" pitchFamily="34" charset="0"/>
              </a:rPr>
              <a:t> “</a:t>
            </a:r>
            <a:r>
              <a:rPr lang="vi-VN" sz="1700" b="1" dirty="0" smtClean="0">
                <a:solidFill>
                  <a:srgbClr val="1F4AA1"/>
                </a:solidFill>
                <a:latin typeface="Calibri" pitchFamily="34" charset="0"/>
                <a:cs typeface="Calibri" pitchFamily="34" charset="0"/>
              </a:rPr>
              <a:t>Sprijin pregătitor</a:t>
            </a:r>
            <a:r>
              <a:rPr lang="en-US" sz="1700" b="1" dirty="0" smtClean="0">
                <a:solidFill>
                  <a:srgbClr val="1F4AA1"/>
                </a:solidFill>
                <a:latin typeface="Calibri" pitchFamily="34" charset="0"/>
                <a:cs typeface="Calibri" pitchFamily="34" charset="0"/>
              </a:rPr>
              <a:t>”</a:t>
            </a:r>
            <a:r>
              <a:rPr lang="ro-RO" sz="1700" b="1" dirty="0" smtClean="0">
                <a:solidFill>
                  <a:srgbClr val="1F4AA1"/>
                </a:solidFill>
                <a:latin typeface="Calibri" pitchFamily="34" charset="0"/>
                <a:cs typeface="Calibri" pitchFamily="34" charset="0"/>
              </a:rPr>
              <a:t> – </a:t>
            </a:r>
            <a:r>
              <a:rPr lang="ro-RO" sz="1700" b="1" dirty="0" smtClean="0">
                <a:solidFill>
                  <a:srgbClr val="82C836"/>
                </a:solidFill>
                <a:latin typeface="Calibri" pitchFamily="34" charset="0"/>
                <a:cs typeface="Calibri" pitchFamily="34" charset="0"/>
              </a:rPr>
              <a:t>Alocare FEADR: 2,16 mil. Euro</a:t>
            </a:r>
            <a:r>
              <a:rPr lang="vi-VN" sz="1700" dirty="0">
                <a:solidFill>
                  <a:srgbClr val="82C836"/>
                </a:solidFill>
                <a:latin typeface="Calibri" pitchFamily="34" charset="0"/>
                <a:cs typeface="Calibri" pitchFamily="34" charset="0"/>
              </a:rPr>
              <a:t/>
            </a:r>
            <a:br>
              <a:rPr lang="vi-VN" sz="1700" dirty="0">
                <a:solidFill>
                  <a:srgbClr val="82C836"/>
                </a:solidFill>
                <a:latin typeface="Calibri" pitchFamily="34" charset="0"/>
                <a:cs typeface="Calibri" pitchFamily="34" charset="0"/>
              </a:rPr>
            </a:br>
            <a:r>
              <a:rPr lang="ro-RO" sz="1700" dirty="0" smtClean="0">
                <a:solidFill>
                  <a:schemeClr val="tx1"/>
                </a:solidFill>
                <a:latin typeface="Calibri" pitchFamily="34" charset="0"/>
                <a:cs typeface="Calibri" pitchFamily="34" charset="0"/>
              </a:rPr>
              <a:t/>
            </a:r>
            <a:br>
              <a:rPr lang="ro-RO" sz="1700" dirty="0" smtClean="0">
                <a:solidFill>
                  <a:schemeClr val="tx1"/>
                </a:solidFill>
                <a:latin typeface="Calibri" pitchFamily="34" charset="0"/>
                <a:cs typeface="Calibri" pitchFamily="34" charset="0"/>
              </a:rPr>
            </a:br>
            <a:r>
              <a:rPr lang="ro-RO" sz="300" dirty="0" smtClean="0">
                <a:solidFill>
                  <a:schemeClr val="tx1"/>
                </a:solidFill>
                <a:latin typeface="Calibri" pitchFamily="34" charset="0"/>
                <a:cs typeface="Calibri" pitchFamily="34" charset="0"/>
              </a:rPr>
              <a:t/>
            </a:r>
            <a:br>
              <a:rPr lang="ro-RO" sz="300" dirty="0" smtClean="0">
                <a:solidFill>
                  <a:schemeClr val="tx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Beneficiari</a:t>
            </a:r>
            <a:r>
              <a:rPr lang="en-GB" sz="1800" dirty="0" smtClean="0">
                <a:solidFill>
                  <a:prstClr val="black"/>
                </a:solidFill>
                <a:latin typeface="Calibri" pitchFamily="34" charset="0"/>
                <a:cs typeface="Calibri" pitchFamily="34" charset="0"/>
              </a:rPr>
              <a:t/>
            </a:r>
            <a:br>
              <a:rPr lang="en-GB" sz="1800" dirty="0" smtClean="0">
                <a:solidFill>
                  <a:prstClr val="black"/>
                </a:solidFill>
                <a:latin typeface="Calibri" pitchFamily="34" charset="0"/>
                <a:cs typeface="Calibri" pitchFamily="34" charset="0"/>
              </a:rPr>
            </a:br>
            <a:r>
              <a:rPr lang="en-GB" sz="1800" dirty="0" smtClean="0">
                <a:solidFill>
                  <a:prstClr val="black"/>
                </a:solidFill>
                <a:latin typeface="Calibri" pitchFamily="34" charset="0"/>
                <a:cs typeface="Calibri" pitchFamily="34" charset="0"/>
              </a:rPr>
              <a:t>- GAL-</a:t>
            </a:r>
            <a:r>
              <a:rPr lang="en-GB" sz="1800" dirty="0" err="1" smtClean="0">
                <a:solidFill>
                  <a:prstClr val="black"/>
                </a:solidFill>
                <a:latin typeface="Calibri" pitchFamily="34" charset="0"/>
                <a:cs typeface="Calibri" pitchFamily="34" charset="0"/>
              </a:rPr>
              <a:t>uri</a:t>
            </a:r>
            <a:r>
              <a:rPr lang="en-GB" sz="1800" dirty="0" smtClean="0">
                <a:solidFill>
                  <a:prstClr val="black"/>
                </a:solidFill>
                <a:latin typeface="Calibri" pitchFamily="34" charset="0"/>
                <a:cs typeface="Calibri" pitchFamily="34" charset="0"/>
              </a:rPr>
              <a:t> </a:t>
            </a:r>
            <a:r>
              <a:rPr lang="en-GB" sz="1800" dirty="0" err="1" smtClean="0">
                <a:solidFill>
                  <a:prstClr val="black"/>
                </a:solidFill>
                <a:latin typeface="Calibri" pitchFamily="34" charset="0"/>
                <a:cs typeface="Calibri" pitchFamily="34" charset="0"/>
              </a:rPr>
              <a:t>autorizate</a:t>
            </a:r>
            <a:r>
              <a:rPr lang="en-GB" sz="1800" dirty="0" smtClean="0">
                <a:solidFill>
                  <a:prstClr val="black"/>
                </a:solidFill>
                <a:latin typeface="Calibri" pitchFamily="34" charset="0"/>
                <a:cs typeface="Calibri" pitchFamily="34" charset="0"/>
              </a:rPr>
              <a:t> </a:t>
            </a:r>
            <a:r>
              <a:rPr lang="en-GB" sz="1800" dirty="0" err="1" smtClean="0">
                <a:solidFill>
                  <a:prstClr val="black"/>
                </a:solidFill>
                <a:latin typeface="Calibri" pitchFamily="34" charset="0"/>
                <a:cs typeface="Calibri" pitchFamily="34" charset="0"/>
              </a:rPr>
              <a:t>constituite</a:t>
            </a:r>
            <a:r>
              <a:rPr lang="en-GB" sz="1800" dirty="0" smtClean="0">
                <a:solidFill>
                  <a:prstClr val="black"/>
                </a:solidFill>
                <a:latin typeface="Calibri" pitchFamily="34" charset="0"/>
                <a:cs typeface="Calibri" pitchFamily="34" charset="0"/>
              </a:rPr>
              <a:t> conform OG 26/2000;</a:t>
            </a:r>
            <a:br>
              <a:rPr lang="en-GB" sz="1800" dirty="0" smtClean="0">
                <a:solidFill>
                  <a:prstClr val="black"/>
                </a:solidFill>
                <a:latin typeface="Calibri" pitchFamily="34" charset="0"/>
                <a:cs typeface="Calibri" pitchFamily="34" charset="0"/>
              </a:rPr>
            </a:br>
            <a:r>
              <a:rPr lang="en-GB" sz="1800" dirty="0" smtClean="0">
                <a:solidFill>
                  <a:prstClr val="black"/>
                </a:solidFill>
                <a:latin typeface="Calibri" pitchFamily="34" charset="0"/>
                <a:cs typeface="Calibri" pitchFamily="34" charset="0"/>
              </a:rPr>
              <a:t>- </a:t>
            </a:r>
            <a:r>
              <a:rPr lang="en-GB" sz="1800" dirty="0" err="1" smtClean="0">
                <a:solidFill>
                  <a:prstClr val="black"/>
                </a:solidFill>
                <a:latin typeface="Calibri" pitchFamily="34" charset="0"/>
                <a:cs typeface="Calibri" pitchFamily="34" charset="0"/>
              </a:rPr>
              <a:t>parteneriate</a:t>
            </a:r>
            <a:r>
              <a:rPr lang="en-GB" sz="1800" dirty="0" smtClean="0">
                <a:solidFill>
                  <a:prstClr val="black"/>
                </a:solidFill>
                <a:latin typeface="Calibri" pitchFamily="34" charset="0"/>
                <a:cs typeface="Calibri" pitchFamily="34" charset="0"/>
              </a:rPr>
              <a:t>  </a:t>
            </a:r>
            <a:r>
              <a:rPr lang="en-GB" sz="1800" dirty="0" err="1" smtClean="0">
                <a:solidFill>
                  <a:prstClr val="black"/>
                </a:solidFill>
                <a:latin typeface="Calibri" pitchFamily="34" charset="0"/>
                <a:cs typeface="Calibri" pitchFamily="34" charset="0"/>
              </a:rPr>
              <a:t>privat</a:t>
            </a:r>
            <a:r>
              <a:rPr lang="en-GB" sz="1800" dirty="0" smtClean="0">
                <a:solidFill>
                  <a:prstClr val="black"/>
                </a:solidFill>
                <a:latin typeface="Calibri" pitchFamily="34" charset="0"/>
                <a:cs typeface="Calibri" pitchFamily="34" charset="0"/>
              </a:rPr>
              <a:t>-public</a:t>
            </a:r>
            <a:r>
              <a:rPr lang="ro-RO" sz="1800" dirty="0" smtClean="0">
                <a:solidFill>
                  <a:prstClr val="black"/>
                </a:solidFill>
                <a:latin typeface="Calibri" pitchFamily="34" charset="0"/>
                <a:cs typeface="Calibri" pitchFamily="34" charset="0"/>
              </a:rPr>
              <a:t>e</a:t>
            </a:r>
            <a:r>
              <a:rPr lang="en-GB" sz="1800" dirty="0" smtClean="0">
                <a:solidFill>
                  <a:prstClr val="black"/>
                </a:solidFill>
                <a:latin typeface="Calibri" pitchFamily="34" charset="0"/>
                <a:cs typeface="Calibri" pitchFamily="34" charset="0"/>
              </a:rPr>
              <a:t> </a:t>
            </a:r>
            <a:r>
              <a:rPr lang="ro-RO" sz="1800" dirty="0" smtClean="0">
                <a:solidFill>
                  <a:schemeClr val="tx1"/>
                </a:solidFill>
                <a:latin typeface="Calibri" pitchFamily="34" charset="0"/>
                <a:cs typeface="Calibri" pitchFamily="34" charset="0"/>
              </a:rPr>
              <a:t>constituite </a:t>
            </a:r>
            <a:r>
              <a:rPr lang="ro-RO" sz="1800" dirty="0">
                <a:solidFill>
                  <a:schemeClr val="tx1"/>
                </a:solidFill>
                <a:latin typeface="Calibri" pitchFamily="34" charset="0"/>
                <a:cs typeface="Calibri" pitchFamily="34" charset="0"/>
              </a:rPr>
              <a:t>în baza unui Acord de Parteneriat, indiferent dacă reprezintă teritorii care sunt acoperite de </a:t>
            </a:r>
            <a:r>
              <a:rPr lang="ro-RO" sz="1800" dirty="0" err="1">
                <a:solidFill>
                  <a:schemeClr val="tx1"/>
                </a:solidFill>
                <a:latin typeface="Calibri" pitchFamily="34" charset="0"/>
                <a:cs typeface="Calibri" pitchFamily="34" charset="0"/>
              </a:rPr>
              <a:t>GAL-uri</a:t>
            </a:r>
            <a:r>
              <a:rPr lang="ro-RO" sz="1800" dirty="0">
                <a:solidFill>
                  <a:schemeClr val="tx1"/>
                </a:solidFill>
                <a:latin typeface="Calibri" pitchFamily="34" charset="0"/>
                <a:cs typeface="Calibri" pitchFamily="34" charset="0"/>
              </a:rPr>
              <a:t> ce au fost selectate în cadrul PNDR 2007-2013, sau parteneriate potențiale/existente formate din parteneri care au fost membri în </a:t>
            </a:r>
            <a:r>
              <a:rPr lang="ro-RO" sz="1800" dirty="0" err="1">
                <a:solidFill>
                  <a:schemeClr val="tx1"/>
                </a:solidFill>
                <a:latin typeface="Calibri" pitchFamily="34" charset="0"/>
                <a:cs typeface="Calibri" pitchFamily="34" charset="0"/>
              </a:rPr>
              <a:t>GAL-uri</a:t>
            </a:r>
            <a:r>
              <a:rPr lang="ro-RO" sz="1800" dirty="0">
                <a:solidFill>
                  <a:schemeClr val="tx1"/>
                </a:solidFill>
                <a:latin typeface="Calibri" pitchFamily="34" charset="0"/>
                <a:cs typeface="Calibri" pitchFamily="34" charset="0"/>
              </a:rPr>
              <a:t> autorizate și/sau parteneri care nu au mai fost membri în </a:t>
            </a:r>
            <a:r>
              <a:rPr lang="ro-RO" sz="1800" dirty="0" err="1" smtClean="0">
                <a:solidFill>
                  <a:schemeClr val="tx1"/>
                </a:solidFill>
                <a:latin typeface="Calibri" pitchFamily="34" charset="0"/>
                <a:cs typeface="Calibri" pitchFamily="34" charset="0"/>
              </a:rPr>
              <a:t>GAL-uri</a:t>
            </a:r>
            <a:r>
              <a:rPr lang="en-GB" sz="1800" dirty="0" smtClean="0">
                <a:solidFill>
                  <a:schemeClr val="tx1"/>
                </a:solidFill>
                <a:latin typeface="Calibri" pitchFamily="34" charset="0"/>
                <a:cs typeface="Calibri" pitchFamily="34" charset="0"/>
              </a:rPr>
              <a:t>;</a:t>
            </a:r>
            <a:r>
              <a:rPr lang="ro-RO" sz="1800" dirty="0" smtClean="0">
                <a:solidFill>
                  <a:schemeClr val="tx1"/>
                </a:solidFill>
              </a:rPr>
              <a:t/>
            </a:r>
            <a:br>
              <a:rPr lang="ro-RO" sz="1800" dirty="0" smtClean="0">
                <a:solidFill>
                  <a:schemeClr val="tx1"/>
                </a:solidFill>
              </a:rPr>
            </a:br>
            <a:r>
              <a:rPr lang="en-GB" sz="1800" dirty="0" smtClean="0">
                <a:solidFill>
                  <a:schemeClr val="tx1"/>
                </a:solidFill>
                <a:latin typeface="Calibri" pitchFamily="34" charset="0"/>
                <a:cs typeface="Calibri" pitchFamily="34" charset="0"/>
              </a:rPr>
              <a:t/>
            </a:r>
            <a:br>
              <a:rPr lang="en-GB" sz="1800" dirty="0" smtClean="0">
                <a:solidFill>
                  <a:schemeClr val="tx1"/>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 </a:t>
            </a:r>
            <a:r>
              <a:rPr lang="en-GB" sz="1800" dirty="0" err="1" smtClean="0">
                <a:solidFill>
                  <a:prstClr val="black"/>
                </a:solidFill>
                <a:latin typeface="Calibri" pitchFamily="34" charset="0"/>
                <a:cs typeface="Calibri" pitchFamily="34" charset="0"/>
              </a:rPr>
              <a:t>parteneriate</a:t>
            </a:r>
            <a:r>
              <a:rPr lang="en-GB" sz="1800" dirty="0" smtClean="0">
                <a:solidFill>
                  <a:prstClr val="black"/>
                </a:solidFill>
                <a:latin typeface="Calibri" pitchFamily="34" charset="0"/>
                <a:cs typeface="Calibri" pitchFamily="34" charset="0"/>
              </a:rPr>
              <a:t> </a:t>
            </a:r>
            <a:r>
              <a:rPr lang="en-GB" sz="1800" dirty="0" err="1" smtClean="0">
                <a:solidFill>
                  <a:prstClr val="black"/>
                </a:solidFill>
                <a:latin typeface="Calibri" pitchFamily="34" charset="0"/>
                <a:cs typeface="Calibri" pitchFamily="34" charset="0"/>
              </a:rPr>
              <a:t>privat-publice</a:t>
            </a:r>
            <a:r>
              <a:rPr lang="en-GB" sz="1800" dirty="0" smtClean="0">
                <a:solidFill>
                  <a:prstClr val="black"/>
                </a:solidFill>
                <a:latin typeface="Calibri" pitchFamily="34" charset="0"/>
                <a:cs typeface="Calibri" pitchFamily="34" charset="0"/>
              </a:rPr>
              <a:t> </a:t>
            </a:r>
            <a:r>
              <a:rPr lang="ro-RO" sz="1800" dirty="0" smtClean="0">
                <a:solidFill>
                  <a:prstClr val="black"/>
                </a:solidFill>
                <a:latin typeface="Calibri" pitchFamily="34" charset="0"/>
                <a:cs typeface="Calibri" pitchFamily="34" charset="0"/>
              </a:rPr>
              <a:t>î</a:t>
            </a:r>
            <a:r>
              <a:rPr lang="en-GB" sz="1800" dirty="0" err="1" smtClean="0">
                <a:solidFill>
                  <a:prstClr val="black"/>
                </a:solidFill>
                <a:latin typeface="Calibri" pitchFamily="34" charset="0"/>
                <a:cs typeface="Calibri" pitchFamily="34" charset="0"/>
              </a:rPr>
              <a:t>nfii</a:t>
            </a:r>
            <a:r>
              <a:rPr lang="ro-RO" sz="1800" dirty="0" smtClean="0">
                <a:solidFill>
                  <a:prstClr val="black"/>
                </a:solidFill>
                <a:latin typeface="Calibri" pitchFamily="34" charset="0"/>
                <a:cs typeface="Calibri" pitchFamily="34" charset="0"/>
              </a:rPr>
              <a:t>nța</a:t>
            </a:r>
            <a:r>
              <a:rPr lang="en-GB" sz="1800" dirty="0" err="1" smtClean="0">
                <a:solidFill>
                  <a:prstClr val="black"/>
                </a:solidFill>
                <a:latin typeface="Calibri" pitchFamily="34" charset="0"/>
                <a:cs typeface="Calibri" pitchFamily="34" charset="0"/>
              </a:rPr>
              <a:t>te</a:t>
            </a:r>
            <a:r>
              <a:rPr lang="en-GB" sz="1800" dirty="0" smtClean="0">
                <a:solidFill>
                  <a:prstClr val="black"/>
                </a:solidFill>
                <a:latin typeface="Calibri" pitchFamily="34" charset="0"/>
                <a:cs typeface="Calibri" pitchFamily="34" charset="0"/>
              </a:rPr>
              <a:t> </a:t>
            </a:r>
            <a:r>
              <a:rPr lang="ro-RO" sz="1800" dirty="0" smtClean="0">
                <a:solidFill>
                  <a:prstClr val="black"/>
                </a:solidFill>
                <a:latin typeface="Calibri" pitchFamily="34" charset="0"/>
                <a:cs typeface="Calibri" pitchFamily="34" charset="0"/>
              </a:rPr>
              <a:t>î</a:t>
            </a:r>
            <a:r>
              <a:rPr lang="en-GB" sz="1800" dirty="0" smtClean="0">
                <a:solidFill>
                  <a:prstClr val="black"/>
                </a:solidFill>
                <a:latin typeface="Calibri" pitchFamily="34" charset="0"/>
                <a:cs typeface="Calibri" pitchFamily="34" charset="0"/>
              </a:rPr>
              <a:t>n </a:t>
            </a:r>
            <a:r>
              <a:rPr lang="en-GB" sz="1800" dirty="0" err="1" smtClean="0">
                <a:solidFill>
                  <a:prstClr val="black"/>
                </a:solidFill>
                <a:latin typeface="Calibri" pitchFamily="34" charset="0"/>
                <a:cs typeface="Calibri" pitchFamily="34" charset="0"/>
              </a:rPr>
              <a:t>baza</a:t>
            </a:r>
            <a:r>
              <a:rPr lang="en-GB" sz="1800" dirty="0" smtClean="0">
                <a:solidFill>
                  <a:prstClr val="black"/>
                </a:solidFill>
                <a:latin typeface="Calibri" pitchFamily="34" charset="0"/>
                <a:cs typeface="Calibri" pitchFamily="34" charset="0"/>
              </a:rPr>
              <a:t> </a:t>
            </a:r>
            <a:r>
              <a:rPr lang="en-GB" sz="1800" dirty="0" err="1" smtClean="0">
                <a:solidFill>
                  <a:prstClr val="black"/>
                </a:solidFill>
                <a:latin typeface="Calibri" pitchFamily="34" charset="0"/>
                <a:cs typeface="Calibri" pitchFamily="34" charset="0"/>
              </a:rPr>
              <a:t>unui</a:t>
            </a:r>
            <a:r>
              <a:rPr lang="en-GB" sz="1800" dirty="0" smtClean="0">
                <a:solidFill>
                  <a:prstClr val="black"/>
                </a:solidFill>
                <a:latin typeface="Calibri" pitchFamily="34" charset="0"/>
                <a:cs typeface="Calibri" pitchFamily="34" charset="0"/>
              </a:rPr>
              <a:t> </a:t>
            </a:r>
            <a:r>
              <a:rPr lang="en-GB" sz="1800" dirty="0" err="1" smtClean="0">
                <a:solidFill>
                  <a:prstClr val="black"/>
                </a:solidFill>
                <a:latin typeface="Calibri" pitchFamily="34" charset="0"/>
                <a:cs typeface="Calibri" pitchFamily="34" charset="0"/>
              </a:rPr>
              <a:t>Acord</a:t>
            </a:r>
            <a:r>
              <a:rPr lang="en-GB" sz="1800" dirty="0" smtClean="0">
                <a:solidFill>
                  <a:prstClr val="black"/>
                </a:solidFill>
                <a:latin typeface="Calibri" pitchFamily="34" charset="0"/>
                <a:cs typeface="Calibri" pitchFamily="34" charset="0"/>
              </a:rPr>
              <a:t> de </a:t>
            </a:r>
            <a:r>
              <a:rPr lang="en-GB" sz="1800" dirty="0" err="1" smtClean="0">
                <a:solidFill>
                  <a:prstClr val="black"/>
                </a:solidFill>
                <a:latin typeface="Calibri" pitchFamily="34" charset="0"/>
                <a:cs typeface="Calibri" pitchFamily="34" charset="0"/>
              </a:rPr>
              <a:t>parteneriat</a:t>
            </a:r>
            <a:r>
              <a:rPr lang="en-GB" sz="1800" dirty="0" smtClean="0">
                <a:solidFill>
                  <a:prstClr val="black"/>
                </a:solidFill>
                <a:latin typeface="Calibri" pitchFamily="34" charset="0"/>
                <a:cs typeface="Calibri" pitchFamily="34" charset="0"/>
              </a:rPr>
              <a:t> (f</a:t>
            </a:r>
            <a:r>
              <a:rPr lang="ro-RO" sz="1800" dirty="0" smtClean="0">
                <a:solidFill>
                  <a:prstClr val="black"/>
                </a:solidFill>
                <a:latin typeface="Calibri" pitchFamily="34" charset="0"/>
                <a:cs typeface="Calibri" pitchFamily="34" charset="0"/>
              </a:rPr>
              <a:t>ă</a:t>
            </a:r>
            <a:r>
              <a:rPr lang="en-GB" sz="1800" dirty="0" smtClean="0">
                <a:solidFill>
                  <a:prstClr val="black"/>
                </a:solidFill>
                <a:latin typeface="Calibri" pitchFamily="34" charset="0"/>
                <a:cs typeface="Calibri" pitchFamily="34" charset="0"/>
              </a:rPr>
              <a:t>r</a:t>
            </a:r>
            <a:r>
              <a:rPr lang="ro-RO" sz="1800" dirty="0" smtClean="0">
                <a:solidFill>
                  <a:prstClr val="black"/>
                </a:solidFill>
                <a:latin typeface="Calibri" pitchFamily="34" charset="0"/>
                <a:cs typeface="Calibri" pitchFamily="34" charset="0"/>
              </a:rPr>
              <a:t>ă </a:t>
            </a:r>
            <a:r>
              <a:rPr lang="en-GB" sz="1800" dirty="0" err="1" smtClean="0">
                <a:solidFill>
                  <a:prstClr val="black"/>
                </a:solidFill>
                <a:latin typeface="Calibri" pitchFamily="34" charset="0"/>
                <a:cs typeface="Calibri" pitchFamily="34" charset="0"/>
              </a:rPr>
              <a:t>personali</a:t>
            </a:r>
            <a:r>
              <a:rPr lang="ro-RO" sz="1800" dirty="0" smtClean="0">
                <a:solidFill>
                  <a:prstClr val="black"/>
                </a:solidFill>
                <a:latin typeface="Calibri" pitchFamily="34" charset="0"/>
                <a:cs typeface="Calibri" pitchFamily="34" charset="0"/>
              </a:rPr>
              <a:t>tate juridică), situație în care beneficiarul eligibil va fi reprezentat de o entitate juridică privată sau publică din cadrul parteneriatului, cu sediul social/punct de lucru în teritoriul acoperit de potențialul GAL, desemnat de respectivul parteneriat.</a:t>
            </a:r>
            <a:r>
              <a:rPr lang="en-US" sz="1800" dirty="0" smtClean="0">
                <a:solidFill>
                  <a:prstClr val="black"/>
                </a:solidFill>
                <a:latin typeface="Calibri" pitchFamily="34" charset="0"/>
                <a:cs typeface="Calibri" pitchFamily="34" charset="0"/>
              </a:rPr>
              <a:t/>
            </a:r>
            <a:br>
              <a:rPr lang="en-US" sz="1800" dirty="0" smtClean="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
            </a:r>
            <a:br>
              <a:rPr lang="ro-RO" sz="1800" dirty="0" smtClean="0">
                <a:solidFill>
                  <a:prstClr val="black"/>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Condiții de eligibilitate privind componența parteneriatului</a:t>
            </a:r>
            <a:r>
              <a:rPr lang="ro-RO" sz="1800" dirty="0">
                <a:solidFill>
                  <a:prstClr val="black"/>
                </a:solidFill>
                <a:latin typeface="Calibri" pitchFamily="34" charset="0"/>
                <a:cs typeface="Calibri" pitchFamily="34" charset="0"/>
              </a:rPr>
              <a:t/>
            </a:r>
            <a:br>
              <a:rPr lang="ro-RO" sz="1800" dirty="0">
                <a:solidFill>
                  <a:prstClr val="black"/>
                </a:solidFill>
                <a:latin typeface="Calibri" pitchFamily="34" charset="0"/>
                <a:cs typeface="Calibri" pitchFamily="34" charset="0"/>
              </a:rPr>
            </a:br>
            <a:r>
              <a:rPr lang="en-GB" sz="1800" dirty="0" err="1">
                <a:solidFill>
                  <a:prstClr val="black"/>
                </a:solidFill>
                <a:latin typeface="Calibri" pitchFamily="34" charset="0"/>
                <a:cs typeface="Calibri" pitchFamily="34" charset="0"/>
              </a:rPr>
              <a:t>Partenerii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economici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privați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precum</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și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alți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reprezentanți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ai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societății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civile</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vor</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reprezenta</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cel</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puțin</a:t>
            </a:r>
            <a:r>
              <a:rPr lang="en-GB" sz="1800" dirty="0">
                <a:solidFill>
                  <a:prstClr val="black"/>
                </a:solidFill>
                <a:latin typeface="Calibri" pitchFamily="34" charset="0"/>
                <a:cs typeface="Calibri" pitchFamily="34" charset="0"/>
              </a:rPr>
              <a:t> 51% la </a:t>
            </a:r>
            <a:r>
              <a:rPr lang="en-GB" sz="1800" dirty="0" err="1">
                <a:solidFill>
                  <a:prstClr val="black"/>
                </a:solidFill>
                <a:latin typeface="Calibri" pitchFamily="34" charset="0"/>
                <a:cs typeface="Calibri" pitchFamily="34" charset="0"/>
              </a:rPr>
              <a:t>nivel</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decizional</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Reprezentanții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orașelor</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vor</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reprezenta</a:t>
            </a:r>
            <a:r>
              <a:rPr lang="en-GB" sz="1800" dirty="0">
                <a:solidFill>
                  <a:prstClr val="black"/>
                </a:solidFill>
                <a:latin typeface="Calibri" pitchFamily="34" charset="0"/>
                <a:cs typeface="Calibri" pitchFamily="34" charset="0"/>
              </a:rPr>
              <a:t> maximum 25% la </a:t>
            </a:r>
            <a:r>
              <a:rPr lang="en-GB" sz="1800" dirty="0" err="1">
                <a:solidFill>
                  <a:prstClr val="black"/>
                </a:solidFill>
                <a:latin typeface="Calibri" pitchFamily="34" charset="0"/>
                <a:cs typeface="Calibri" pitchFamily="34" charset="0"/>
              </a:rPr>
              <a:t>nivel</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decizional</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organisme</a:t>
            </a:r>
            <a:r>
              <a:rPr lang="en-GB" sz="1800" dirty="0">
                <a:solidFill>
                  <a:prstClr val="black"/>
                </a:solidFill>
                <a:latin typeface="Calibri" pitchFamily="34" charset="0"/>
                <a:cs typeface="Calibri" pitchFamily="34" charset="0"/>
              </a:rPr>
              <a:t> de </a:t>
            </a:r>
            <a:r>
              <a:rPr lang="en-GB" sz="1800" dirty="0" err="1">
                <a:solidFill>
                  <a:prstClr val="black"/>
                </a:solidFill>
                <a:latin typeface="Calibri" pitchFamily="34" charset="0"/>
                <a:cs typeface="Calibri" pitchFamily="34" charset="0"/>
              </a:rPr>
              <a:t>conducere</a:t>
            </a:r>
            <a:r>
              <a:rPr lang="en-GB" sz="1800" dirty="0">
                <a:solidFill>
                  <a:prstClr val="black"/>
                </a:solidFill>
                <a:latin typeface="Calibri" pitchFamily="34" charset="0"/>
                <a:cs typeface="Calibri" pitchFamily="34" charset="0"/>
              </a:rPr>
              <a:t> ale GAL-</a:t>
            </a:r>
            <a:r>
              <a:rPr lang="en-GB" sz="1800" dirty="0" err="1">
                <a:solidFill>
                  <a:prstClr val="black"/>
                </a:solidFill>
                <a:latin typeface="Calibri" pitchFamily="34" charset="0"/>
                <a:cs typeface="Calibri" pitchFamily="34" charset="0"/>
              </a:rPr>
              <a:t>ului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și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comitet</a:t>
            </a:r>
            <a:r>
              <a:rPr lang="en-GB" sz="1800" dirty="0">
                <a:solidFill>
                  <a:prstClr val="black"/>
                </a:solidFill>
                <a:latin typeface="Calibri" pitchFamily="34" charset="0"/>
                <a:cs typeface="Calibri" pitchFamily="34" charset="0"/>
              </a:rPr>
              <a:t> de </a:t>
            </a:r>
            <a:r>
              <a:rPr lang="en-GB" sz="1800" dirty="0" err="1">
                <a:solidFill>
                  <a:prstClr val="black"/>
                </a:solidFill>
                <a:latin typeface="Calibri" pitchFamily="34" charset="0"/>
                <a:cs typeface="Calibri" pitchFamily="34" charset="0"/>
              </a:rPr>
              <a:t>selecție</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și</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raportat</a:t>
            </a:r>
            <a:r>
              <a:rPr lang="en-GB" sz="1800" dirty="0">
                <a:solidFill>
                  <a:prstClr val="black"/>
                </a:solidFill>
                <a:latin typeface="Calibri" pitchFamily="34" charset="0"/>
                <a:cs typeface="Calibri" pitchFamily="34" charset="0"/>
              </a:rPr>
              <a:t> la </a:t>
            </a:r>
            <a:r>
              <a:rPr lang="en-GB" sz="1800" dirty="0" err="1">
                <a:solidFill>
                  <a:prstClr val="black"/>
                </a:solidFill>
                <a:latin typeface="Calibri" pitchFamily="34" charset="0"/>
                <a:cs typeface="Calibri" pitchFamily="34" charset="0"/>
              </a:rPr>
              <a:t>populația</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acoperită</a:t>
            </a:r>
            <a:r>
              <a:rPr lang="en-GB" sz="1800" dirty="0">
                <a:solidFill>
                  <a:prstClr val="black"/>
                </a:solidFill>
                <a:latin typeface="Calibri" pitchFamily="34" charset="0"/>
                <a:cs typeface="Calibri" pitchFamily="34" charset="0"/>
              </a:rPr>
              <a:t> </a:t>
            </a:r>
            <a:r>
              <a:rPr lang="en-GB" sz="1800" dirty="0" err="1">
                <a:solidFill>
                  <a:prstClr val="black"/>
                </a:solidFill>
                <a:latin typeface="Calibri" pitchFamily="34" charset="0"/>
                <a:cs typeface="Calibri" pitchFamily="34" charset="0"/>
              </a:rPr>
              <a:t>într</a:t>
            </a:r>
            <a:r>
              <a:rPr lang="en-GB" sz="1800" dirty="0">
                <a:solidFill>
                  <a:prstClr val="black"/>
                </a:solidFill>
                <a:latin typeface="Calibri" pitchFamily="34" charset="0"/>
                <a:cs typeface="Calibri" pitchFamily="34" charset="0"/>
              </a:rPr>
              <a:t>-un </a:t>
            </a:r>
            <a:r>
              <a:rPr lang="en-GB" sz="1800" dirty="0" err="1">
                <a:solidFill>
                  <a:prstClr val="black"/>
                </a:solidFill>
                <a:latin typeface="Calibri" pitchFamily="34" charset="0"/>
                <a:cs typeface="Calibri" pitchFamily="34" charset="0"/>
              </a:rPr>
              <a:t>teritoriu</a:t>
            </a:r>
            <a:r>
              <a:rPr lang="en-GB" sz="1800" dirty="0">
                <a:solidFill>
                  <a:prstClr val="black"/>
                </a:solidFill>
                <a:latin typeface="Calibri" pitchFamily="34" charset="0"/>
                <a:cs typeface="Calibri" pitchFamily="34" charset="0"/>
              </a:rPr>
              <a:t> GAL.</a:t>
            </a:r>
            <a:r>
              <a:rPr lang="ro-RO" sz="1800" dirty="0">
                <a:solidFill>
                  <a:prstClr val="black"/>
                </a:solidFill>
                <a:latin typeface="Calibri" pitchFamily="34" charset="0"/>
                <a:cs typeface="Calibri" pitchFamily="34" charset="0"/>
              </a:rPr>
              <a:t/>
            </a:r>
            <a:br>
              <a:rPr lang="ro-RO" sz="1800" dirty="0">
                <a:solidFill>
                  <a:prstClr val="black"/>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LEADER</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30</a:t>
            </a:fld>
            <a:endParaRPr lang="ro-RO"/>
          </a:p>
        </p:txBody>
      </p:sp>
    </p:spTree>
    <p:extLst>
      <p:ext uri="{BB962C8B-B14F-4D97-AF65-F5344CB8AC3E}">
        <p14:creationId xmlns:p14="http://schemas.microsoft.com/office/powerpoint/2010/main" val="36734820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611560" y="1745667"/>
            <a:ext cx="8352928" cy="4923693"/>
          </a:xfrm>
        </p:spPr>
        <p:txBody>
          <a:bodyPr numCol="1" anchor="t">
            <a:normAutofit fontScale="90000"/>
          </a:bodyPr>
          <a:lstStyle/>
          <a:p>
            <a:pPr>
              <a:tabLst>
                <a:tab pos="88900" algn="l"/>
              </a:tabLst>
            </a:pPr>
            <a:r>
              <a:rPr lang="ro-RO" sz="1800" b="1" dirty="0" smtClean="0">
                <a:solidFill>
                  <a:srgbClr val="1F4AA1"/>
                </a:solidFill>
                <a:latin typeface="Calibri" pitchFamily="34" charset="0"/>
                <a:cs typeface="Calibri" pitchFamily="34" charset="0"/>
              </a:rPr>
              <a:t>	</a:t>
            </a:r>
            <a:r>
              <a:rPr lang="ro-RO" sz="1700" b="1" dirty="0" smtClean="0">
                <a:solidFill>
                  <a:srgbClr val="1F4AA1"/>
                </a:solidFill>
                <a:latin typeface="Calibri" pitchFamily="34" charset="0"/>
                <a:cs typeface="Calibri" pitchFamily="34" charset="0"/>
              </a:rPr>
              <a:t>			</a:t>
            </a:r>
            <a:r>
              <a:rPr lang="ro-RO" sz="1800" b="1" dirty="0" smtClean="0">
                <a:solidFill>
                  <a:srgbClr val="1F4AA1"/>
                </a:solidFill>
                <a:latin typeface="Calibri" pitchFamily="34" charset="0"/>
                <a:cs typeface="Calibri" pitchFamily="34" charset="0"/>
              </a:rPr>
              <a:t>S</a:t>
            </a:r>
            <a:r>
              <a:rPr lang="vi-VN" sz="1800" b="1" dirty="0" smtClean="0">
                <a:solidFill>
                  <a:srgbClr val="1F4AA1"/>
                </a:solidFill>
                <a:latin typeface="Calibri" pitchFamily="34" charset="0"/>
                <a:cs typeface="Calibri" pitchFamily="34" charset="0"/>
              </a:rPr>
              <a:t>ub-măsura</a:t>
            </a:r>
            <a:r>
              <a:rPr lang="ro-RO" sz="1800" b="1"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19.1</a:t>
            </a:r>
            <a:r>
              <a:rPr lang="en-US" sz="1800" b="1"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Sprijin pregătitor</a:t>
            </a:r>
            <a:r>
              <a:rPr lang="en-US" sz="1800" b="1" dirty="0" smtClean="0">
                <a:solidFill>
                  <a:srgbClr val="1F4AA1"/>
                </a:solidFill>
                <a:latin typeface="Calibri" pitchFamily="34" charset="0"/>
                <a:cs typeface="Calibri" pitchFamily="34" charset="0"/>
              </a:rPr>
              <a:t>”</a:t>
            </a: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t>
            </a:r>
            <a:r>
              <a:rPr lang="ro-RO" sz="1800" dirty="0" smtClean="0">
                <a:solidFill>
                  <a:srgbClr val="1F4AA1"/>
                </a:solidFill>
                <a:latin typeface="Calibri" pitchFamily="34" charset="0"/>
                <a:cs typeface="Calibri" pitchFamily="34" charset="0"/>
              </a:rPr>
              <a:t>-continuare- </a:t>
            </a:r>
            <a:r>
              <a:rPr lang="vi-VN" sz="1700" dirty="0" smtClean="0">
                <a:solidFill>
                  <a:schemeClr val="tx1"/>
                </a:solidFill>
                <a:latin typeface="Calibri" pitchFamily="34" charset="0"/>
                <a:cs typeface="Calibri" pitchFamily="34" charset="0"/>
              </a:rPr>
              <a:t/>
            </a:r>
            <a:br>
              <a:rPr lang="vi-VN" sz="1700" dirty="0" smtClean="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Tipul Sprijinului</a:t>
            </a: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600" dirty="0" smtClean="0">
                <a:solidFill>
                  <a:schemeClr val="tx1"/>
                </a:solidFill>
                <a:latin typeface="Calibri" pitchFamily="34" charset="0"/>
                <a:cs typeface="Calibri" pitchFamily="34" charset="0"/>
              </a:rPr>
              <a:t/>
            </a:r>
            <a:br>
              <a:rPr lang="ro-RO" sz="1600" dirty="0" smtClean="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Rambursarea cheltuielilor eligibile în funcție de categoria de cheltuieli.</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a</a:t>
            </a:r>
            <a:r>
              <a:rPr lang="ro-RO" sz="1800" dirty="0" smtClean="0">
                <a:solidFill>
                  <a:schemeClr val="tx1"/>
                </a:solidFill>
                <a:latin typeface="Calibri" pitchFamily="34" charset="0"/>
                <a:cs typeface="Calibri" pitchFamily="34" charset="0"/>
              </a:rPr>
              <a:t>)</a:t>
            </a:r>
            <a:r>
              <a:rPr lang="vi-VN" sz="1800" dirty="0" smtClean="0">
                <a:solidFill>
                  <a:schemeClr val="tx1"/>
                </a:solidFill>
                <a:latin typeface="Calibri" pitchFamily="34" charset="0"/>
                <a:cs typeface="Calibri" pitchFamily="34" charset="0"/>
              </a:rPr>
              <a:t>activități </a:t>
            </a:r>
            <a:r>
              <a:rPr lang="vi-VN" sz="1800" dirty="0">
                <a:solidFill>
                  <a:schemeClr val="tx1"/>
                </a:solidFill>
                <a:latin typeface="Calibri" pitchFamily="34" charset="0"/>
                <a:cs typeface="Calibri" pitchFamily="34" charset="0"/>
              </a:rPr>
              <a:t>de consultare, animare și grupuri de lucru în vederea elaborării SDL, inclusiv costurile de personal pentru aceste activități;</a:t>
            </a:r>
            <a:br>
              <a:rPr lang="vi-VN" sz="1800" dirty="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b)consultanță </a:t>
            </a:r>
            <a:r>
              <a:rPr lang="vi-VN" sz="1800" dirty="0">
                <a:solidFill>
                  <a:schemeClr val="tx1"/>
                </a:solidFill>
                <a:latin typeface="Calibri" pitchFamily="34" charset="0"/>
                <a:cs typeface="Calibri" pitchFamily="34" charset="0"/>
              </a:rPr>
              <a:t>tehnică și financiară în vederea elaborării SDL, inclusiv costuri de personal, achiziția de informații și date necesare elaborării SDL.</a:t>
            </a:r>
            <a:br>
              <a:rPr lang="vi-VN" sz="18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GAL-urile care au beneficiat de sprijin pregătitor în perioada de programare 2007-2013 pot  beneficia de acest tip de sprijin și în  </a:t>
            </a:r>
            <a:r>
              <a:rPr lang="ro-RO" sz="1800" dirty="0" smtClean="0">
                <a:solidFill>
                  <a:schemeClr val="tx1"/>
                </a:solidFill>
                <a:latin typeface="Calibri" pitchFamily="34" charset="0"/>
                <a:cs typeface="Calibri" pitchFamily="34" charset="0"/>
              </a:rPr>
              <a:t>p</a:t>
            </a:r>
            <a:r>
              <a:rPr lang="vi-VN" sz="1800" dirty="0" smtClean="0">
                <a:solidFill>
                  <a:schemeClr val="tx1"/>
                </a:solidFill>
                <a:latin typeface="Calibri" pitchFamily="34" charset="0"/>
                <a:cs typeface="Calibri" pitchFamily="34" charset="0"/>
              </a:rPr>
              <a:t>erioada 2014-2020,  în concordanță cu condițiile stipulate în legislația comunitară și națională, precum și în cadrul național de implementare, cu condiția ca activitățile pregătitoare specifice pentru perioada 2014-2020 să nu fie finanțate din fonduri aferente perioadei 2007-2013.</a:t>
            </a:r>
            <a:br>
              <a:rPr lang="vi-VN" sz="1800" dirty="0" smtClean="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Pentru evitarea dublei finanțări pentru GAL-urile care beneficiază de sprijin financiar pentru funcționare în perioada de programare 2007-2013, activitățile și cheltuielile aferente acestora vor fi evidențiate, monitorizate și verificate distinct, în conformitate cu legislația specifică în vigoare (de ex: contracte de muncă distincte, fișe de post, evidență contabilă distinctă, etc).</a:t>
            </a:r>
            <a:br>
              <a:rPr lang="vi-VN" sz="1800" dirty="0" smtClean="0">
                <a:solidFill>
                  <a:schemeClr val="tx1"/>
                </a:solidFill>
                <a:latin typeface="Calibri" pitchFamily="34" charset="0"/>
                <a:cs typeface="Calibri" pitchFamily="34" charset="0"/>
              </a:rPr>
            </a:br>
            <a:r>
              <a:rPr lang="ro-RO" sz="2000" b="1" dirty="0" smtClean="0">
                <a:solidFill>
                  <a:schemeClr val="tx1"/>
                </a:solidFill>
                <a:latin typeface="Calibri" pitchFamily="34" charset="0"/>
                <a:cs typeface="Calibri" pitchFamily="34" charset="0"/>
              </a:rPr>
              <a:t/>
            </a:r>
            <a:br>
              <a:rPr lang="ro-RO" sz="20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LEADER</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31</a:t>
            </a:fld>
            <a:endParaRPr lang="ro-RO"/>
          </a:p>
        </p:txBody>
      </p:sp>
    </p:spTree>
    <p:extLst>
      <p:ext uri="{BB962C8B-B14F-4D97-AF65-F5344CB8AC3E}">
        <p14:creationId xmlns:p14="http://schemas.microsoft.com/office/powerpoint/2010/main" val="483256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395536" y="1988840"/>
            <a:ext cx="8568952" cy="4320480"/>
          </a:xfrm>
        </p:spPr>
        <p:txBody>
          <a:bodyPr numCol="1" anchor="t">
            <a:normAutofit fontScale="90000"/>
          </a:bodyPr>
          <a:lstStyle/>
          <a:p>
            <a:pPr>
              <a:tabLst>
                <a:tab pos="88900" algn="l"/>
              </a:tabLst>
            </a:pPr>
            <a:r>
              <a:rPr lang="ro-RO" sz="1800" b="1"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Sub-măsura </a:t>
            </a:r>
            <a:r>
              <a:rPr lang="vi-VN" sz="1800" b="1" dirty="0">
                <a:solidFill>
                  <a:srgbClr val="1F4AA1"/>
                </a:solidFill>
                <a:latin typeface="Calibri" pitchFamily="34" charset="0"/>
                <a:cs typeface="Calibri" pitchFamily="34" charset="0"/>
              </a:rPr>
              <a:t>19.1 “Sprijin pregătitor”</a:t>
            </a:r>
            <a:br>
              <a:rPr lang="vi-VN" sz="1800" b="1" dirty="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t>
            </a:r>
            <a:r>
              <a:rPr lang="ro-RO" sz="1800" dirty="0" smtClean="0">
                <a:solidFill>
                  <a:srgbClr val="1F4AA1"/>
                </a:solidFill>
                <a:latin typeface="Calibri" pitchFamily="34" charset="0"/>
                <a:cs typeface="Calibri" pitchFamily="34" charset="0"/>
              </a:rPr>
              <a:t>-</a:t>
            </a:r>
            <a:r>
              <a:rPr lang="en-US" sz="1800" dirty="0" smtClean="0">
                <a:solidFill>
                  <a:srgbClr val="1F4AA1"/>
                </a:solidFill>
                <a:latin typeface="Calibri" pitchFamily="34" charset="0"/>
                <a:cs typeface="Calibri" pitchFamily="34" charset="0"/>
              </a:rPr>
              <a:t> </a:t>
            </a:r>
            <a:r>
              <a:rPr lang="ro-RO" sz="1800" dirty="0" smtClean="0">
                <a:solidFill>
                  <a:srgbClr val="1F4AA1"/>
                </a:solidFill>
                <a:latin typeface="Calibri" pitchFamily="34" charset="0"/>
                <a:cs typeface="Calibri" pitchFamily="34" charset="0"/>
              </a:rPr>
              <a:t>continuare</a:t>
            </a:r>
            <a:r>
              <a:rPr lang="en-US" sz="1800" dirty="0" smtClean="0">
                <a:solidFill>
                  <a:srgbClr val="1F4AA1"/>
                </a:solidFill>
                <a:latin typeface="Calibri" pitchFamily="34" charset="0"/>
                <a:cs typeface="Calibri" pitchFamily="34" charset="0"/>
              </a:rPr>
              <a:t> - </a:t>
            </a: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Sume </a:t>
            </a:r>
            <a:r>
              <a:rPr lang="vi-VN" sz="1800" dirty="0">
                <a:solidFill>
                  <a:srgbClr val="1F4AA1"/>
                </a:solidFill>
                <a:latin typeface="Calibri" pitchFamily="34" charset="0"/>
                <a:cs typeface="Calibri" pitchFamily="34" charset="0"/>
              </a:rPr>
              <a:t>și rate de sprijin </a:t>
            </a:r>
            <a:r>
              <a:rPr lang="vi-VN" sz="1800" dirty="0" smtClean="0">
                <a:solidFill>
                  <a:srgbClr val="1F4AA1"/>
                </a:solidFill>
                <a:latin typeface="Calibri" pitchFamily="34" charset="0"/>
                <a:cs typeface="Calibri" pitchFamily="34" charset="0"/>
              </a:rPr>
              <a:t>aplicabile</a:t>
            </a:r>
            <a:r>
              <a:rPr lang="vi-VN" sz="1800" dirty="0">
                <a:solidFill>
                  <a:srgbClr val="1F4AA1"/>
                </a:solidFill>
                <a:latin typeface="Calibri" pitchFamily="34" charset="0"/>
                <a:cs typeface="Calibri" pitchFamily="34" charset="0"/>
              </a:rPr>
              <a:t/>
            </a:r>
            <a:br>
              <a:rPr lang="vi-VN" sz="1800" dirty="0">
                <a:solidFill>
                  <a:srgbClr val="1F4AA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Asistență </a:t>
            </a:r>
            <a:r>
              <a:rPr lang="vi-VN" sz="1800" dirty="0">
                <a:solidFill>
                  <a:schemeClr val="tx1"/>
                </a:solidFill>
                <a:latin typeface="Calibri" pitchFamily="34" charset="0"/>
                <a:cs typeface="Calibri" pitchFamily="34" charset="0"/>
              </a:rPr>
              <a:t>tehnică, până la suma </a:t>
            </a:r>
            <a:r>
              <a:rPr lang="vi-VN" sz="1800" b="1" dirty="0">
                <a:solidFill>
                  <a:schemeClr val="tx1"/>
                </a:solidFill>
                <a:latin typeface="Calibri" pitchFamily="34" charset="0"/>
                <a:cs typeface="Calibri" pitchFamily="34" charset="0"/>
              </a:rPr>
              <a:t>maximă de 20.000 Euro </a:t>
            </a:r>
            <a:r>
              <a:rPr lang="vi-VN" sz="1800" dirty="0">
                <a:solidFill>
                  <a:schemeClr val="tx1"/>
                </a:solidFill>
                <a:latin typeface="Calibri" pitchFamily="34" charset="0"/>
                <a:cs typeface="Calibri" pitchFamily="34" charset="0"/>
              </a:rPr>
              <a:t>pentru SDL </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depusă </a:t>
            </a:r>
            <a:r>
              <a:rPr lang="vi-VN" sz="1800" dirty="0">
                <a:solidFill>
                  <a:schemeClr val="tx1"/>
                </a:solidFill>
                <a:latin typeface="Calibri" pitchFamily="34" charset="0"/>
                <a:cs typeface="Calibri" pitchFamily="34" charset="0"/>
              </a:rPr>
              <a:t>de </a:t>
            </a:r>
            <a:r>
              <a:rPr lang="vi-VN" sz="1800" dirty="0" smtClean="0">
                <a:solidFill>
                  <a:schemeClr val="tx1"/>
                </a:solidFill>
                <a:latin typeface="Calibri" pitchFamily="34" charset="0"/>
                <a:cs typeface="Calibri" pitchFamily="34" charset="0"/>
              </a:rPr>
              <a:t>parteneriat</a:t>
            </a:r>
            <a:r>
              <a:rPr lang="vi-VN" sz="1800" dirty="0">
                <a:solidFill>
                  <a:schemeClr val="tx1"/>
                </a:solidFill>
                <a:latin typeface="Calibri" pitchFamily="34" charset="0"/>
                <a:cs typeface="Calibri" pitchFamily="34" charset="0"/>
              </a:rPr>
              <a:t>, astfel</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cheltuielile pentru animare </a:t>
            </a:r>
            <a:r>
              <a:rPr lang="vi-VN" sz="1800" b="1" dirty="0">
                <a:solidFill>
                  <a:schemeClr val="tx1"/>
                </a:solidFill>
                <a:latin typeface="Calibri" pitchFamily="34" charset="0"/>
                <a:cs typeface="Calibri" pitchFamily="34" charset="0"/>
              </a:rPr>
              <a:t>- maximum 10.000 euro</a:t>
            </a:r>
            <a:r>
              <a:rPr lang="vi-VN" sz="1800" dirty="0">
                <a:solidFill>
                  <a:schemeClr val="tx1"/>
                </a:solidFill>
                <a:latin typeface="Calibri" pitchFamily="34" charset="0"/>
                <a:cs typeface="Calibri" pitchFamily="34" charset="0"/>
              </a:rPr>
              <a:t>, acordate proporțional cu numărul de locuitori acoperit de </a:t>
            </a:r>
            <a:r>
              <a:rPr lang="vi-VN" sz="1800" dirty="0" smtClean="0">
                <a:solidFill>
                  <a:schemeClr val="tx1"/>
                </a:solidFill>
                <a:latin typeface="Calibri" pitchFamily="34" charset="0"/>
                <a:cs typeface="Calibri" pitchFamily="34" charset="0"/>
              </a:rPr>
              <a:t>SDL</a:t>
            </a:r>
            <a:r>
              <a:rPr lang="ro-RO" sz="1800" dirty="0">
                <a:solidFill>
                  <a:schemeClr val="tx1"/>
                </a:solidFill>
                <a:latin typeface="Calibri" pitchFamily="34" charset="0"/>
                <a:cs typeface="Calibri" pitchFamily="34" charset="0"/>
              </a:rPr>
              <a:t>. </a:t>
            </a:r>
            <a:r>
              <a:rPr lang="ro-RO" sz="1800" dirty="0" smtClean="0">
                <a:solidFill>
                  <a:schemeClr val="tx1"/>
                </a:solidFill>
                <a:latin typeface="Calibri" pitchFamily="34" charset="0"/>
                <a:cs typeface="Calibri" pitchFamily="34" charset="0"/>
              </a:rPr>
              <a:t>Aceste cheltuieli pot </a:t>
            </a:r>
            <a:r>
              <a:rPr lang="ro-RO" sz="1800" dirty="0">
                <a:solidFill>
                  <a:schemeClr val="tx1"/>
                </a:solidFill>
                <a:latin typeface="Calibri" pitchFamily="34" charset="0"/>
                <a:cs typeface="Calibri" pitchFamily="34" charset="0"/>
              </a:rPr>
              <a:t>fi rambursate după finalizarea activităților aferente animării. În situația în care parteneriatul nu depune strategia în vederea selecției, sumele plătite vor fi recuperate</a:t>
            </a:r>
            <a:r>
              <a:rPr lang="ro-RO" sz="1800" dirty="0" smtClean="0">
                <a:solidFill>
                  <a:schemeClr val="tx1"/>
                </a:solidFill>
                <a:latin typeface="Calibri" pitchFamily="34" charset="0"/>
                <a:cs typeface="Calibri" pitchFamily="34" charset="0"/>
              </a:rPr>
              <a:t>;</a:t>
            </a:r>
            <a:br>
              <a:rPr lang="ro-RO" sz="1800" dirty="0" smtClean="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cheltuielile legate de elaborarea strategiei, </a:t>
            </a:r>
            <a:r>
              <a:rPr lang="ro-RO" sz="1800" dirty="0" smtClean="0">
                <a:solidFill>
                  <a:schemeClr val="tx1"/>
                </a:solidFill>
                <a:latin typeface="Calibri" pitchFamily="34" charset="0"/>
                <a:cs typeface="Calibri" pitchFamily="34" charset="0"/>
              </a:rPr>
              <a:t>consultanță, achiziția de informații, costuri de personal </a:t>
            </a:r>
            <a:r>
              <a:rPr lang="vi-VN" sz="1800" dirty="0" smtClean="0">
                <a:solidFill>
                  <a:schemeClr val="tx1"/>
                </a:solidFill>
                <a:latin typeface="Calibri" pitchFamily="34" charset="0"/>
                <a:cs typeface="Calibri" pitchFamily="34" charset="0"/>
              </a:rPr>
              <a:t>etc </a:t>
            </a:r>
            <a:r>
              <a:rPr lang="vi-VN" sz="1800" dirty="0">
                <a:solidFill>
                  <a:schemeClr val="tx1"/>
                </a:solidFill>
                <a:latin typeface="Calibri" pitchFamily="34" charset="0"/>
                <a:cs typeface="Calibri" pitchFamily="34" charset="0"/>
              </a:rPr>
              <a:t>- </a:t>
            </a:r>
            <a:r>
              <a:rPr lang="vi-VN" sz="1800" b="1" dirty="0" smtClean="0">
                <a:solidFill>
                  <a:schemeClr val="tx1"/>
                </a:solidFill>
                <a:latin typeface="Calibri" pitchFamily="34" charset="0"/>
                <a:cs typeface="Calibri" pitchFamily="34" charset="0"/>
              </a:rPr>
              <a:t>maxim</a:t>
            </a:r>
            <a:r>
              <a:rPr lang="ro-RO" sz="1800" b="1" dirty="0" smtClean="0">
                <a:solidFill>
                  <a:schemeClr val="tx1"/>
                </a:solidFill>
                <a:latin typeface="Calibri" pitchFamily="34" charset="0"/>
                <a:cs typeface="Calibri" pitchFamily="34" charset="0"/>
              </a:rPr>
              <a:t>um</a:t>
            </a:r>
            <a:r>
              <a:rPr lang="vi-VN" sz="1800" b="1" dirty="0" smtClean="0">
                <a:solidFill>
                  <a:schemeClr val="tx1"/>
                </a:solidFill>
                <a:latin typeface="Calibri" pitchFamily="34" charset="0"/>
                <a:cs typeface="Calibri" pitchFamily="34" charset="0"/>
              </a:rPr>
              <a:t> </a:t>
            </a:r>
            <a:r>
              <a:rPr lang="vi-VN" sz="1800" b="1" dirty="0">
                <a:solidFill>
                  <a:schemeClr val="tx1"/>
                </a:solidFill>
                <a:latin typeface="Calibri" pitchFamily="34" charset="0"/>
                <a:cs typeface="Calibri" pitchFamily="34" charset="0"/>
              </a:rPr>
              <a:t>10.000 de </a:t>
            </a:r>
            <a:r>
              <a:rPr lang="vi-VN" sz="1800" b="1" dirty="0" smtClean="0">
                <a:solidFill>
                  <a:schemeClr val="tx1"/>
                </a:solidFill>
                <a:latin typeface="Calibri" pitchFamily="34" charset="0"/>
                <a:cs typeface="Calibri" pitchFamily="34" charset="0"/>
              </a:rPr>
              <a:t>euro</a:t>
            </a:r>
            <a:r>
              <a:rPr lang="ro-RO" sz="1800" b="1" dirty="0" smtClean="0">
                <a:solidFill>
                  <a:schemeClr val="tx1"/>
                </a:solidFill>
                <a:latin typeface="Calibri" pitchFamily="34" charset="0"/>
                <a:cs typeface="Calibri" pitchFamily="34" charset="0"/>
              </a:rPr>
              <a:t>, </a:t>
            </a:r>
            <a:r>
              <a:rPr lang="pt-BR" sz="1800" dirty="0">
                <a:solidFill>
                  <a:schemeClr val="tx1"/>
                </a:solidFill>
                <a:latin typeface="Calibri" pitchFamily="34" charset="0"/>
                <a:cs typeface="Calibri" pitchFamily="34" charset="0"/>
              </a:rPr>
              <a:t>indiferent de mărimea teritoriului și populația acoperită de SDL</a:t>
            </a:r>
            <a:r>
              <a:rPr lang="vi-VN" sz="1800" dirty="0" smtClean="0">
                <a:solidFill>
                  <a:schemeClr val="tx1"/>
                </a:solidFill>
                <a:latin typeface="Calibri" pitchFamily="34" charset="0"/>
                <a:cs typeface="Calibri" pitchFamily="34" charset="0"/>
              </a:rPr>
              <a:t>.</a:t>
            </a:r>
            <a:r>
              <a:rPr lang="ro-RO" sz="1800" dirty="0">
                <a:solidFill>
                  <a:schemeClr val="tx1"/>
                </a:solidFill>
                <a:latin typeface="Calibri" pitchFamily="34" charset="0"/>
                <a:cs typeface="Calibri" pitchFamily="34" charset="0"/>
              </a:rPr>
              <a:t> </a:t>
            </a:r>
            <a:r>
              <a:rPr lang="ro-RO" sz="1800" dirty="0" smtClean="0">
                <a:solidFill>
                  <a:schemeClr val="tx1"/>
                </a:solidFill>
                <a:latin typeface="Calibri" pitchFamily="34" charset="0"/>
                <a:cs typeface="Calibri" pitchFamily="34" charset="0"/>
              </a:rPr>
              <a:t>Aceste cheltuieli vor </a:t>
            </a:r>
            <a:r>
              <a:rPr lang="ro-RO" sz="1800" dirty="0">
                <a:solidFill>
                  <a:schemeClr val="tx1"/>
                </a:solidFill>
                <a:latin typeface="Calibri" pitchFamily="34" charset="0"/>
                <a:cs typeface="Calibri" pitchFamily="34" charset="0"/>
              </a:rPr>
              <a:t>fi rambursate doar pentru SDL-urile declarate eligibile de către Autoritatea de Management, ulterior procesului de evaluare a SDL. </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Acordarea </a:t>
            </a:r>
            <a:r>
              <a:rPr lang="ro-RO" sz="1800" dirty="0">
                <a:solidFill>
                  <a:schemeClr val="tx1"/>
                </a:solidFill>
                <a:latin typeface="Calibri" pitchFamily="34" charset="0"/>
                <a:cs typeface="Calibri" pitchFamily="34" charset="0"/>
              </a:rPr>
              <a:t>sprijinului pentru acest tip de cheltuieli nu este condiționată de selectarea SDL, ci exclusiv de eligibilitatea acesteia.</a:t>
            </a:r>
            <a:r>
              <a:rPr lang="vi-VN" sz="1800" b="1" dirty="0">
                <a:solidFill>
                  <a:schemeClr val="tx1"/>
                </a:solidFill>
                <a:latin typeface="Calibri" pitchFamily="34" charset="0"/>
                <a:cs typeface="Calibri" pitchFamily="34" charset="0"/>
              </a:rPr>
              <a:t/>
            </a:r>
            <a:br>
              <a:rPr lang="vi-VN" sz="1800" b="1"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Intensitatea </a:t>
            </a:r>
            <a:r>
              <a:rPr lang="vi-VN" sz="1800" dirty="0">
                <a:solidFill>
                  <a:schemeClr val="tx1"/>
                </a:solidFill>
                <a:latin typeface="Calibri" pitchFamily="34" charset="0"/>
                <a:cs typeface="Calibri" pitchFamily="34" charset="0"/>
              </a:rPr>
              <a:t>sprijinului nerambursabil pentru această submăsură este 100%.</a:t>
            </a:r>
            <a:br>
              <a:rPr lang="vi-VN" sz="18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ro-RO" sz="1800" b="1" dirty="0">
                <a:solidFill>
                  <a:srgbClr val="78B832"/>
                </a:solidFill>
                <a:latin typeface="Calibri" pitchFamily="34" charset="0"/>
                <a:cs typeface="Calibri" pitchFamily="34" charset="0"/>
              </a:rPr>
              <a:t/>
            </a:r>
            <a:br>
              <a:rPr lang="ro-RO" sz="1800" b="1" dirty="0">
                <a:solidFill>
                  <a:srgbClr val="78B832"/>
                </a:solidFill>
                <a:latin typeface="Calibri" pitchFamily="34" charset="0"/>
                <a:cs typeface="Calibri" pitchFamily="34" charset="0"/>
              </a:rPr>
            </a:br>
            <a:r>
              <a:rPr lang="ro-RO" sz="1800" b="1" dirty="0" smtClean="0">
                <a:solidFill>
                  <a:srgbClr val="78B832"/>
                </a:solidFill>
                <a:latin typeface="Calibri" pitchFamily="34" charset="0"/>
                <a:cs typeface="Calibri" pitchFamily="34" charset="0"/>
              </a:rPr>
              <a:t/>
            </a:r>
            <a:br>
              <a:rPr lang="ro-RO" sz="1800" b="1" dirty="0" smtClean="0">
                <a:solidFill>
                  <a:srgbClr val="78B832"/>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
            </a:r>
            <a:br>
              <a:rPr lang="vi-VN" sz="1800" dirty="0" smtClean="0">
                <a:solidFill>
                  <a:schemeClr val="tx1"/>
                </a:solidFill>
                <a:latin typeface="Calibri" pitchFamily="34" charset="0"/>
                <a:cs typeface="Calibri" pitchFamily="34" charset="0"/>
              </a:rPr>
            </a:br>
            <a:r>
              <a:rPr lang="vi-VN" sz="1800" b="1" dirty="0" smtClean="0">
                <a:solidFill>
                  <a:schemeClr val="tx1"/>
                </a:solidFill>
                <a:latin typeface="Calibri" pitchFamily="34" charset="0"/>
                <a:cs typeface="Calibri" pitchFamily="34" charset="0"/>
              </a:rPr>
              <a:t/>
            </a:r>
            <a:br>
              <a:rPr lang="vi-VN" sz="1800" b="1" dirty="0" smtClean="0">
                <a:solidFill>
                  <a:schemeClr val="tx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vi-VN" sz="1800" b="1" dirty="0" smtClean="0">
                <a:solidFill>
                  <a:srgbClr val="1F4AA1"/>
                </a:solidFill>
                <a:latin typeface="Calibri" pitchFamily="34" charset="0"/>
                <a:cs typeface="Calibri" pitchFamily="34" charset="0"/>
              </a:rPr>
              <a:t/>
            </a:r>
            <a:br>
              <a:rPr lang="vi-VN" sz="18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LEADER</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32</a:t>
            </a:fld>
            <a:endParaRPr lang="ro-RO"/>
          </a:p>
        </p:txBody>
      </p:sp>
    </p:spTree>
    <p:extLst>
      <p:ext uri="{BB962C8B-B14F-4D97-AF65-F5344CB8AC3E}">
        <p14:creationId xmlns:p14="http://schemas.microsoft.com/office/powerpoint/2010/main" val="1912450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251520" y="1484784"/>
            <a:ext cx="8712968" cy="4824536"/>
          </a:xfrm>
        </p:spPr>
        <p:txBody>
          <a:bodyPr numCol="1" anchor="t">
            <a:normAutofit fontScale="90000"/>
          </a:bodyPr>
          <a:lstStyle/>
          <a:p>
            <a:pPr>
              <a:tabLst>
                <a:tab pos="88900" algn="l"/>
              </a:tabLst>
            </a:pPr>
            <a:r>
              <a:rPr lang="ro-RO" sz="1800" dirty="0" smtClean="0">
                <a:solidFill>
                  <a:srgbClr val="1F4AA1"/>
                </a:solidFill>
                <a:latin typeface="Calibri" pitchFamily="34" charset="0"/>
                <a:cs typeface="Calibri" pitchFamily="34" charset="0"/>
              </a:rPr>
              <a:t>					</a:t>
            </a:r>
            <a:r>
              <a:rPr lang="ro-RO" sz="1800" b="1" dirty="0" smtClean="0">
                <a:solidFill>
                  <a:srgbClr val="1F4AA1"/>
                </a:solidFill>
                <a:latin typeface="Calibri" pitchFamily="34" charset="0"/>
                <a:cs typeface="Calibri" pitchFamily="34" charset="0"/>
              </a:rPr>
              <a:t>SELECȚIA </a:t>
            </a:r>
            <a:r>
              <a:rPr lang="en-US" sz="1800" b="1" dirty="0" smtClean="0">
                <a:solidFill>
                  <a:srgbClr val="1F4AA1"/>
                </a:solidFill>
                <a:latin typeface="Calibri" pitchFamily="34" charset="0"/>
                <a:cs typeface="Calibri" pitchFamily="34" charset="0"/>
              </a:rPr>
              <a:t> </a:t>
            </a:r>
            <a:r>
              <a:rPr lang="ro-RO" sz="1800" b="1" dirty="0" smtClean="0">
                <a:solidFill>
                  <a:srgbClr val="1F4AA1"/>
                </a:solidFill>
                <a:latin typeface="Calibri" pitchFamily="34" charset="0"/>
                <a:cs typeface="Calibri" pitchFamily="34" charset="0"/>
              </a:rPr>
              <a:t>SDL</a:t>
            </a:r>
            <a:r>
              <a:rPr lang="ro-RO" sz="1800" b="1" dirty="0">
                <a:solidFill>
                  <a:srgbClr val="1F4AA1"/>
                </a:solidFill>
                <a:latin typeface="Calibri" pitchFamily="34" charset="0"/>
                <a:cs typeface="Calibri" pitchFamily="34" charset="0"/>
              </a:rPr>
              <a:t/>
            </a:r>
            <a:br>
              <a:rPr lang="ro-RO" sz="1800" b="1" dirty="0">
                <a:solidFill>
                  <a:srgbClr val="1F4AA1"/>
                </a:solidFill>
                <a:latin typeface="Calibri" pitchFamily="34" charset="0"/>
                <a:cs typeface="Calibri" pitchFamily="34" charset="0"/>
              </a:rPr>
            </a:br>
            <a:r>
              <a:rPr lang="vi-VN" sz="1700" dirty="0">
                <a:solidFill>
                  <a:srgbClr val="1F4AA1"/>
                </a:solidFill>
                <a:latin typeface="Calibri" pitchFamily="34" charset="0"/>
                <a:cs typeface="Calibri" pitchFamily="34" charset="0"/>
              </a:rPr>
              <a:t>Criterii de </a:t>
            </a:r>
            <a:r>
              <a:rPr lang="vi-VN" sz="1700" dirty="0" smtClean="0">
                <a:solidFill>
                  <a:srgbClr val="1F4AA1"/>
                </a:solidFill>
                <a:latin typeface="Calibri" pitchFamily="34" charset="0"/>
                <a:cs typeface="Calibri" pitchFamily="34" charset="0"/>
              </a:rPr>
              <a:t>eligibilitate</a:t>
            </a:r>
            <a:r>
              <a:rPr lang="ro-RO" sz="1700" dirty="0" smtClean="0">
                <a:solidFill>
                  <a:srgbClr val="1F4AA1"/>
                </a:solidFill>
                <a:latin typeface="Calibri" pitchFamily="34" charset="0"/>
                <a:cs typeface="Calibri" pitchFamily="34" charset="0"/>
              </a:rPr>
              <a:t>:</a:t>
            </a:r>
            <a:r>
              <a:rPr lang="vi-VN" sz="1700" dirty="0">
                <a:solidFill>
                  <a:prstClr val="black"/>
                </a:solidFill>
                <a:latin typeface="Calibri" pitchFamily="34" charset="0"/>
                <a:cs typeface="Calibri" pitchFamily="34" charset="0"/>
              </a:rPr>
              <a:t/>
            </a:r>
            <a:br>
              <a:rPr lang="vi-VN" sz="1700" dirty="0">
                <a:solidFill>
                  <a:prstClr val="black"/>
                </a:solidFill>
                <a:latin typeface="Calibri" pitchFamily="34" charset="0"/>
                <a:cs typeface="Calibri" pitchFamily="34" charset="0"/>
              </a:rPr>
            </a:br>
            <a:r>
              <a:rPr lang="vi-VN" sz="1700" dirty="0">
                <a:solidFill>
                  <a:prstClr val="black"/>
                </a:solidFill>
                <a:latin typeface="Calibri" pitchFamily="34" charset="0"/>
                <a:cs typeface="Calibri" pitchFamily="34" charset="0"/>
              </a:rPr>
              <a:t>- </a:t>
            </a:r>
            <a:r>
              <a:rPr lang="ro-RO" sz="1700" dirty="0" smtClean="0">
                <a:solidFill>
                  <a:prstClr val="black"/>
                </a:solidFill>
                <a:latin typeface="Calibri" pitchFamily="34" charset="0"/>
                <a:cs typeface="Calibri" pitchFamily="34" charset="0"/>
              </a:rPr>
              <a:t>p</a:t>
            </a:r>
            <a:r>
              <a:rPr lang="vi-VN" sz="1700" dirty="0" smtClean="0">
                <a:solidFill>
                  <a:prstClr val="black"/>
                </a:solidFill>
                <a:latin typeface="Calibri" pitchFamily="34" charset="0"/>
                <a:cs typeface="Calibri" pitchFamily="34" charset="0"/>
              </a:rPr>
              <a:t>arteneriatul </a:t>
            </a:r>
            <a:r>
              <a:rPr lang="vi-VN" sz="1700" dirty="0">
                <a:solidFill>
                  <a:prstClr val="black"/>
                </a:solidFill>
                <a:latin typeface="Calibri" pitchFamily="34" charset="0"/>
                <a:cs typeface="Calibri" pitchFamily="34" charset="0"/>
              </a:rPr>
              <a:t>trebuie să fie constituit din minimum 51 % reprezentanți ai mediului </a:t>
            </a:r>
            <a:r>
              <a:rPr lang="vi-VN" sz="1700" dirty="0" smtClean="0">
                <a:solidFill>
                  <a:prstClr val="black"/>
                </a:solidFill>
                <a:latin typeface="Calibri" pitchFamily="34" charset="0"/>
                <a:cs typeface="Calibri" pitchFamily="34" charset="0"/>
              </a:rPr>
              <a:t>privat</a:t>
            </a:r>
            <a:r>
              <a:rPr lang="ro-RO" sz="1700" dirty="0" smtClean="0">
                <a:solidFill>
                  <a:prstClr val="black"/>
                </a:solidFill>
                <a:latin typeface="Calibri" pitchFamily="34" charset="0"/>
                <a:cs typeface="Calibri" pitchFamily="34" charset="0"/>
              </a:rPr>
              <a:t> și societatea civilă;</a:t>
            </a:r>
            <a:r>
              <a:rPr lang="vi-VN" sz="1700" dirty="0">
                <a:solidFill>
                  <a:prstClr val="black"/>
                </a:solidFill>
                <a:latin typeface="Calibri" pitchFamily="34" charset="0"/>
                <a:cs typeface="Calibri" pitchFamily="34" charset="0"/>
              </a:rPr>
              <a:t/>
            </a:r>
            <a:br>
              <a:rPr lang="vi-VN" sz="1700" dirty="0">
                <a:solidFill>
                  <a:prstClr val="black"/>
                </a:solidFill>
                <a:latin typeface="Calibri" pitchFamily="34" charset="0"/>
                <a:cs typeface="Calibri" pitchFamily="34" charset="0"/>
              </a:rPr>
            </a:br>
            <a:r>
              <a:rPr lang="vi-VN" sz="1700" dirty="0">
                <a:solidFill>
                  <a:prstClr val="black"/>
                </a:solidFill>
                <a:latin typeface="Calibri" pitchFamily="34" charset="0"/>
                <a:cs typeface="Calibri" pitchFamily="34" charset="0"/>
              </a:rPr>
              <a:t>- </a:t>
            </a:r>
            <a:r>
              <a:rPr lang="ro-RO" sz="1700" dirty="0" smtClean="0">
                <a:solidFill>
                  <a:prstClr val="black"/>
                </a:solidFill>
                <a:latin typeface="Calibri" pitchFamily="34" charset="0"/>
                <a:cs typeface="Calibri" pitchFamily="34" charset="0"/>
              </a:rPr>
              <a:t>o</a:t>
            </a:r>
            <a:r>
              <a:rPr lang="vi-VN" sz="1700" dirty="0" smtClean="0">
                <a:solidFill>
                  <a:prstClr val="black"/>
                </a:solidFill>
                <a:latin typeface="Calibri" pitchFamily="34" charset="0"/>
                <a:cs typeface="Calibri" pitchFamily="34" charset="0"/>
              </a:rPr>
              <a:t>rganizațiile </a:t>
            </a:r>
            <a:r>
              <a:rPr lang="vi-VN" sz="1700" dirty="0">
                <a:solidFill>
                  <a:prstClr val="black"/>
                </a:solidFill>
                <a:latin typeface="Calibri" pitchFamily="34" charset="0"/>
                <a:cs typeface="Calibri" pitchFamily="34" charset="0"/>
              </a:rPr>
              <a:t>din mediul urban trebuie să reprezinte maximum 25% la nivel decizional și la nivelul total al </a:t>
            </a:r>
            <a:r>
              <a:rPr lang="vi-VN" sz="1700" dirty="0" smtClean="0">
                <a:solidFill>
                  <a:prstClr val="black"/>
                </a:solidFill>
                <a:latin typeface="Calibri" pitchFamily="34" charset="0"/>
                <a:cs typeface="Calibri" pitchFamily="34" charset="0"/>
              </a:rPr>
              <a:t>populației </a:t>
            </a:r>
            <a:r>
              <a:rPr lang="ro-RO" sz="1700" dirty="0" smtClean="0">
                <a:solidFill>
                  <a:prstClr val="black"/>
                </a:solidFill>
                <a:latin typeface="Calibri" pitchFamily="34" charset="0"/>
                <a:cs typeface="Calibri" pitchFamily="34" charset="0"/>
              </a:rPr>
              <a:t>  	</a:t>
            </a:r>
            <a:r>
              <a:rPr lang="vi-VN" sz="1700" dirty="0" smtClean="0">
                <a:solidFill>
                  <a:prstClr val="black"/>
                </a:solidFill>
                <a:latin typeface="Calibri" pitchFamily="34" charset="0"/>
                <a:cs typeface="Calibri" pitchFamily="34" charset="0"/>
              </a:rPr>
              <a:t>acoperite </a:t>
            </a:r>
            <a:r>
              <a:rPr lang="vi-VN" sz="1700" dirty="0">
                <a:solidFill>
                  <a:prstClr val="black"/>
                </a:solidFill>
                <a:latin typeface="Calibri" pitchFamily="34" charset="0"/>
                <a:cs typeface="Calibri" pitchFamily="34" charset="0"/>
              </a:rPr>
              <a:t>din </a:t>
            </a:r>
            <a:r>
              <a:rPr lang="vi-VN" sz="1700" dirty="0" smtClean="0">
                <a:solidFill>
                  <a:prstClr val="black"/>
                </a:solidFill>
                <a:latin typeface="Calibri" pitchFamily="34" charset="0"/>
                <a:cs typeface="Calibri" pitchFamily="34" charset="0"/>
              </a:rPr>
              <a:t>teritoriu</a:t>
            </a:r>
            <a:r>
              <a:rPr lang="ro-RO" sz="1700" dirty="0">
                <a:solidFill>
                  <a:prstClr val="black"/>
                </a:solidFill>
                <a:latin typeface="Calibri" pitchFamily="34" charset="0"/>
                <a:cs typeface="Calibri" pitchFamily="34" charset="0"/>
              </a:rPr>
              <a:t>;</a:t>
            </a:r>
            <a:r>
              <a:rPr lang="vi-VN" sz="1700" dirty="0">
                <a:solidFill>
                  <a:prstClr val="black"/>
                </a:solidFill>
                <a:latin typeface="Calibri" pitchFamily="34" charset="0"/>
                <a:cs typeface="Calibri" pitchFamily="34" charset="0"/>
              </a:rPr>
              <a:t/>
            </a:r>
            <a:br>
              <a:rPr lang="vi-VN" sz="1700" dirty="0">
                <a:solidFill>
                  <a:prstClr val="black"/>
                </a:solidFill>
                <a:latin typeface="Calibri" pitchFamily="34" charset="0"/>
                <a:cs typeface="Calibri" pitchFamily="34" charset="0"/>
              </a:rPr>
            </a:br>
            <a:r>
              <a:rPr lang="vi-VN" sz="1700" dirty="0">
                <a:solidFill>
                  <a:prstClr val="black"/>
                </a:solidFill>
                <a:latin typeface="Calibri" pitchFamily="34" charset="0"/>
                <a:cs typeface="Calibri" pitchFamily="34" charset="0"/>
              </a:rPr>
              <a:t>- </a:t>
            </a:r>
            <a:r>
              <a:rPr lang="ro-RO" sz="1700" dirty="0" smtClean="0">
                <a:solidFill>
                  <a:prstClr val="black"/>
                </a:solidFill>
                <a:latin typeface="Calibri" pitchFamily="34" charset="0"/>
                <a:cs typeface="Calibri" pitchFamily="34" charset="0"/>
              </a:rPr>
              <a:t>o</a:t>
            </a:r>
            <a:r>
              <a:rPr lang="vi-VN" sz="1700" dirty="0" smtClean="0">
                <a:solidFill>
                  <a:prstClr val="black"/>
                </a:solidFill>
                <a:latin typeface="Calibri" pitchFamily="34" charset="0"/>
                <a:cs typeface="Calibri" pitchFamily="34" charset="0"/>
              </a:rPr>
              <a:t>mogenitatea teritorial</a:t>
            </a:r>
            <a:r>
              <a:rPr lang="ro-RO" sz="1700" dirty="0" smtClean="0">
                <a:solidFill>
                  <a:prstClr val="black"/>
                </a:solidFill>
                <a:latin typeface="Calibri" pitchFamily="34" charset="0"/>
                <a:cs typeface="Calibri" pitchFamily="34" charset="0"/>
              </a:rPr>
              <a:t>ă;</a:t>
            </a:r>
            <a:r>
              <a:rPr lang="vi-VN" sz="1700" dirty="0">
                <a:solidFill>
                  <a:prstClr val="black"/>
                </a:solidFill>
                <a:latin typeface="Calibri" pitchFamily="34" charset="0"/>
                <a:cs typeface="Calibri" pitchFamily="34" charset="0"/>
              </a:rPr>
              <a:t/>
            </a:r>
            <a:br>
              <a:rPr lang="vi-VN" sz="1700" dirty="0">
                <a:solidFill>
                  <a:prstClr val="black"/>
                </a:solidFill>
                <a:latin typeface="Calibri" pitchFamily="34" charset="0"/>
                <a:cs typeface="Calibri" pitchFamily="34" charset="0"/>
              </a:rPr>
            </a:br>
            <a:r>
              <a:rPr lang="vi-VN" sz="1700" dirty="0">
                <a:solidFill>
                  <a:prstClr val="black"/>
                </a:solidFill>
                <a:latin typeface="Calibri" pitchFamily="34" charset="0"/>
                <a:cs typeface="Calibri" pitchFamily="34" charset="0"/>
              </a:rPr>
              <a:t>- </a:t>
            </a:r>
            <a:r>
              <a:rPr lang="ro-RO" sz="1700" dirty="0" smtClean="0">
                <a:solidFill>
                  <a:prstClr val="black"/>
                </a:solidFill>
                <a:latin typeface="Calibri" pitchFamily="34" charset="0"/>
                <a:cs typeface="Calibri" pitchFamily="34" charset="0"/>
              </a:rPr>
              <a:t>t</a:t>
            </a:r>
            <a:r>
              <a:rPr lang="vi-VN" sz="1700" dirty="0" smtClean="0">
                <a:solidFill>
                  <a:prstClr val="black"/>
                </a:solidFill>
                <a:latin typeface="Calibri" pitchFamily="34" charset="0"/>
                <a:cs typeface="Calibri" pitchFamily="34" charset="0"/>
              </a:rPr>
              <a:t>eritoriul </a:t>
            </a:r>
            <a:r>
              <a:rPr lang="vi-VN" sz="1700" dirty="0">
                <a:solidFill>
                  <a:prstClr val="black"/>
                </a:solidFill>
                <a:latin typeface="Calibri" pitchFamily="34" charset="0"/>
                <a:cs typeface="Calibri" pitchFamily="34" charset="0"/>
              </a:rPr>
              <a:t>cu o populație cuprinsă între 10.000 – 100.000 de locuitori, inclusiv în orașele mici cu o populație </a:t>
            </a:r>
            <a:r>
              <a:rPr lang="vi-VN" sz="1700" dirty="0" smtClean="0">
                <a:solidFill>
                  <a:prstClr val="black"/>
                </a:solidFill>
                <a:latin typeface="Calibri" pitchFamily="34" charset="0"/>
                <a:cs typeface="Calibri" pitchFamily="34" charset="0"/>
              </a:rPr>
              <a:t>de</a:t>
            </a:r>
            <a:r>
              <a:rPr lang="ro-RO" sz="1700" dirty="0" smtClean="0">
                <a:solidFill>
                  <a:prstClr val="black"/>
                </a:solidFill>
                <a:latin typeface="Calibri" pitchFamily="34" charset="0"/>
                <a:cs typeface="Calibri" pitchFamily="34" charset="0"/>
              </a:rPr>
              <a:t> </a:t>
            </a:r>
            <a:r>
              <a:rPr lang="vi-VN" sz="1700" dirty="0" smtClean="0">
                <a:solidFill>
                  <a:prstClr val="black"/>
                </a:solidFill>
                <a:latin typeface="Calibri" pitchFamily="34" charset="0"/>
                <a:cs typeface="Calibri" pitchFamily="34" charset="0"/>
              </a:rPr>
              <a:t>maximum </a:t>
            </a:r>
            <a:r>
              <a:rPr lang="ro-RO" sz="1700" dirty="0" smtClean="0">
                <a:solidFill>
                  <a:prstClr val="black"/>
                </a:solidFill>
                <a:latin typeface="Calibri" pitchFamily="34" charset="0"/>
                <a:cs typeface="Calibri" pitchFamily="34" charset="0"/>
              </a:rPr>
              <a:t>	</a:t>
            </a:r>
            <a:r>
              <a:rPr lang="vi-VN" sz="1700" dirty="0" smtClean="0">
                <a:solidFill>
                  <a:prstClr val="black"/>
                </a:solidFill>
                <a:latin typeface="Calibri" pitchFamily="34" charset="0"/>
                <a:cs typeface="Calibri" pitchFamily="34" charset="0"/>
              </a:rPr>
              <a:t>20.000 </a:t>
            </a:r>
            <a:r>
              <a:rPr lang="vi-VN" sz="1700" dirty="0">
                <a:solidFill>
                  <a:prstClr val="black"/>
                </a:solidFill>
                <a:latin typeface="Calibri" pitchFamily="34" charset="0"/>
                <a:cs typeface="Calibri" pitchFamily="34" charset="0"/>
              </a:rPr>
              <a:t>de locuitori. Având în vedere densitatea redusă a populației în zona Delta Dunării, pentru </a:t>
            </a:r>
            <a:r>
              <a:rPr lang="ro-RO" sz="1700" dirty="0" smtClean="0">
                <a:solidFill>
                  <a:prstClr val="black"/>
                </a:solidFill>
                <a:latin typeface="Calibri" pitchFamily="34" charset="0"/>
                <a:cs typeface="Calibri" pitchFamily="34" charset="0"/>
              </a:rPr>
              <a:t>a</a:t>
            </a:r>
            <a:r>
              <a:rPr lang="vi-VN" sz="1700" dirty="0" smtClean="0">
                <a:solidFill>
                  <a:prstClr val="black"/>
                </a:solidFill>
                <a:latin typeface="Calibri" pitchFamily="34" charset="0"/>
                <a:cs typeface="Calibri" pitchFamily="34" charset="0"/>
              </a:rPr>
              <a:t>ceastă </a:t>
            </a:r>
            <a:r>
              <a:rPr lang="ro-RO" sz="1700" dirty="0" smtClean="0">
                <a:solidFill>
                  <a:prstClr val="black"/>
                </a:solidFill>
                <a:latin typeface="Calibri" pitchFamily="34" charset="0"/>
                <a:cs typeface="Calibri" pitchFamily="34" charset="0"/>
              </a:rPr>
              <a:t>z</a:t>
            </a:r>
            <a:r>
              <a:rPr lang="vi-VN" sz="1700" dirty="0" smtClean="0">
                <a:solidFill>
                  <a:prstClr val="black"/>
                </a:solidFill>
                <a:latin typeface="Calibri" pitchFamily="34" charset="0"/>
                <a:cs typeface="Calibri" pitchFamily="34" charset="0"/>
              </a:rPr>
              <a:t>onă </a:t>
            </a:r>
            <a:r>
              <a:rPr lang="vi-VN" sz="1700" dirty="0">
                <a:solidFill>
                  <a:prstClr val="black"/>
                </a:solidFill>
                <a:latin typeface="Calibri" pitchFamily="34" charset="0"/>
                <a:cs typeface="Calibri" pitchFamily="34" charset="0"/>
              </a:rPr>
              <a:t>se va </a:t>
            </a:r>
            <a:r>
              <a:rPr lang="ro-RO" sz="1700" dirty="0" smtClean="0">
                <a:solidFill>
                  <a:prstClr val="black"/>
                </a:solidFill>
                <a:latin typeface="Calibri" pitchFamily="34" charset="0"/>
                <a:cs typeface="Calibri" pitchFamily="34" charset="0"/>
              </a:rPr>
              <a:t>	ac</a:t>
            </a:r>
            <a:r>
              <a:rPr lang="vi-VN" sz="1700" dirty="0" smtClean="0">
                <a:solidFill>
                  <a:prstClr val="black"/>
                </a:solidFill>
                <a:latin typeface="Calibri" pitchFamily="34" charset="0"/>
                <a:cs typeface="Calibri" pitchFamily="34" charset="0"/>
              </a:rPr>
              <a:t>cepta </a:t>
            </a:r>
            <a:r>
              <a:rPr lang="vi-VN" sz="1700" dirty="0">
                <a:solidFill>
                  <a:prstClr val="black"/>
                </a:solidFill>
                <a:latin typeface="Calibri" pitchFamily="34" charset="0"/>
                <a:cs typeface="Calibri" pitchFamily="34" charset="0"/>
              </a:rPr>
              <a:t>un prag minim de </a:t>
            </a:r>
            <a:r>
              <a:rPr lang="vi-VN" sz="1700" dirty="0" smtClean="0">
                <a:solidFill>
                  <a:prstClr val="black"/>
                </a:solidFill>
                <a:latin typeface="Calibri" pitchFamily="34" charset="0"/>
                <a:cs typeface="Calibri" pitchFamily="34" charset="0"/>
              </a:rPr>
              <a:t>5</a:t>
            </a:r>
            <a:r>
              <a:rPr lang="ro-RO" sz="1700" dirty="0" smtClean="0">
                <a:solidFill>
                  <a:prstClr val="black"/>
                </a:solidFill>
                <a:latin typeface="Calibri" pitchFamily="34" charset="0"/>
                <a:cs typeface="Calibri" pitchFamily="34" charset="0"/>
              </a:rPr>
              <a:t>.</a:t>
            </a:r>
            <a:r>
              <a:rPr lang="vi-VN" sz="1700" dirty="0" smtClean="0">
                <a:solidFill>
                  <a:prstClr val="black"/>
                </a:solidFill>
                <a:latin typeface="Calibri" pitchFamily="34" charset="0"/>
                <a:cs typeface="Calibri" pitchFamily="34" charset="0"/>
              </a:rPr>
              <a:t>000 locuitori</a:t>
            </a:r>
            <a:r>
              <a:rPr lang="ro-RO" sz="1700" dirty="0">
                <a:solidFill>
                  <a:prstClr val="black"/>
                </a:solidFill>
                <a:latin typeface="Calibri" pitchFamily="34" charset="0"/>
                <a:cs typeface="Calibri" pitchFamily="34" charset="0"/>
              </a:rPr>
              <a:t>;</a:t>
            </a:r>
            <a:r>
              <a:rPr lang="vi-VN" sz="1700" dirty="0">
                <a:solidFill>
                  <a:prstClr val="black"/>
                </a:solidFill>
                <a:latin typeface="Calibri" pitchFamily="34" charset="0"/>
                <a:cs typeface="Calibri" pitchFamily="34" charset="0"/>
              </a:rPr>
              <a:t/>
            </a:r>
            <a:br>
              <a:rPr lang="vi-VN" sz="1700" dirty="0">
                <a:solidFill>
                  <a:prstClr val="black"/>
                </a:solidFill>
                <a:latin typeface="Calibri" pitchFamily="34" charset="0"/>
                <a:cs typeface="Calibri" pitchFamily="34" charset="0"/>
              </a:rPr>
            </a:br>
            <a:r>
              <a:rPr lang="vi-VN" sz="1700" dirty="0">
                <a:solidFill>
                  <a:prstClr val="black"/>
                </a:solidFill>
                <a:latin typeface="Calibri" pitchFamily="34" charset="0"/>
                <a:cs typeface="Calibri" pitchFamily="34" charset="0"/>
              </a:rPr>
              <a:t>- </a:t>
            </a:r>
            <a:r>
              <a:rPr lang="ro-RO" sz="1700" dirty="0" smtClean="0">
                <a:solidFill>
                  <a:prstClr val="black"/>
                </a:solidFill>
                <a:latin typeface="Calibri" pitchFamily="34" charset="0"/>
                <a:cs typeface="Calibri" pitchFamily="34" charset="0"/>
              </a:rPr>
              <a:t>capacitatea </a:t>
            </a:r>
            <a:r>
              <a:rPr lang="ro-RO" sz="1700" dirty="0">
                <a:solidFill>
                  <a:prstClr val="black"/>
                </a:solidFill>
                <a:latin typeface="Calibri" pitchFamily="34" charset="0"/>
                <a:cs typeface="Calibri" pitchFamily="34" charset="0"/>
              </a:rPr>
              <a:t>administrativă pentru implementarea strategiei, demonstrată prin stabilirea unei structuri organizatorice minime corespunzătoare, care să asigure îndeplinirea tuturor atribuțiilor specifice GAL, inclusiv a celor de monitorizare, evaluare și control;</a:t>
            </a:r>
            <a:br>
              <a:rPr lang="ro-RO" sz="1700" dirty="0">
                <a:solidFill>
                  <a:prstClr val="black"/>
                </a:solidFill>
                <a:latin typeface="Calibri" pitchFamily="34" charset="0"/>
                <a:cs typeface="Calibri" pitchFamily="34" charset="0"/>
              </a:rPr>
            </a:br>
            <a:r>
              <a:rPr lang="ro-RO" sz="1700" dirty="0">
                <a:solidFill>
                  <a:prstClr val="black"/>
                </a:solidFill>
                <a:latin typeface="Calibri" pitchFamily="34" charset="0"/>
                <a:cs typeface="Calibri" pitchFamily="34" charset="0"/>
              </a:rPr>
              <a:t>-	</a:t>
            </a:r>
            <a:r>
              <a:rPr lang="ro-RO" sz="1700" dirty="0" smtClean="0">
                <a:solidFill>
                  <a:prstClr val="black"/>
                </a:solidFill>
                <a:latin typeface="Calibri" pitchFamily="34" charset="0"/>
                <a:cs typeface="Calibri" pitchFamily="34" charset="0"/>
              </a:rPr>
              <a:t>prezența </a:t>
            </a:r>
            <a:r>
              <a:rPr lang="ro-RO" sz="1700" dirty="0">
                <a:solidFill>
                  <a:prstClr val="black"/>
                </a:solidFill>
                <a:latin typeface="Calibri" pitchFamily="34" charset="0"/>
                <a:cs typeface="Calibri" pitchFamily="34" charset="0"/>
              </a:rPr>
              <a:t>unui singur GAL pe teritoriul eligibil LEADER;</a:t>
            </a:r>
            <a:br>
              <a:rPr lang="ro-RO" sz="1700" dirty="0">
                <a:solidFill>
                  <a:prstClr val="black"/>
                </a:solidFill>
                <a:latin typeface="Calibri" pitchFamily="34" charset="0"/>
                <a:cs typeface="Calibri" pitchFamily="34" charset="0"/>
              </a:rPr>
            </a:br>
            <a:r>
              <a:rPr lang="ro-RO" sz="1700" dirty="0">
                <a:solidFill>
                  <a:prstClr val="black"/>
                </a:solidFill>
                <a:latin typeface="Calibri" pitchFamily="34" charset="0"/>
                <a:cs typeface="Calibri" pitchFamily="34" charset="0"/>
              </a:rPr>
              <a:t>-	</a:t>
            </a:r>
            <a:r>
              <a:rPr lang="ro-RO" sz="1700" dirty="0" smtClean="0">
                <a:solidFill>
                  <a:prstClr val="black"/>
                </a:solidFill>
                <a:latin typeface="Calibri" pitchFamily="34" charset="0"/>
                <a:cs typeface="Calibri" pitchFamily="34" charset="0"/>
              </a:rPr>
              <a:t>demonstrarea </a:t>
            </a:r>
            <a:r>
              <a:rPr lang="ro-RO" sz="1700" dirty="0">
                <a:solidFill>
                  <a:prstClr val="black"/>
                </a:solidFill>
                <a:latin typeface="Calibri" pitchFamily="34" charset="0"/>
                <a:cs typeface="Calibri" pitchFamily="34" charset="0"/>
              </a:rPr>
              <a:t>valorii adăugate a operațiunilor propuse în SDL, prin stabilirea de indicatori specifici, relevanți pentru operațiunile respective.</a:t>
            </a:r>
            <a:br>
              <a:rPr lang="ro-RO" sz="1700" dirty="0">
                <a:solidFill>
                  <a:prstClr val="black"/>
                </a:solidFill>
                <a:latin typeface="Calibri" pitchFamily="34" charset="0"/>
                <a:cs typeface="Calibri" pitchFamily="34" charset="0"/>
              </a:rPr>
            </a:br>
            <a:r>
              <a:rPr lang="ro-RO" sz="1700" dirty="0">
                <a:solidFill>
                  <a:srgbClr val="1F4AA1"/>
                </a:solidFill>
                <a:latin typeface="Calibri" pitchFamily="34" charset="0"/>
                <a:cs typeface="Calibri" pitchFamily="34" charset="0"/>
              </a:rPr>
              <a:t/>
            </a:r>
            <a:br>
              <a:rPr lang="ro-RO" sz="1700" dirty="0">
                <a:solidFill>
                  <a:srgbClr val="1F4AA1"/>
                </a:solidFill>
                <a:latin typeface="Calibri" pitchFamily="34" charset="0"/>
                <a:cs typeface="Calibri" pitchFamily="34" charset="0"/>
              </a:rPr>
            </a:br>
            <a:r>
              <a:rPr lang="ro-RO" sz="1700" dirty="0">
                <a:solidFill>
                  <a:srgbClr val="1F4AA1"/>
                </a:solidFill>
                <a:latin typeface="Calibri" pitchFamily="34" charset="0"/>
                <a:cs typeface="Calibri" pitchFamily="34" charset="0"/>
              </a:rPr>
              <a:t>Principii privind stabilirea criteriilor de selecție:</a:t>
            </a:r>
            <a:r>
              <a:rPr lang="ro-RO" sz="1700" dirty="0">
                <a:solidFill>
                  <a:prstClr val="black"/>
                </a:solidFill>
                <a:latin typeface="Calibri" pitchFamily="34" charset="0"/>
                <a:cs typeface="Calibri" pitchFamily="34" charset="0"/>
              </a:rPr>
              <a:t/>
            </a:r>
            <a:br>
              <a:rPr lang="ro-RO" sz="1700" dirty="0">
                <a:solidFill>
                  <a:prstClr val="black"/>
                </a:solidFill>
                <a:latin typeface="Calibri" pitchFamily="34" charset="0"/>
                <a:cs typeface="Calibri" pitchFamily="34" charset="0"/>
              </a:rPr>
            </a:br>
            <a:r>
              <a:rPr lang="ro-RO" sz="1700" dirty="0">
                <a:solidFill>
                  <a:prstClr val="black"/>
                </a:solidFill>
                <a:latin typeface="Calibri" pitchFamily="34" charset="0"/>
                <a:cs typeface="Calibri" pitchFamily="34" charset="0"/>
              </a:rPr>
              <a:t>-	Principiul selecției  teritoriilor cu zone dezavantajate sau/și cu zone cu potențial natural;</a:t>
            </a:r>
            <a:br>
              <a:rPr lang="ro-RO" sz="1700" dirty="0">
                <a:solidFill>
                  <a:prstClr val="black"/>
                </a:solidFill>
                <a:latin typeface="Calibri" pitchFamily="34" charset="0"/>
                <a:cs typeface="Calibri" pitchFamily="34" charset="0"/>
              </a:rPr>
            </a:br>
            <a:r>
              <a:rPr lang="ro-RO" sz="1700" dirty="0">
                <a:solidFill>
                  <a:prstClr val="black"/>
                </a:solidFill>
                <a:latin typeface="Calibri" pitchFamily="34" charset="0"/>
                <a:cs typeface="Calibri" pitchFamily="34" charset="0"/>
              </a:rPr>
              <a:t>-	Principiul selecției parteneriatelor care au în componență o organizație reprezentativă a unei minorități locale;</a:t>
            </a:r>
            <a:br>
              <a:rPr lang="ro-RO" sz="1700" dirty="0">
                <a:solidFill>
                  <a:prstClr val="black"/>
                </a:solidFill>
                <a:latin typeface="Calibri" pitchFamily="34" charset="0"/>
                <a:cs typeface="Calibri" pitchFamily="34" charset="0"/>
              </a:rPr>
            </a:br>
            <a:r>
              <a:rPr lang="ro-RO" sz="1700" dirty="0">
                <a:solidFill>
                  <a:prstClr val="black"/>
                </a:solidFill>
                <a:latin typeface="Calibri" pitchFamily="34" charset="0"/>
                <a:cs typeface="Calibri" pitchFamily="34" charset="0"/>
              </a:rPr>
              <a:t>-	Principiul selecției strategiilor care conțin intervenții în infrastructura socială, acțiuni adresate minorităților locale (în special populația roma), intervenții în infrastructura de bandă largă, scheme de calitate, operațiuni care implică asocierea;</a:t>
            </a:r>
            <a:br>
              <a:rPr lang="ro-RO" sz="1700" dirty="0">
                <a:solidFill>
                  <a:prstClr val="black"/>
                </a:solidFill>
                <a:latin typeface="Calibri" pitchFamily="34" charset="0"/>
                <a:cs typeface="Calibri" pitchFamily="34" charset="0"/>
              </a:rPr>
            </a:br>
            <a:r>
              <a:rPr lang="ro-RO" sz="1700" dirty="0">
                <a:solidFill>
                  <a:prstClr val="black"/>
                </a:solidFill>
                <a:latin typeface="Calibri" pitchFamily="34" charset="0"/>
                <a:cs typeface="Calibri" pitchFamily="34" charset="0"/>
              </a:rPr>
              <a:t>-	Principiul selecției calității SDL, reflectată inclusiv de caracterul inovativ al strategiei.</a:t>
            </a:r>
            <a:br>
              <a:rPr lang="ro-RO" sz="1700" dirty="0">
                <a:solidFill>
                  <a:prstClr val="black"/>
                </a:solidFill>
                <a:latin typeface="Calibri" pitchFamily="34" charset="0"/>
                <a:cs typeface="Calibri" pitchFamily="34" charset="0"/>
              </a:rPr>
            </a:br>
            <a:r>
              <a:rPr lang="ro-RO" sz="1700" dirty="0" smtClean="0">
                <a:solidFill>
                  <a:prstClr val="black"/>
                </a:solidFill>
                <a:latin typeface="Calibri" pitchFamily="34" charset="0"/>
                <a:cs typeface="Calibri" pitchFamily="34" charset="0"/>
              </a:rPr>
              <a:t/>
            </a:r>
            <a:br>
              <a:rPr lang="ro-RO" sz="1700" dirty="0" smtClean="0">
                <a:solidFill>
                  <a:prstClr val="black"/>
                </a:solidFill>
                <a:latin typeface="Calibri" pitchFamily="34" charset="0"/>
                <a:cs typeface="Calibri" pitchFamily="34" charset="0"/>
              </a:rPr>
            </a:br>
            <a:r>
              <a:rPr lang="ro-RO" sz="1700" dirty="0">
                <a:solidFill>
                  <a:prstClr val="black"/>
                </a:solidFill>
                <a:latin typeface="Calibri" pitchFamily="34" charset="0"/>
                <a:cs typeface="Calibri" pitchFamily="34" charset="0"/>
              </a:rPr>
              <a:t/>
            </a:r>
            <a:br>
              <a:rPr lang="ro-RO" sz="1700" dirty="0">
                <a:solidFill>
                  <a:prstClr val="black"/>
                </a:solidFill>
                <a:latin typeface="Calibri" pitchFamily="34" charset="0"/>
                <a:cs typeface="Calibri" pitchFamily="34" charset="0"/>
              </a:rPr>
            </a:br>
            <a:r>
              <a:rPr lang="ro-RO" sz="1700" dirty="0" smtClean="0">
                <a:solidFill>
                  <a:prstClr val="black"/>
                </a:solidFill>
                <a:latin typeface="Calibri" pitchFamily="34" charset="0"/>
                <a:cs typeface="Calibri" pitchFamily="34" charset="0"/>
              </a:rPr>
              <a:t/>
            </a:r>
            <a:br>
              <a:rPr lang="ro-RO" sz="1700" dirty="0" smtClean="0">
                <a:solidFill>
                  <a:prstClr val="black"/>
                </a:solidFill>
                <a:latin typeface="Calibri" pitchFamily="34" charset="0"/>
                <a:cs typeface="Calibri" pitchFamily="34" charset="0"/>
              </a:rPr>
            </a:br>
            <a:r>
              <a:rPr lang="ro-RO" sz="1700" dirty="0">
                <a:solidFill>
                  <a:prstClr val="black"/>
                </a:solidFill>
                <a:latin typeface="Calibri" pitchFamily="34" charset="0"/>
                <a:cs typeface="Calibri" pitchFamily="34" charset="0"/>
              </a:rPr>
              <a:t/>
            </a:r>
            <a:br>
              <a:rPr lang="ro-RO" sz="1700" dirty="0">
                <a:solidFill>
                  <a:prstClr val="black"/>
                </a:solidFill>
                <a:latin typeface="Calibri" pitchFamily="34" charset="0"/>
                <a:cs typeface="Calibri" pitchFamily="34" charset="0"/>
              </a:rPr>
            </a:br>
            <a:r>
              <a:rPr lang="vi-VN" sz="1800" dirty="0">
                <a:solidFill>
                  <a:prstClr val="black"/>
                </a:solidFill>
                <a:latin typeface="Calibri" pitchFamily="34" charset="0"/>
                <a:cs typeface="Calibri" pitchFamily="34" charset="0"/>
              </a:rPr>
              <a:t/>
            </a:r>
            <a:br>
              <a:rPr lang="vi-VN" sz="1800" dirty="0">
                <a:solidFill>
                  <a:prstClr val="black"/>
                </a:solidFill>
                <a:latin typeface="Calibri" pitchFamily="34" charset="0"/>
                <a:cs typeface="Calibri" pitchFamily="34" charset="0"/>
              </a:rPr>
            </a:br>
            <a:r>
              <a:rPr lang="vi-VN" sz="1800" dirty="0">
                <a:solidFill>
                  <a:prstClr val="black"/>
                </a:solidFill>
                <a:latin typeface="Calibri" pitchFamily="34" charset="0"/>
                <a:cs typeface="Calibri" pitchFamily="34" charset="0"/>
              </a:rPr>
              <a:t/>
            </a:r>
            <a:br>
              <a:rPr lang="vi-VN" sz="1800" dirty="0">
                <a:solidFill>
                  <a:prstClr val="black"/>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ro-RO" sz="1800" b="1" dirty="0">
                <a:solidFill>
                  <a:srgbClr val="78B832"/>
                </a:solidFill>
                <a:latin typeface="Calibri" pitchFamily="34" charset="0"/>
                <a:cs typeface="Calibri" pitchFamily="34" charset="0"/>
              </a:rPr>
              <a:t/>
            </a:r>
            <a:br>
              <a:rPr lang="ro-RO" sz="1800" b="1" dirty="0">
                <a:solidFill>
                  <a:srgbClr val="78B832"/>
                </a:solidFill>
                <a:latin typeface="Calibri" pitchFamily="34" charset="0"/>
                <a:cs typeface="Calibri" pitchFamily="34" charset="0"/>
              </a:rPr>
            </a:br>
            <a:r>
              <a:rPr lang="ro-RO" sz="1800" b="1" dirty="0" smtClean="0">
                <a:solidFill>
                  <a:srgbClr val="78B832"/>
                </a:solidFill>
                <a:latin typeface="Calibri" pitchFamily="34" charset="0"/>
                <a:cs typeface="Calibri" pitchFamily="34" charset="0"/>
              </a:rPr>
              <a:t/>
            </a:r>
            <a:br>
              <a:rPr lang="ro-RO" sz="1800" b="1" dirty="0" smtClean="0">
                <a:solidFill>
                  <a:srgbClr val="78B832"/>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
            </a:r>
            <a:br>
              <a:rPr lang="vi-VN" sz="1800" dirty="0" smtClean="0">
                <a:solidFill>
                  <a:schemeClr val="tx1"/>
                </a:solidFill>
                <a:latin typeface="Calibri" pitchFamily="34" charset="0"/>
                <a:cs typeface="Calibri" pitchFamily="34" charset="0"/>
              </a:rPr>
            </a:br>
            <a:r>
              <a:rPr lang="vi-VN" sz="1800" b="1" dirty="0" smtClean="0">
                <a:solidFill>
                  <a:schemeClr val="tx1"/>
                </a:solidFill>
                <a:latin typeface="Calibri" pitchFamily="34" charset="0"/>
                <a:cs typeface="Calibri" pitchFamily="34" charset="0"/>
              </a:rPr>
              <a:t/>
            </a:r>
            <a:br>
              <a:rPr lang="vi-VN" sz="1800" b="1" dirty="0" smtClean="0">
                <a:solidFill>
                  <a:schemeClr val="tx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vi-VN" sz="1800" b="1" dirty="0" smtClean="0">
                <a:solidFill>
                  <a:srgbClr val="1F4AA1"/>
                </a:solidFill>
                <a:latin typeface="Calibri" pitchFamily="34" charset="0"/>
                <a:cs typeface="Calibri" pitchFamily="34" charset="0"/>
              </a:rPr>
              <a:t/>
            </a:r>
            <a:br>
              <a:rPr lang="vi-VN" sz="18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LEADER</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33</a:t>
            </a:fld>
            <a:endParaRPr lang="ro-RO"/>
          </a:p>
        </p:txBody>
      </p:sp>
    </p:spTree>
    <p:extLst>
      <p:ext uri="{BB962C8B-B14F-4D97-AF65-F5344CB8AC3E}">
        <p14:creationId xmlns:p14="http://schemas.microsoft.com/office/powerpoint/2010/main" val="2025952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251520" y="1484784"/>
            <a:ext cx="8712968" cy="4824536"/>
          </a:xfrm>
        </p:spPr>
        <p:txBody>
          <a:bodyPr numCol="1" anchor="t">
            <a:normAutofit fontScale="90000"/>
          </a:bodyPr>
          <a:lstStyle/>
          <a:p>
            <a:pPr>
              <a:tabLst>
                <a:tab pos="88900" algn="l"/>
              </a:tabLst>
            </a:pPr>
            <a:r>
              <a:rPr lang="ro-RO" sz="1800" dirty="0" smtClean="0">
                <a:solidFill>
                  <a:srgbClr val="1F4AA1"/>
                </a:solidFill>
                <a:latin typeface="Calibri" pitchFamily="34" charset="0"/>
                <a:cs typeface="Calibri" pitchFamily="34" charset="0"/>
              </a:rPr>
              <a:t>					</a:t>
            </a:r>
            <a:r>
              <a:rPr lang="ro-RO" sz="1800" b="1" dirty="0" smtClean="0">
                <a:solidFill>
                  <a:srgbClr val="1F4AA1"/>
                </a:solidFill>
                <a:latin typeface="Calibri" pitchFamily="34" charset="0"/>
                <a:cs typeface="Calibri" pitchFamily="34" charset="0"/>
              </a:rPr>
              <a:t>SELECȚIA </a:t>
            </a:r>
            <a:r>
              <a:rPr lang="en-US" sz="1800" b="1" dirty="0" smtClean="0">
                <a:solidFill>
                  <a:srgbClr val="1F4AA1"/>
                </a:solidFill>
                <a:latin typeface="Calibri" pitchFamily="34" charset="0"/>
                <a:cs typeface="Calibri" pitchFamily="34" charset="0"/>
              </a:rPr>
              <a:t> </a:t>
            </a:r>
            <a:r>
              <a:rPr lang="ro-RO" sz="1800" b="1" dirty="0">
                <a:solidFill>
                  <a:srgbClr val="1F4AA1"/>
                </a:solidFill>
                <a:latin typeface="Calibri" pitchFamily="34" charset="0"/>
                <a:cs typeface="Calibri" pitchFamily="34" charset="0"/>
              </a:rPr>
              <a:t>SDL</a:t>
            </a:r>
            <a:br>
              <a:rPr lang="ro-RO" sz="1800" b="1" dirty="0">
                <a:solidFill>
                  <a:srgbClr val="1F4AA1"/>
                </a:solidFill>
                <a:latin typeface="Calibri" pitchFamily="34" charset="0"/>
                <a:cs typeface="Calibri" pitchFamily="34" charset="0"/>
              </a:rPr>
            </a:br>
            <a:r>
              <a:rPr lang="ro-RO" sz="1800" b="1" dirty="0">
                <a:solidFill>
                  <a:srgbClr val="1F4AA1"/>
                </a:solidFill>
                <a:latin typeface="Calibri" pitchFamily="34" charset="0"/>
                <a:cs typeface="Calibri" pitchFamily="34" charset="0"/>
              </a:rPr>
              <a:t/>
            </a:r>
            <a:br>
              <a:rPr lang="ro-RO" sz="1800" b="1" dirty="0">
                <a:solidFill>
                  <a:srgbClr val="1F4AA1"/>
                </a:solidFill>
                <a:latin typeface="Calibri" pitchFamily="34" charset="0"/>
                <a:cs typeface="Calibri" pitchFamily="34" charset="0"/>
              </a:rPr>
            </a:br>
            <a:r>
              <a:rPr lang="ro-RO" sz="1700" dirty="0">
                <a:solidFill>
                  <a:prstClr val="black"/>
                </a:solidFill>
                <a:latin typeface="Calibri" pitchFamily="34" charset="0"/>
                <a:cs typeface="Calibri" pitchFamily="34" charset="0"/>
              </a:rPr>
              <a:t/>
            </a:r>
            <a:br>
              <a:rPr lang="ro-RO" sz="1700" dirty="0">
                <a:solidFill>
                  <a:prstClr val="black"/>
                </a:solidFill>
                <a:latin typeface="Calibri" pitchFamily="34" charset="0"/>
                <a:cs typeface="Calibri" pitchFamily="34" charset="0"/>
              </a:rPr>
            </a:br>
            <a:r>
              <a:rPr lang="ro-RO" sz="1700" dirty="0">
                <a:latin typeface="Calibri" pitchFamily="34" charset="0"/>
                <a:cs typeface="Calibri" pitchFamily="34" charset="0"/>
              </a:rPr>
              <a:t>Alocarea financiară pentru SDL </a:t>
            </a:r>
            <a:r>
              <a:rPr lang="ro-RO" sz="1700" dirty="0">
                <a:solidFill>
                  <a:prstClr val="black"/>
                </a:solidFill>
                <a:latin typeface="Calibri" pitchFamily="34" charset="0"/>
                <a:cs typeface="Calibri" pitchFamily="34" charset="0"/>
              </a:rPr>
              <a:t>(formată din alocarea aferentă sub-măsurii 19.2 și sub-măsurii 19.4) se va stabili astfel: </a:t>
            </a:r>
            <a:br>
              <a:rPr lang="ro-RO" sz="1700" dirty="0">
                <a:solidFill>
                  <a:prstClr val="black"/>
                </a:solidFill>
                <a:latin typeface="Calibri" pitchFamily="34" charset="0"/>
                <a:cs typeface="Calibri" pitchFamily="34" charset="0"/>
              </a:rPr>
            </a:br>
            <a:r>
              <a:rPr lang="ro-RO" sz="1700" dirty="0">
                <a:solidFill>
                  <a:prstClr val="black"/>
                </a:solidFill>
                <a:latin typeface="Calibri" pitchFamily="34" charset="0"/>
                <a:cs typeface="Calibri" pitchFamily="34" charset="0"/>
              </a:rPr>
              <a:t>-	80% din alocarea totală pentru SDL vor fi împărțiți în mod egal pentru populația și suprafața totală a teritoriului eligibil LEADER, rezultând o valoare pe locuitor și km²;</a:t>
            </a:r>
            <a:br>
              <a:rPr lang="ro-RO" sz="1700" dirty="0">
                <a:solidFill>
                  <a:prstClr val="black"/>
                </a:solidFill>
                <a:latin typeface="Calibri" pitchFamily="34" charset="0"/>
                <a:cs typeface="Calibri" pitchFamily="34" charset="0"/>
              </a:rPr>
            </a:br>
            <a:r>
              <a:rPr lang="ro-RO" sz="1700" dirty="0">
                <a:solidFill>
                  <a:prstClr val="black"/>
                </a:solidFill>
                <a:latin typeface="Calibri" pitchFamily="34" charset="0"/>
                <a:cs typeface="Calibri" pitchFamily="34" charset="0"/>
              </a:rPr>
              <a:t>-	minimum 20% din alocarea totală pentru SDL se acordă SDL-urilor care obțin nivelul cel mai înalt de calitate, rezultat ca urmare a procesului de selecție. În situația în care există diferențe între teritoriul eligibil LEADER și teritoriul acoperit de SDL-urile selectate, sumele rămase disponibile (aferente populației și suprafeței neacoperite) vor contribui la majorarea procentului minim de 20% rezervat pentru calitatea SDL.</a:t>
            </a:r>
            <a:br>
              <a:rPr lang="ro-RO" sz="1700" dirty="0">
                <a:solidFill>
                  <a:prstClr val="black"/>
                </a:solidFill>
                <a:latin typeface="Calibri" pitchFamily="34" charset="0"/>
                <a:cs typeface="Calibri" pitchFamily="34" charset="0"/>
              </a:rPr>
            </a:br>
            <a:r>
              <a:rPr lang="ro-RO" sz="1700" dirty="0" smtClean="0">
                <a:solidFill>
                  <a:prstClr val="black"/>
                </a:solidFill>
                <a:latin typeface="Calibri" pitchFamily="34" charset="0"/>
                <a:cs typeface="Calibri" pitchFamily="34" charset="0"/>
              </a:rPr>
              <a:t/>
            </a:r>
            <a:br>
              <a:rPr lang="ro-RO" sz="1700" dirty="0" smtClean="0">
                <a:solidFill>
                  <a:prstClr val="black"/>
                </a:solidFill>
                <a:latin typeface="Calibri" pitchFamily="34" charset="0"/>
                <a:cs typeface="Calibri" pitchFamily="34" charset="0"/>
              </a:rPr>
            </a:br>
            <a:r>
              <a:rPr lang="ro-RO" sz="1700" dirty="0">
                <a:solidFill>
                  <a:prstClr val="black"/>
                </a:solidFill>
                <a:latin typeface="Calibri" pitchFamily="34" charset="0"/>
                <a:cs typeface="Calibri" pitchFamily="34" charset="0"/>
              </a:rPr>
              <a:t/>
            </a:r>
            <a:br>
              <a:rPr lang="ro-RO" sz="1700" dirty="0">
                <a:solidFill>
                  <a:prstClr val="black"/>
                </a:solidFill>
                <a:latin typeface="Calibri" pitchFamily="34" charset="0"/>
                <a:cs typeface="Calibri" pitchFamily="34" charset="0"/>
              </a:rPr>
            </a:br>
            <a:r>
              <a:rPr lang="ro-RO" sz="1700" dirty="0" smtClean="0">
                <a:solidFill>
                  <a:srgbClr val="1F4AA1"/>
                </a:solidFill>
                <a:latin typeface="Calibri" pitchFamily="34" charset="0"/>
                <a:cs typeface="Calibri" pitchFamily="34" charset="0"/>
              </a:rPr>
              <a:t>Evaluarea </a:t>
            </a:r>
            <a:r>
              <a:rPr lang="ro-RO" sz="1700" dirty="0">
                <a:solidFill>
                  <a:srgbClr val="1F4AA1"/>
                </a:solidFill>
                <a:latin typeface="Calibri" pitchFamily="34" charset="0"/>
                <a:cs typeface="Calibri" pitchFamily="34" charset="0"/>
              </a:rPr>
              <a:t>performanțelor</a:t>
            </a:r>
            <a:r>
              <a:rPr lang="vi-VN" sz="1700" dirty="0">
                <a:solidFill>
                  <a:prstClr val="black"/>
                </a:solidFill>
                <a:latin typeface="Calibri" pitchFamily="34" charset="0"/>
                <a:cs typeface="Calibri" pitchFamily="34" charset="0"/>
              </a:rPr>
              <a:t/>
            </a:r>
            <a:br>
              <a:rPr lang="vi-VN" sz="1700" dirty="0">
                <a:solidFill>
                  <a:prstClr val="black"/>
                </a:solidFill>
                <a:latin typeface="Calibri" pitchFamily="34" charset="0"/>
                <a:cs typeface="Calibri" pitchFamily="34" charset="0"/>
              </a:rPr>
            </a:br>
            <a:r>
              <a:rPr lang="vi-VN" sz="1700" dirty="0">
                <a:solidFill>
                  <a:prstClr val="black"/>
                </a:solidFill>
                <a:latin typeface="Calibri" pitchFamily="34" charset="0"/>
                <a:cs typeface="Calibri" pitchFamily="34" charset="0"/>
              </a:rPr>
              <a:t>Într-o etapă intermediară a implementării SDL selectate, AM va stabili un sistem de redistribuire a alocării financiare în funcție de performanțele înregistrate de GAL în implementarea obiectivelor propuse prin strategie.</a:t>
            </a:r>
            <a:br>
              <a:rPr lang="vi-VN" sz="1700" dirty="0">
                <a:solidFill>
                  <a:prstClr val="black"/>
                </a:solidFill>
                <a:latin typeface="Calibri" pitchFamily="34" charset="0"/>
                <a:cs typeface="Calibri" pitchFamily="34" charset="0"/>
              </a:rPr>
            </a:br>
            <a:r>
              <a:rPr lang="vi-VN" sz="1700" dirty="0">
                <a:solidFill>
                  <a:prstClr val="black"/>
                </a:solidFill>
                <a:latin typeface="Calibri" pitchFamily="34" charset="0"/>
                <a:cs typeface="Calibri" pitchFamily="34" charset="0"/>
              </a:rPr>
              <a:t>Pentru GAL-urile care nu vor atinge un nivel de performanță prestabilit de către AM prin cadrul național de implementare, vor fi aplicate măsuri corective proporționale cu nerealizarea gradului de performanță stabilit, iar sumele  disponibilizate vor fi redistribuite catre GAL-urile performante, în baza nevoilor identificate de către acestea. </a:t>
            </a:r>
            <a:br>
              <a:rPr lang="vi-VN" sz="1700" dirty="0">
                <a:solidFill>
                  <a:prstClr val="black"/>
                </a:solidFill>
                <a:latin typeface="Calibri" pitchFamily="34" charset="0"/>
                <a:cs typeface="Calibri" pitchFamily="34" charset="0"/>
              </a:rPr>
            </a:br>
            <a:r>
              <a:rPr lang="vi-VN" sz="1800" dirty="0">
                <a:solidFill>
                  <a:prstClr val="black"/>
                </a:solidFill>
                <a:latin typeface="Calibri" pitchFamily="34" charset="0"/>
                <a:cs typeface="Calibri" pitchFamily="34" charset="0"/>
              </a:rPr>
              <a:t/>
            </a:r>
            <a:br>
              <a:rPr lang="vi-VN" sz="1800" dirty="0">
                <a:solidFill>
                  <a:prstClr val="black"/>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ro-RO" sz="1800" b="1" dirty="0">
                <a:solidFill>
                  <a:srgbClr val="78B832"/>
                </a:solidFill>
                <a:latin typeface="Calibri" pitchFamily="34" charset="0"/>
                <a:cs typeface="Calibri" pitchFamily="34" charset="0"/>
              </a:rPr>
              <a:t/>
            </a:r>
            <a:br>
              <a:rPr lang="ro-RO" sz="1800" b="1" dirty="0">
                <a:solidFill>
                  <a:srgbClr val="78B832"/>
                </a:solidFill>
                <a:latin typeface="Calibri" pitchFamily="34" charset="0"/>
                <a:cs typeface="Calibri" pitchFamily="34" charset="0"/>
              </a:rPr>
            </a:br>
            <a:r>
              <a:rPr lang="ro-RO" sz="1800" b="1" dirty="0" smtClean="0">
                <a:solidFill>
                  <a:srgbClr val="78B832"/>
                </a:solidFill>
                <a:latin typeface="Calibri" pitchFamily="34" charset="0"/>
                <a:cs typeface="Calibri" pitchFamily="34" charset="0"/>
              </a:rPr>
              <a:t/>
            </a:r>
            <a:br>
              <a:rPr lang="ro-RO" sz="1800" b="1" dirty="0" smtClean="0">
                <a:solidFill>
                  <a:srgbClr val="78B832"/>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
            </a:r>
            <a:br>
              <a:rPr lang="vi-VN" sz="1800" dirty="0" smtClean="0">
                <a:solidFill>
                  <a:schemeClr val="tx1"/>
                </a:solidFill>
                <a:latin typeface="Calibri" pitchFamily="34" charset="0"/>
                <a:cs typeface="Calibri" pitchFamily="34" charset="0"/>
              </a:rPr>
            </a:br>
            <a:r>
              <a:rPr lang="vi-VN" sz="1800" b="1" dirty="0" smtClean="0">
                <a:solidFill>
                  <a:schemeClr val="tx1"/>
                </a:solidFill>
                <a:latin typeface="Calibri" pitchFamily="34" charset="0"/>
                <a:cs typeface="Calibri" pitchFamily="34" charset="0"/>
              </a:rPr>
              <a:t/>
            </a:r>
            <a:br>
              <a:rPr lang="vi-VN" sz="1800" b="1" dirty="0" smtClean="0">
                <a:solidFill>
                  <a:schemeClr val="tx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vi-VN" sz="1800" b="1" dirty="0" smtClean="0">
                <a:solidFill>
                  <a:srgbClr val="1F4AA1"/>
                </a:solidFill>
                <a:latin typeface="Calibri" pitchFamily="34" charset="0"/>
                <a:cs typeface="Calibri" pitchFamily="34" charset="0"/>
              </a:rPr>
              <a:t/>
            </a:r>
            <a:br>
              <a:rPr lang="vi-VN" sz="18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LEADER</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pPr/>
              <a:t>34</a:t>
            </a:fld>
            <a:endParaRPr lang="ro-RO"/>
          </a:p>
        </p:txBody>
      </p:sp>
    </p:spTree>
    <p:extLst>
      <p:ext uri="{BB962C8B-B14F-4D97-AF65-F5344CB8AC3E}">
        <p14:creationId xmlns:p14="http://schemas.microsoft.com/office/powerpoint/2010/main" val="150097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611560" y="1661925"/>
            <a:ext cx="8280920" cy="4935427"/>
          </a:xfrm>
        </p:spPr>
        <p:txBody>
          <a:bodyPr numCol="1" anchor="t">
            <a:normAutofit fontScale="90000"/>
          </a:bodyPr>
          <a:lstStyle/>
          <a:p>
            <a:pPr>
              <a:tabLst>
                <a:tab pos="88900" algn="l"/>
              </a:tabLst>
            </a:pPr>
            <a:r>
              <a:rPr lang="ro-RO" sz="1800"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Sub-măsura</a:t>
            </a:r>
            <a:r>
              <a:rPr lang="ro-RO" sz="1800" b="1"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19.2 </a:t>
            </a:r>
            <a:r>
              <a:rPr lang="en-US" sz="1800" b="1" dirty="0" smtClean="0">
                <a:solidFill>
                  <a:srgbClr val="1F4AA1"/>
                </a:solidFill>
                <a:latin typeface="Calibri" pitchFamily="34" charset="0"/>
                <a:cs typeface="Calibri" pitchFamily="34" charset="0"/>
              </a:rPr>
              <a:t>“</a:t>
            </a:r>
            <a:r>
              <a:rPr lang="vi-VN" sz="1800" b="1" dirty="0" smtClean="0">
                <a:solidFill>
                  <a:srgbClr val="1F4AA1"/>
                </a:solidFill>
                <a:latin typeface="Calibri" pitchFamily="34" charset="0"/>
                <a:cs typeface="Calibri" pitchFamily="34" charset="0"/>
              </a:rPr>
              <a:t>Sprijin </a:t>
            </a:r>
            <a:r>
              <a:rPr lang="vi-VN" sz="1800" b="1" dirty="0">
                <a:solidFill>
                  <a:srgbClr val="1F4AA1"/>
                </a:solidFill>
                <a:latin typeface="Calibri" pitchFamily="34" charset="0"/>
                <a:cs typeface="Calibri" pitchFamily="34" charset="0"/>
              </a:rPr>
              <a:t>pentru implementarea acțiunilor în cadrul strategiei de dezvoltare </a:t>
            </a:r>
            <a:r>
              <a:rPr lang="vi-VN" sz="1800" b="1" dirty="0" smtClean="0">
                <a:solidFill>
                  <a:srgbClr val="1F4AA1"/>
                </a:solidFill>
                <a:latin typeface="Calibri" pitchFamily="34" charset="0"/>
                <a:cs typeface="Calibri" pitchFamily="34" charset="0"/>
              </a:rPr>
              <a:t>locală</a:t>
            </a:r>
            <a:r>
              <a:rPr lang="en-US" sz="1800" b="1" dirty="0" smtClean="0">
                <a:solidFill>
                  <a:srgbClr val="1F4AA1"/>
                </a:solidFill>
                <a:latin typeface="Calibri" pitchFamily="34" charset="0"/>
                <a:cs typeface="Calibri" pitchFamily="34" charset="0"/>
              </a:rPr>
              <a:t>”</a:t>
            </a:r>
            <a:r>
              <a:rPr lang="ro-RO" sz="1800" b="1" dirty="0" smtClean="0">
                <a:solidFill>
                  <a:srgbClr val="1F4AA1"/>
                </a:solidFill>
                <a:latin typeface="Calibri" pitchFamily="34" charset="0"/>
                <a:cs typeface="Calibri" pitchFamily="34" charset="0"/>
              </a:rPr>
              <a:t> –</a:t>
            </a:r>
            <a:br>
              <a:rPr lang="ro-RO" sz="1800" b="1" dirty="0" smtClean="0">
                <a:solidFill>
                  <a:srgbClr val="1F4AA1"/>
                </a:solidFill>
                <a:latin typeface="Calibri" pitchFamily="34" charset="0"/>
                <a:cs typeface="Calibri" pitchFamily="34" charset="0"/>
              </a:rPr>
            </a:br>
            <a:r>
              <a:rPr lang="ro-RO" sz="1800" b="1" dirty="0">
                <a:solidFill>
                  <a:srgbClr val="82C836"/>
                </a:solidFill>
                <a:latin typeface="Calibri" pitchFamily="34" charset="0"/>
                <a:cs typeface="Calibri" pitchFamily="34" charset="0"/>
              </a:rPr>
              <a:t> </a:t>
            </a:r>
            <a:r>
              <a:rPr lang="ro-RO" sz="1800" b="1" dirty="0" smtClean="0">
                <a:solidFill>
                  <a:srgbClr val="82C836"/>
                </a:solidFill>
                <a:latin typeface="Calibri" pitchFamily="34" charset="0"/>
                <a:cs typeface="Calibri" pitchFamily="34" charset="0"/>
              </a:rPr>
              <a:t>                                                                                       Alocare FEADR: 444,24 mil. Euro</a:t>
            </a: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Beneficiari</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Entități </a:t>
            </a:r>
            <a:r>
              <a:rPr lang="vi-VN" sz="1800" dirty="0">
                <a:solidFill>
                  <a:schemeClr val="tx1"/>
                </a:solidFill>
                <a:latin typeface="Calibri" pitchFamily="34" charset="0"/>
                <a:cs typeface="Calibri" pitchFamily="34" charset="0"/>
              </a:rPr>
              <a:t>juridice private/publice, stabilite prin fișa măsurii din SDL, cu respectarea prevederilor din Reg. UE  1305/2013. </a:t>
            </a:r>
            <a:br>
              <a:rPr lang="vi-VN" sz="1800" dirty="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În </a:t>
            </a:r>
            <a:r>
              <a:rPr lang="vi-VN" sz="1800" dirty="0">
                <a:solidFill>
                  <a:schemeClr val="tx1"/>
                </a:solidFill>
                <a:latin typeface="Calibri" pitchFamily="34" charset="0"/>
                <a:cs typeface="Calibri" pitchFamily="34" charset="0"/>
              </a:rPr>
              <a:t>cazul în care în SDL s-a identificat oportunitatea dezvoltării unor operațiuni de interes public pentru comunitate și teritoriul respectiv, pentru care niciun alt solicitant nu-și manifestă interesul, GAL poate fi beneficiar cu condiția aplicării măsurilor de evitare a conflictului de interese</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ro-RO" sz="1800" dirty="0" smtClean="0">
                <a:latin typeface="Calibri" pitchFamily="34" charset="0"/>
                <a:cs typeface="Calibri" pitchFamily="34" charset="0"/>
              </a:rPr>
              <a:t>Condiții de eligibilitate</a:t>
            </a:r>
            <a:br>
              <a:rPr lang="ro-RO" sz="1800" dirty="0" smtClean="0">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Operațiunile implementate prin LEADER trebuie sa îndeplinească cel puțin condițiile generale de eligibilitate prevăzute în Regulamentul (EU) nr. 1305/2014 și să contribuie la atingerea obiectivelor stabilite </a:t>
            </a:r>
            <a:r>
              <a:rPr lang="ro-RO" sz="1800" dirty="0" smtClean="0">
                <a:solidFill>
                  <a:schemeClr val="tx1"/>
                </a:solidFill>
                <a:latin typeface="Calibri" pitchFamily="34" charset="0"/>
                <a:cs typeface="Calibri" pitchFamily="34" charset="0"/>
              </a:rPr>
              <a:t>î</a:t>
            </a:r>
            <a:r>
              <a:rPr lang="vi-VN" sz="1800" dirty="0" smtClean="0">
                <a:solidFill>
                  <a:schemeClr val="tx1"/>
                </a:solidFill>
                <a:latin typeface="Calibri" pitchFamily="34" charset="0"/>
                <a:cs typeface="Calibri" pitchFamily="34" charset="0"/>
              </a:rPr>
              <a:t>n </a:t>
            </a:r>
            <a:r>
              <a:rPr lang="vi-VN" sz="1800" dirty="0">
                <a:solidFill>
                  <a:schemeClr val="tx1"/>
                </a:solidFill>
                <a:latin typeface="Calibri" pitchFamily="34" charset="0"/>
                <a:cs typeface="Calibri" pitchFamily="34" charset="0"/>
              </a:rPr>
              <a:t>Strategia de Dezvoltare Locală. Pentru a fi eligibile, toate cheltuielile aferente implementării SDL trebuie să fie efectuate pe teritoriul GAL. Pentru anumite proiecte de servicii, </a:t>
            </a:r>
            <a:r>
              <a:rPr lang="vi-VN" sz="1800" dirty="0" smtClean="0">
                <a:solidFill>
                  <a:schemeClr val="tx1"/>
                </a:solidFill>
                <a:latin typeface="Calibri" pitchFamily="34" charset="0"/>
                <a:cs typeface="Calibri" pitchFamily="34" charset="0"/>
              </a:rPr>
              <a:t>cheltuielile </a:t>
            </a:r>
            <a:r>
              <a:rPr lang="vi-VN" sz="1800" dirty="0">
                <a:solidFill>
                  <a:schemeClr val="tx1"/>
                </a:solidFill>
                <a:latin typeface="Calibri" pitchFamily="34" charset="0"/>
                <a:cs typeface="Calibri" pitchFamily="34" charset="0"/>
              </a:rPr>
              <a:t>pot fi eligibile și pentru acțiuni realizate în afara teritoriului GAL.</a:t>
            </a:r>
            <a:br>
              <a:rPr lang="vi-VN" sz="1800" dirty="0">
                <a:solidFill>
                  <a:schemeClr val="tx1"/>
                </a:solidFill>
                <a:latin typeface="Calibri" pitchFamily="34" charset="0"/>
                <a:cs typeface="Calibri" pitchFamily="34" charset="0"/>
              </a:rPr>
            </a:br>
            <a:r>
              <a:rPr lang="ro-RO" sz="1800" b="1" dirty="0">
                <a:solidFill>
                  <a:schemeClr val="tx1"/>
                </a:solidFill>
                <a:latin typeface="Calibri" pitchFamily="34" charset="0"/>
                <a:cs typeface="Calibri" pitchFamily="34" charset="0"/>
              </a:rPr>
              <a:t/>
            </a:r>
            <a:br>
              <a:rPr lang="ro-RO" sz="1800" b="1"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smtClean="0">
                <a:solidFill>
                  <a:srgbClr val="78B832"/>
                </a:solidFill>
                <a:latin typeface="Calibri" pitchFamily="34" charset="0"/>
                <a:cs typeface="Calibri" pitchFamily="34" charset="0"/>
              </a:rPr>
              <a:t/>
            </a:r>
            <a:br>
              <a:rPr lang="ro-RO" sz="1800" dirty="0" smtClean="0">
                <a:solidFill>
                  <a:srgbClr val="78B832"/>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
            </a:r>
            <a:br>
              <a:rPr lang="vi-VN" sz="1800" dirty="0" smtClean="0">
                <a:solidFill>
                  <a:schemeClr val="tx1"/>
                </a:solidFill>
                <a:latin typeface="Calibri" pitchFamily="34" charset="0"/>
                <a:cs typeface="Calibri" pitchFamily="34" charset="0"/>
              </a:rPr>
            </a:br>
            <a:r>
              <a:rPr lang="vi-VN" sz="1800" b="1" dirty="0" smtClean="0">
                <a:solidFill>
                  <a:schemeClr val="tx1"/>
                </a:solidFill>
                <a:latin typeface="Calibri" pitchFamily="34" charset="0"/>
                <a:cs typeface="Calibri" pitchFamily="34" charset="0"/>
              </a:rPr>
              <a:t/>
            </a:r>
            <a:br>
              <a:rPr lang="vi-VN" sz="1800" b="1" dirty="0" smtClean="0">
                <a:solidFill>
                  <a:schemeClr val="tx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vi-VN" sz="1800" b="1" dirty="0" smtClean="0">
                <a:solidFill>
                  <a:srgbClr val="1F4AA1"/>
                </a:solidFill>
                <a:latin typeface="Calibri" pitchFamily="34" charset="0"/>
                <a:cs typeface="Calibri" pitchFamily="34" charset="0"/>
              </a:rPr>
              <a:t/>
            </a:r>
            <a:br>
              <a:rPr lang="vi-VN" sz="18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LEADER</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35</a:t>
            </a:fld>
            <a:endParaRPr lang="ro-RO"/>
          </a:p>
        </p:txBody>
      </p:sp>
    </p:spTree>
    <p:extLst>
      <p:ext uri="{BB962C8B-B14F-4D97-AF65-F5344CB8AC3E}">
        <p14:creationId xmlns:p14="http://schemas.microsoft.com/office/powerpoint/2010/main" val="2709834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611560" y="1661925"/>
            <a:ext cx="8280920" cy="5196075"/>
          </a:xfrm>
        </p:spPr>
        <p:txBody>
          <a:bodyPr numCol="1" anchor="t">
            <a:normAutofit fontScale="90000"/>
          </a:bodyPr>
          <a:lstStyle/>
          <a:p>
            <a:pPr>
              <a:tabLst>
                <a:tab pos="88900" algn="l"/>
              </a:tabLst>
            </a:pPr>
            <a:r>
              <a:rPr lang="ro-RO" sz="1800"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Sub-măsura</a:t>
            </a:r>
            <a:r>
              <a:rPr lang="ro-RO" sz="1800" b="1"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19.2 </a:t>
            </a:r>
            <a:r>
              <a:rPr lang="en-US" sz="1800" b="1" dirty="0" smtClean="0">
                <a:solidFill>
                  <a:srgbClr val="1F4AA1"/>
                </a:solidFill>
                <a:latin typeface="Calibri" pitchFamily="34" charset="0"/>
                <a:cs typeface="Calibri" pitchFamily="34" charset="0"/>
              </a:rPr>
              <a:t>“</a:t>
            </a:r>
            <a:r>
              <a:rPr lang="vi-VN" sz="1800" b="1" dirty="0" smtClean="0">
                <a:solidFill>
                  <a:srgbClr val="1F4AA1"/>
                </a:solidFill>
                <a:latin typeface="Calibri" pitchFamily="34" charset="0"/>
                <a:cs typeface="Calibri" pitchFamily="34" charset="0"/>
              </a:rPr>
              <a:t>Sprijin </a:t>
            </a:r>
            <a:r>
              <a:rPr lang="vi-VN" sz="1800" b="1" dirty="0">
                <a:solidFill>
                  <a:srgbClr val="1F4AA1"/>
                </a:solidFill>
                <a:latin typeface="Calibri" pitchFamily="34" charset="0"/>
                <a:cs typeface="Calibri" pitchFamily="34" charset="0"/>
              </a:rPr>
              <a:t>pentru implementarea acțiunilor în cadrul strategiei de dezvoltare </a:t>
            </a:r>
            <a:r>
              <a:rPr lang="vi-VN" sz="1800" b="1" dirty="0" smtClean="0">
                <a:solidFill>
                  <a:srgbClr val="1F4AA1"/>
                </a:solidFill>
                <a:latin typeface="Calibri" pitchFamily="34" charset="0"/>
                <a:cs typeface="Calibri" pitchFamily="34" charset="0"/>
              </a:rPr>
              <a:t>locală</a:t>
            </a:r>
            <a:r>
              <a:rPr lang="en-US" sz="1800" b="1" dirty="0" smtClean="0">
                <a:solidFill>
                  <a:srgbClr val="1F4AA1"/>
                </a:solidFill>
                <a:latin typeface="Calibri" pitchFamily="34" charset="0"/>
                <a:cs typeface="Calibri" pitchFamily="34" charset="0"/>
              </a:rPr>
              <a:t>”</a:t>
            </a:r>
            <a:r>
              <a:rPr lang="ro-RO" sz="1800" b="1" dirty="0" smtClean="0">
                <a:solidFill>
                  <a:srgbClr val="1F4AA1"/>
                </a:solidFill>
                <a:latin typeface="Calibri" pitchFamily="34" charset="0"/>
                <a:cs typeface="Calibri" pitchFamily="34" charset="0"/>
              </a:rPr>
              <a:t> –</a:t>
            </a:r>
            <a:br>
              <a:rPr lang="ro-RO" sz="1800" b="1" dirty="0" smtClean="0">
                <a:solidFill>
                  <a:srgbClr val="1F4AA1"/>
                </a:solidFill>
                <a:latin typeface="Calibri" pitchFamily="34" charset="0"/>
                <a:cs typeface="Calibri" pitchFamily="34" charset="0"/>
              </a:rPr>
            </a:br>
            <a:r>
              <a:rPr lang="ro-RO" sz="1800" b="1" dirty="0">
                <a:solidFill>
                  <a:srgbClr val="82C836"/>
                </a:solidFill>
                <a:latin typeface="Calibri" pitchFamily="34" charset="0"/>
                <a:cs typeface="Calibri" pitchFamily="34" charset="0"/>
              </a:rPr>
              <a:t> </a:t>
            </a:r>
            <a:r>
              <a:rPr lang="ro-RO" sz="1800" b="1" dirty="0" smtClean="0">
                <a:solidFill>
                  <a:srgbClr val="82C836"/>
                </a:solidFill>
                <a:latin typeface="Calibri" pitchFamily="34" charset="0"/>
                <a:cs typeface="Calibri" pitchFamily="34" charset="0"/>
              </a:rPr>
              <a:t>                                                                                       Alocare FEADR: 444,24 mil. Euro</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800" dirty="0" smtClean="0">
                <a:latin typeface="Calibri" pitchFamily="34" charset="0"/>
                <a:cs typeface="Calibri" pitchFamily="34" charset="0"/>
              </a:rPr>
              <a:t>Tipuri </a:t>
            </a:r>
            <a:r>
              <a:rPr lang="vi-VN" sz="1800" dirty="0">
                <a:latin typeface="Calibri" pitchFamily="34" charset="0"/>
                <a:cs typeface="Calibri" pitchFamily="34" charset="0"/>
              </a:rPr>
              <a:t>de acțiuni neeligibile:</a:t>
            </a: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Sprijin pentru schimburi pe termen scurt la nivelul conducerii exploatațiilor și pădurilor, precum și pentru vizite în exploatații și în păduri; (Art 14/ Reg. 1305/2013)</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Servicii de consiliere, servicii de gestionare a exploatației și servicii de înlocuire în cadrul exploatației; (Art 15/ Reg. 1305/2013)</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Investiții în dezvoltarea zonelor forestiere și ameliorarea viabilității pădurilor (Art 21/ Reg. 1305/2013);</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Plățile pentru agromediu și climă (Art 28/ Reg. 1305/2013);</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Plăți Natura 2000 și plăți legate de Directiva-cadru privind apa (Art 30/ Reg. 1305/2013);</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Plăți pentru zone care se confruntă cu constrângeri naturale sau cu alte constrângeri specifice (Art 31/ Reg. 1305/2013);</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Plățile pentru bunăstarea animalelor (Art 33/ Reg. 1305/2013);</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Sprijin pentru gestionarea riscurilor (Art 36/ Reg. 1305/2013</a:t>
            </a:r>
            <a:r>
              <a:rPr lang="vi-VN" sz="1800" dirty="0" smtClean="0">
                <a:solidFill>
                  <a:schemeClr val="tx1"/>
                </a:solidFill>
                <a:latin typeface="Calibri" pitchFamily="34" charset="0"/>
                <a:cs typeface="Calibri" pitchFamily="34" charset="0"/>
              </a:rPr>
              <a:t>);</a:t>
            </a: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Nu sunt eligibile cheltuielile conform art. 69 (3) din Regulamentul 1303/2013</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smtClean="0">
                <a:solidFill>
                  <a:srgbClr val="78B832"/>
                </a:solidFill>
                <a:latin typeface="Calibri" pitchFamily="34" charset="0"/>
                <a:cs typeface="Calibri" pitchFamily="34" charset="0"/>
              </a:rPr>
              <a:t/>
            </a:r>
            <a:br>
              <a:rPr lang="ro-RO" sz="1800" dirty="0" smtClean="0">
                <a:solidFill>
                  <a:srgbClr val="78B832"/>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
            </a:r>
            <a:br>
              <a:rPr lang="vi-VN" sz="1800" dirty="0" smtClean="0">
                <a:solidFill>
                  <a:schemeClr val="tx1"/>
                </a:solidFill>
                <a:latin typeface="Calibri" pitchFamily="34" charset="0"/>
                <a:cs typeface="Calibri" pitchFamily="34" charset="0"/>
              </a:rPr>
            </a:br>
            <a:r>
              <a:rPr lang="vi-VN" sz="1800" b="1" dirty="0" smtClean="0">
                <a:solidFill>
                  <a:schemeClr val="tx1"/>
                </a:solidFill>
                <a:latin typeface="Calibri" pitchFamily="34" charset="0"/>
                <a:cs typeface="Calibri" pitchFamily="34" charset="0"/>
              </a:rPr>
              <a:t/>
            </a:r>
            <a:br>
              <a:rPr lang="vi-VN" sz="1800" b="1" dirty="0" smtClean="0">
                <a:solidFill>
                  <a:schemeClr val="tx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vi-VN" sz="1800" b="1" dirty="0" smtClean="0">
                <a:solidFill>
                  <a:srgbClr val="1F4AA1"/>
                </a:solidFill>
                <a:latin typeface="Calibri" pitchFamily="34" charset="0"/>
                <a:cs typeface="Calibri" pitchFamily="34" charset="0"/>
              </a:rPr>
              <a:t/>
            </a:r>
            <a:br>
              <a:rPr lang="vi-VN" sz="18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LEADER</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pPr/>
              <a:t>36</a:t>
            </a:fld>
            <a:endParaRPr lang="ro-RO"/>
          </a:p>
        </p:txBody>
      </p:sp>
    </p:spTree>
    <p:extLst>
      <p:ext uri="{BB962C8B-B14F-4D97-AF65-F5344CB8AC3E}">
        <p14:creationId xmlns:p14="http://schemas.microsoft.com/office/powerpoint/2010/main" val="186289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611560" y="1556793"/>
            <a:ext cx="8280920" cy="4896544"/>
          </a:xfrm>
        </p:spPr>
        <p:txBody>
          <a:bodyPr numCol="1" anchor="t">
            <a:normAutofit fontScale="90000"/>
          </a:bodyPr>
          <a:lstStyle/>
          <a:p>
            <a:pPr>
              <a:tabLst>
                <a:tab pos="88900" algn="l"/>
              </a:tabLst>
            </a:pPr>
            <a:r>
              <a:rPr lang="ro-RO" sz="1800"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Sub-măsura</a:t>
            </a:r>
            <a:r>
              <a:rPr lang="ro-RO" sz="1800" b="1"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19.2 </a:t>
            </a:r>
            <a:r>
              <a:rPr lang="en-US" sz="1800" b="1" dirty="0" smtClean="0">
                <a:solidFill>
                  <a:srgbClr val="1F4AA1"/>
                </a:solidFill>
                <a:latin typeface="Calibri" pitchFamily="34" charset="0"/>
                <a:cs typeface="Calibri" pitchFamily="34" charset="0"/>
              </a:rPr>
              <a:t>“</a:t>
            </a:r>
            <a:r>
              <a:rPr lang="vi-VN" sz="1800" b="1" dirty="0" smtClean="0">
                <a:solidFill>
                  <a:srgbClr val="1F4AA1"/>
                </a:solidFill>
                <a:latin typeface="Calibri" pitchFamily="34" charset="0"/>
                <a:cs typeface="Calibri" pitchFamily="34" charset="0"/>
              </a:rPr>
              <a:t>Sprijin </a:t>
            </a:r>
            <a:r>
              <a:rPr lang="vi-VN" sz="1800" b="1" dirty="0">
                <a:solidFill>
                  <a:srgbClr val="1F4AA1"/>
                </a:solidFill>
                <a:latin typeface="Calibri" pitchFamily="34" charset="0"/>
                <a:cs typeface="Calibri" pitchFamily="34" charset="0"/>
              </a:rPr>
              <a:t>pentru implementarea acțiunilor în cadrul strategiei de dezvoltare </a:t>
            </a:r>
            <a:r>
              <a:rPr lang="vi-VN" sz="1800" b="1" dirty="0" smtClean="0">
                <a:solidFill>
                  <a:srgbClr val="1F4AA1"/>
                </a:solidFill>
                <a:latin typeface="Calibri" pitchFamily="34" charset="0"/>
                <a:cs typeface="Calibri" pitchFamily="34" charset="0"/>
              </a:rPr>
              <a:t>locală</a:t>
            </a:r>
            <a:r>
              <a:rPr lang="en-US" sz="1800" b="1" dirty="0" smtClean="0">
                <a:solidFill>
                  <a:srgbClr val="1F4AA1"/>
                </a:solidFill>
                <a:latin typeface="Calibri" pitchFamily="34" charset="0"/>
                <a:cs typeface="Calibri" pitchFamily="34" charset="0"/>
              </a:rPr>
              <a:t>”</a:t>
            </a: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 continuare -</a:t>
            </a: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r>
              <a:rPr lang="ro-RO" sz="1800" dirty="0">
                <a:latin typeface="Calibri" pitchFamily="34" charset="0"/>
                <a:cs typeface="Calibri" pitchFamily="34" charset="0"/>
              </a:rPr>
              <a:t>Valoarea adăugată</a:t>
            </a:r>
            <a:r>
              <a:rPr lang="ro-RO" sz="1800" dirty="0">
                <a:solidFill>
                  <a:schemeClr val="tx1"/>
                </a:solidFill>
                <a:latin typeface="Calibri" pitchFamily="34" charset="0"/>
                <a:cs typeface="Calibri" pitchFamily="34" charset="0"/>
              </a:rPr>
              <a:t> a operațiunilor care vor fi sprijinite prin LEADER se va realiza prin  selectarea la nivelul GAL-ului a proiectelor care vizează în principal</a:t>
            </a:r>
            <a:r>
              <a:rPr lang="ro-RO" sz="1800" dirty="0" smtClean="0">
                <a:solidFill>
                  <a:schemeClr val="tx1"/>
                </a:solidFill>
                <a:latin typeface="Calibri" pitchFamily="34" charset="0"/>
                <a:cs typeface="Calibri" pitchFamily="34" charset="0"/>
              </a:rPr>
              <a:t>:</a:t>
            </a:r>
            <a:br>
              <a:rPr lang="ro-RO" sz="1800" dirty="0" smtClean="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stimularea </a:t>
            </a:r>
            <a:r>
              <a:rPr lang="vi-VN" sz="1800" dirty="0">
                <a:solidFill>
                  <a:schemeClr val="tx1"/>
                </a:solidFill>
                <a:latin typeface="Calibri" pitchFamily="34" charset="0"/>
                <a:cs typeface="Calibri" pitchFamily="34" charset="0"/>
              </a:rPr>
              <a:t>inovării</a:t>
            </a:r>
            <a:br>
              <a:rPr lang="vi-VN" sz="1800" dirty="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consolidarea </a:t>
            </a:r>
            <a:r>
              <a:rPr lang="vi-VN" sz="1800" dirty="0">
                <a:solidFill>
                  <a:schemeClr val="tx1"/>
                </a:solidFill>
                <a:latin typeface="Calibri" pitchFamily="34" charset="0"/>
                <a:cs typeface="Calibri" pitchFamily="34" charset="0"/>
              </a:rPr>
              <a:t>identității locale și a profilului local;</a:t>
            </a:r>
            <a:br>
              <a:rPr lang="vi-VN" sz="1800" dirty="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îmbunătățirea </a:t>
            </a:r>
            <a:r>
              <a:rPr lang="vi-VN" sz="1800" dirty="0">
                <a:solidFill>
                  <a:schemeClr val="tx1"/>
                </a:solidFill>
                <a:latin typeface="Calibri" pitchFamily="34" charset="0"/>
                <a:cs typeface="Calibri" pitchFamily="34" charset="0"/>
              </a:rPr>
              <a:t>calității vieții și a atractivității zonei locale;</a:t>
            </a:r>
            <a:br>
              <a:rPr lang="vi-VN" sz="1800" dirty="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soluționarea </a:t>
            </a:r>
            <a:r>
              <a:rPr lang="vi-VN" sz="1800" dirty="0">
                <a:solidFill>
                  <a:schemeClr val="tx1"/>
                </a:solidFill>
                <a:latin typeface="Calibri" pitchFamily="34" charset="0"/>
                <a:cs typeface="Calibri" pitchFamily="34" charset="0"/>
              </a:rPr>
              <a:t>problemelor demografice;</a:t>
            </a:r>
            <a:br>
              <a:rPr lang="vi-VN" sz="1800" dirty="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crearea </a:t>
            </a:r>
            <a:r>
              <a:rPr lang="vi-VN" sz="1800" dirty="0">
                <a:solidFill>
                  <a:schemeClr val="tx1"/>
                </a:solidFill>
                <a:latin typeface="Calibri" pitchFamily="34" charset="0"/>
                <a:cs typeface="Calibri" pitchFamily="34" charset="0"/>
              </a:rPr>
              <a:t>și păstrarea locurilor de muncă în zonele LEADER;</a:t>
            </a:r>
            <a:br>
              <a:rPr lang="vi-VN" sz="1800" dirty="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îmbunătățirea </a:t>
            </a:r>
            <a:r>
              <a:rPr lang="vi-VN" sz="1800" dirty="0">
                <a:solidFill>
                  <a:schemeClr val="tx1"/>
                </a:solidFill>
                <a:latin typeface="Calibri" pitchFamily="34" charset="0"/>
                <a:cs typeface="Calibri" pitchFamily="34" charset="0"/>
              </a:rPr>
              <a:t>egalității de șanse pentru tineri, femei, persoane în vârstă, persoane cu dizabilități și membrii </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minorităților</a:t>
            </a:r>
            <a:r>
              <a:rPr lang="vi-VN" sz="1800" dirty="0">
                <a:solidFill>
                  <a:schemeClr val="tx1"/>
                </a:solidFill>
                <a:latin typeface="Calibri" pitchFamily="34" charset="0"/>
                <a:cs typeface="Calibri" pitchFamily="34" charset="0"/>
              </a:rPr>
              <a:t>;</a:t>
            </a:r>
            <a:br>
              <a:rPr lang="vi-VN" sz="1800" dirty="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creșterea </a:t>
            </a:r>
            <a:r>
              <a:rPr lang="vi-VN" sz="1800" dirty="0">
                <a:solidFill>
                  <a:schemeClr val="tx1"/>
                </a:solidFill>
                <a:latin typeface="Calibri" pitchFamily="34" charset="0"/>
                <a:cs typeface="Calibri" pitchFamily="34" charset="0"/>
              </a:rPr>
              <a:t>valorii adăugate  și a competitivității la nivel local;</a:t>
            </a:r>
            <a:br>
              <a:rPr lang="vi-VN" sz="1800" dirty="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conservarea </a:t>
            </a:r>
            <a:r>
              <a:rPr lang="vi-VN" sz="1800" dirty="0">
                <a:solidFill>
                  <a:schemeClr val="tx1"/>
                </a:solidFill>
                <a:latin typeface="Calibri" pitchFamily="34" charset="0"/>
                <a:cs typeface="Calibri" pitchFamily="34" charset="0"/>
              </a:rPr>
              <a:t>resurselor și protecția mediului natural;</a:t>
            </a:r>
            <a:br>
              <a:rPr lang="vi-VN" sz="1800" dirty="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aplicarea </a:t>
            </a:r>
            <a:r>
              <a:rPr lang="vi-VN" sz="1800" dirty="0">
                <a:solidFill>
                  <a:schemeClr val="tx1"/>
                </a:solidFill>
                <a:latin typeface="Calibri" pitchFamily="34" charset="0"/>
                <a:cs typeface="Calibri" pitchFamily="34" charset="0"/>
              </a:rPr>
              <a:t>unei abordări integrate și multisectoriale.</a:t>
            </a: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Măsurile cu caracter inovativ implementate prin LEADER trebuie sa fie in concordonță cu obiectivele prestabilite în strategie si totodată să aducă valoare adăugată și/sau impact economic, social, cultural și natural în </a:t>
            </a:r>
            <a:r>
              <a:rPr lang="ro-RO" sz="1800" dirty="0" smtClean="0">
                <a:solidFill>
                  <a:schemeClr val="tx1"/>
                </a:solidFill>
                <a:latin typeface="Calibri" pitchFamily="34" charset="0"/>
                <a:cs typeface="Calibri" pitchFamily="34" charset="0"/>
              </a:rPr>
              <a:t>teritoriu (eficiența </a:t>
            </a:r>
            <a:r>
              <a:rPr lang="ro-RO" sz="1800" dirty="0">
                <a:solidFill>
                  <a:schemeClr val="tx1"/>
                </a:solidFill>
                <a:latin typeface="Calibri" pitchFamily="34" charset="0"/>
                <a:cs typeface="Calibri" pitchFamily="34" charset="0"/>
              </a:rPr>
              <a:t>energetică și promovarea energiei din surse </a:t>
            </a:r>
            <a:r>
              <a:rPr lang="ro-RO" sz="1800" dirty="0" smtClean="0">
                <a:solidFill>
                  <a:schemeClr val="tx1"/>
                </a:solidFill>
                <a:latin typeface="Calibri" pitchFamily="34" charset="0"/>
                <a:cs typeface="Calibri" pitchFamily="34" charset="0"/>
              </a:rPr>
              <a:t>regenerabile, TIC, </a:t>
            </a:r>
            <a:r>
              <a:rPr lang="ro-RO" sz="1800" dirty="0">
                <a:solidFill>
                  <a:schemeClr val="tx1"/>
                </a:solidFill>
                <a:latin typeface="Calibri" pitchFamily="34" charset="0"/>
                <a:cs typeface="Calibri" pitchFamily="34" charset="0"/>
              </a:rPr>
              <a:t>patrimoniu material și imaterial inclusiv patrimoniu natural de interes local</a:t>
            </a:r>
            <a:r>
              <a:rPr lang="ro-RO" sz="1800" dirty="0" smtClean="0">
                <a:solidFill>
                  <a:schemeClr val="tx1"/>
                </a:solidFill>
                <a:latin typeface="Calibri" pitchFamily="34" charset="0"/>
                <a:cs typeface="Calibri" pitchFamily="34" charset="0"/>
              </a:rPr>
              <a:t>, </a:t>
            </a:r>
            <a:r>
              <a:rPr lang="ro-RO" sz="1800" dirty="0">
                <a:solidFill>
                  <a:schemeClr val="tx1"/>
                </a:solidFill>
                <a:latin typeface="Calibri" pitchFamily="34" charset="0"/>
                <a:cs typeface="Calibri" pitchFamily="34" charset="0"/>
              </a:rPr>
              <a:t>grupuri de producători</a:t>
            </a:r>
            <a:r>
              <a:rPr lang="ro-RO" sz="1800" dirty="0" smtClean="0">
                <a:solidFill>
                  <a:schemeClr val="tx1"/>
                </a:solidFill>
                <a:latin typeface="Calibri" pitchFamily="34" charset="0"/>
                <a:cs typeface="Calibri" pitchFamily="34" charset="0"/>
              </a:rPr>
              <a:t>, </a:t>
            </a:r>
            <a:r>
              <a:rPr lang="ro-RO" sz="1800" dirty="0">
                <a:solidFill>
                  <a:schemeClr val="tx1"/>
                </a:solidFill>
                <a:latin typeface="Calibri" pitchFamily="34" charset="0"/>
                <a:cs typeface="Calibri" pitchFamily="34" charset="0"/>
              </a:rPr>
              <a:t>piețe agricole, agroalimentare pentru produsele locale,</a:t>
            </a:r>
            <a:br>
              <a:rPr lang="ro-RO" sz="18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grupuri </a:t>
            </a:r>
            <a:r>
              <a:rPr lang="ro-RO" sz="1800" dirty="0">
                <a:solidFill>
                  <a:schemeClr val="tx1"/>
                </a:solidFill>
                <a:latin typeface="Calibri" pitchFamily="34" charset="0"/>
                <a:cs typeface="Calibri" pitchFamily="34" charset="0"/>
              </a:rPr>
              <a:t>vulnerabile și comunități dezavantajate </a:t>
            </a:r>
            <a:r>
              <a:rPr lang="ro-RO" sz="1800" dirty="0" smtClean="0">
                <a:solidFill>
                  <a:schemeClr val="tx1"/>
                </a:solidFill>
                <a:latin typeface="Calibri" pitchFamily="34" charset="0"/>
                <a:cs typeface="Calibri" pitchFamily="34" charset="0"/>
              </a:rPr>
              <a:t>etc)</a:t>
            </a: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smtClean="0">
                <a:solidFill>
                  <a:srgbClr val="78B832"/>
                </a:solidFill>
                <a:latin typeface="Calibri" pitchFamily="34" charset="0"/>
                <a:cs typeface="Calibri" pitchFamily="34" charset="0"/>
              </a:rPr>
              <a:t/>
            </a:r>
            <a:br>
              <a:rPr lang="ro-RO" sz="1800" dirty="0" smtClean="0">
                <a:solidFill>
                  <a:srgbClr val="78B832"/>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
            </a:r>
            <a:br>
              <a:rPr lang="vi-VN" sz="1800" dirty="0" smtClean="0">
                <a:solidFill>
                  <a:schemeClr val="tx1"/>
                </a:solidFill>
                <a:latin typeface="Calibri" pitchFamily="34" charset="0"/>
                <a:cs typeface="Calibri" pitchFamily="34" charset="0"/>
              </a:rPr>
            </a:br>
            <a:r>
              <a:rPr lang="vi-VN" sz="1800" b="1" dirty="0" smtClean="0">
                <a:solidFill>
                  <a:schemeClr val="tx1"/>
                </a:solidFill>
                <a:latin typeface="Calibri" pitchFamily="34" charset="0"/>
                <a:cs typeface="Calibri" pitchFamily="34" charset="0"/>
              </a:rPr>
              <a:t/>
            </a:r>
            <a:br>
              <a:rPr lang="vi-VN" sz="1800" b="1" dirty="0" smtClean="0">
                <a:solidFill>
                  <a:schemeClr val="tx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vi-VN" sz="1800" b="1" dirty="0" smtClean="0">
                <a:solidFill>
                  <a:srgbClr val="1F4AA1"/>
                </a:solidFill>
                <a:latin typeface="Calibri" pitchFamily="34" charset="0"/>
                <a:cs typeface="Calibri" pitchFamily="34" charset="0"/>
              </a:rPr>
              <a:t/>
            </a:r>
            <a:br>
              <a:rPr lang="vi-VN" sz="18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LEADER</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37</a:t>
            </a:fld>
            <a:endParaRPr lang="ro-RO"/>
          </a:p>
        </p:txBody>
      </p:sp>
    </p:spTree>
    <p:extLst>
      <p:ext uri="{BB962C8B-B14F-4D97-AF65-F5344CB8AC3E}">
        <p14:creationId xmlns:p14="http://schemas.microsoft.com/office/powerpoint/2010/main" val="3465154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344043" y="1661925"/>
            <a:ext cx="8280920" cy="4896544"/>
          </a:xfrm>
        </p:spPr>
        <p:txBody>
          <a:bodyPr numCol="1" anchor="t">
            <a:normAutofit fontScale="90000"/>
          </a:bodyPr>
          <a:lstStyle/>
          <a:p>
            <a:pPr>
              <a:tabLst>
                <a:tab pos="88900" algn="l"/>
              </a:tabLst>
            </a:pPr>
            <a:r>
              <a:rPr lang="ro-RO" sz="1800"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Sub-măsura</a:t>
            </a:r>
            <a:r>
              <a:rPr lang="ro-RO" sz="1800" b="1"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19.2 </a:t>
            </a:r>
            <a:r>
              <a:rPr lang="en-US" sz="1800" b="1" dirty="0" smtClean="0">
                <a:solidFill>
                  <a:srgbClr val="1F4AA1"/>
                </a:solidFill>
                <a:latin typeface="Calibri" pitchFamily="34" charset="0"/>
                <a:cs typeface="Calibri" pitchFamily="34" charset="0"/>
              </a:rPr>
              <a:t>“</a:t>
            </a:r>
            <a:r>
              <a:rPr lang="vi-VN" sz="1800" b="1" dirty="0" smtClean="0">
                <a:solidFill>
                  <a:srgbClr val="1F4AA1"/>
                </a:solidFill>
                <a:latin typeface="Calibri" pitchFamily="34" charset="0"/>
                <a:cs typeface="Calibri" pitchFamily="34" charset="0"/>
              </a:rPr>
              <a:t>Sprijin </a:t>
            </a:r>
            <a:r>
              <a:rPr lang="vi-VN" sz="1800" b="1" dirty="0">
                <a:solidFill>
                  <a:srgbClr val="1F4AA1"/>
                </a:solidFill>
                <a:latin typeface="Calibri" pitchFamily="34" charset="0"/>
                <a:cs typeface="Calibri" pitchFamily="34" charset="0"/>
              </a:rPr>
              <a:t>pentru implementarea acțiunilor în cadrul strategiei de dezvoltare </a:t>
            </a:r>
            <a:r>
              <a:rPr lang="vi-VN" sz="1800" b="1" dirty="0" smtClean="0">
                <a:solidFill>
                  <a:srgbClr val="1F4AA1"/>
                </a:solidFill>
                <a:latin typeface="Calibri" pitchFamily="34" charset="0"/>
                <a:cs typeface="Calibri" pitchFamily="34" charset="0"/>
              </a:rPr>
              <a:t>locală</a:t>
            </a:r>
            <a:r>
              <a:rPr lang="en-US" sz="1800" b="1" dirty="0" smtClean="0">
                <a:solidFill>
                  <a:srgbClr val="1F4AA1"/>
                </a:solidFill>
                <a:latin typeface="Calibri" pitchFamily="34" charset="0"/>
                <a:cs typeface="Calibri" pitchFamily="34" charset="0"/>
              </a:rPr>
              <a:t>”</a:t>
            </a: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 continuare -</a:t>
            </a:r>
            <a:r>
              <a:rPr lang="ro-RO" sz="1800" b="1" dirty="0">
                <a:solidFill>
                  <a:srgbClr val="1F4AA1"/>
                </a:solidFill>
                <a:latin typeface="Calibri" pitchFamily="34" charset="0"/>
                <a:cs typeface="Calibri" pitchFamily="34" charset="0"/>
              </a:rPr>
              <a:t/>
            </a:r>
            <a:br>
              <a:rPr lang="ro-RO" sz="1800" b="1" dirty="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Sume </a:t>
            </a:r>
            <a:r>
              <a:rPr lang="vi-VN" sz="1800" dirty="0">
                <a:solidFill>
                  <a:srgbClr val="1F4AA1"/>
                </a:solidFill>
                <a:latin typeface="Calibri" pitchFamily="34" charset="0"/>
                <a:cs typeface="Calibri" pitchFamily="34" charset="0"/>
              </a:rPr>
              <a:t>și rate de sprijin </a:t>
            </a:r>
            <a:r>
              <a:rPr lang="vi-VN" sz="1800" dirty="0" smtClean="0">
                <a:solidFill>
                  <a:srgbClr val="1F4AA1"/>
                </a:solidFill>
                <a:latin typeface="Calibri" pitchFamily="34" charset="0"/>
                <a:cs typeface="Calibri" pitchFamily="34" charset="0"/>
              </a:rPr>
              <a:t>aplicabile</a:t>
            </a:r>
            <a:r>
              <a:rPr lang="vi-VN" sz="1800" b="1" dirty="0">
                <a:solidFill>
                  <a:schemeClr val="tx1"/>
                </a:solidFill>
                <a:latin typeface="Calibri" pitchFamily="34" charset="0"/>
                <a:cs typeface="Calibri" pitchFamily="34" charset="0"/>
              </a:rPr>
              <a:t/>
            </a:r>
            <a:br>
              <a:rPr lang="vi-VN" sz="1800" b="1" dirty="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Ponderea  maximă a sprijinului din totalul cheltuielilor eligibile este de până la 100% - până la un maxim de 200.000 de euro/proiect. </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Pentru măsurile și operațiunile care nu intră în sfera de aplicabilitate ale art. 42 din Tratat, se vor aplica regulile de ajutor de minimis în vigoare (dacă este cazul) s, conform prevederilor Regulamentului UE nr. 1407/2013.</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Pentru operatiunile specifice FEADR, GAL va stabili intensitatea sprijinului în limita maximă prevăzută în Regulamentul (UE) nr. 1305/2013. Intensitatea sprijinului pentru operațiunile care ies din sfera Regulamentului  va fi stabilită de GAL-uri astfel:</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pentru operațiunile generatoare de venit: maximum 90%</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pentru operațiunile negeneratoare de venit: maximum 100</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Beneficiarii sub-măsurii 19.2 pot solicita Agenţiei de Plăţi, plata unui avans în conformitate cu prevederile Regulamentului (UE) nr. 1305/2013.</a:t>
            </a:r>
            <a:br>
              <a:rPr lang="vi-VN" sz="18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a:solidFill>
                  <a:schemeClr val="tx1"/>
                </a:solidFill>
                <a:latin typeface="Calibri" pitchFamily="34" charset="0"/>
                <a:cs typeface="Calibri" pitchFamily="34" charset="0"/>
              </a:rPr>
              <a:t/>
            </a:r>
            <a:br>
              <a:rPr lang="ro-RO" sz="1800" dirty="0">
                <a:solidFill>
                  <a:schemeClr val="tx1"/>
                </a:solidFill>
                <a:latin typeface="Calibri" pitchFamily="34" charset="0"/>
                <a:cs typeface="Calibri" pitchFamily="34" charset="0"/>
              </a:rPr>
            </a:br>
            <a:r>
              <a:rPr lang="ro-RO" sz="1800" dirty="0" smtClean="0">
                <a:solidFill>
                  <a:srgbClr val="78B832"/>
                </a:solidFill>
                <a:latin typeface="Calibri" pitchFamily="34" charset="0"/>
                <a:cs typeface="Calibri" pitchFamily="34" charset="0"/>
              </a:rPr>
              <a:t/>
            </a:r>
            <a:br>
              <a:rPr lang="ro-RO" sz="1800" dirty="0" smtClean="0">
                <a:solidFill>
                  <a:srgbClr val="78B832"/>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
            </a:r>
            <a:br>
              <a:rPr lang="vi-VN" sz="1800" dirty="0" smtClean="0">
                <a:solidFill>
                  <a:schemeClr val="tx1"/>
                </a:solidFill>
                <a:latin typeface="Calibri" pitchFamily="34" charset="0"/>
                <a:cs typeface="Calibri" pitchFamily="34" charset="0"/>
              </a:rPr>
            </a:br>
            <a:r>
              <a:rPr lang="vi-VN" sz="1800" b="1" dirty="0" smtClean="0">
                <a:solidFill>
                  <a:schemeClr val="tx1"/>
                </a:solidFill>
                <a:latin typeface="Calibri" pitchFamily="34" charset="0"/>
                <a:cs typeface="Calibri" pitchFamily="34" charset="0"/>
              </a:rPr>
              <a:t/>
            </a:r>
            <a:br>
              <a:rPr lang="vi-VN" sz="1800" b="1" dirty="0" smtClean="0">
                <a:solidFill>
                  <a:schemeClr val="tx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vi-VN" sz="1800" b="1" dirty="0" smtClean="0">
                <a:solidFill>
                  <a:srgbClr val="1F4AA1"/>
                </a:solidFill>
                <a:latin typeface="Calibri" pitchFamily="34" charset="0"/>
                <a:cs typeface="Calibri" pitchFamily="34" charset="0"/>
              </a:rPr>
              <a:t/>
            </a:r>
            <a:br>
              <a:rPr lang="vi-VN" sz="18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LEADER</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38</a:t>
            </a:fld>
            <a:endParaRPr lang="ro-RO"/>
          </a:p>
        </p:txBody>
      </p:sp>
    </p:spTree>
    <p:extLst>
      <p:ext uri="{BB962C8B-B14F-4D97-AF65-F5344CB8AC3E}">
        <p14:creationId xmlns:p14="http://schemas.microsoft.com/office/powerpoint/2010/main" val="4290227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611560" y="1556793"/>
            <a:ext cx="8280920" cy="4752528"/>
          </a:xfrm>
        </p:spPr>
        <p:txBody>
          <a:bodyPr numCol="1" anchor="t">
            <a:normAutofit fontScale="90000"/>
          </a:bodyPr>
          <a:lstStyle/>
          <a:p>
            <a:pPr>
              <a:tabLst>
                <a:tab pos="88900" algn="l"/>
              </a:tabLst>
            </a:pPr>
            <a:r>
              <a:rPr lang="ro-RO" sz="1800" b="1" dirty="0" smtClean="0">
                <a:solidFill>
                  <a:schemeClr val="tx1"/>
                </a:solidFill>
                <a:latin typeface="Calibri" pitchFamily="34" charset="0"/>
                <a:cs typeface="Calibri" pitchFamily="34" charset="0"/>
              </a:rPr>
              <a:t>	</a:t>
            </a:r>
            <a:r>
              <a:rPr lang="ro-RO" sz="1800" b="1" dirty="0">
                <a:solidFill>
                  <a:schemeClr val="tx1"/>
                </a:solidFill>
                <a:latin typeface="Calibri" pitchFamily="34" charset="0"/>
                <a:cs typeface="Calibri" pitchFamily="34" charset="0"/>
              </a:rPr>
              <a:t> </a:t>
            </a:r>
            <a:r>
              <a:rPr lang="ro-RO" sz="1800" b="1" dirty="0" smtClean="0">
                <a:solidFill>
                  <a:schemeClr val="tx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Sub-măsura</a:t>
            </a:r>
            <a:r>
              <a:rPr lang="ro-RO" sz="1800" b="1"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19.3 </a:t>
            </a:r>
            <a:r>
              <a:rPr lang="en-US" sz="1800" b="1" dirty="0" smtClean="0">
                <a:solidFill>
                  <a:srgbClr val="1F4AA1"/>
                </a:solidFill>
                <a:latin typeface="Calibri" pitchFamily="34" charset="0"/>
                <a:cs typeface="Calibri" pitchFamily="34" charset="0"/>
              </a:rPr>
              <a:t>“</a:t>
            </a:r>
            <a:r>
              <a:rPr lang="vi-VN" sz="1800" b="1" dirty="0" smtClean="0">
                <a:solidFill>
                  <a:srgbClr val="1F4AA1"/>
                </a:solidFill>
                <a:latin typeface="Calibri" pitchFamily="34" charset="0"/>
                <a:cs typeface="Calibri" pitchFamily="34" charset="0"/>
              </a:rPr>
              <a:t>Pregătirea </a:t>
            </a:r>
            <a:r>
              <a:rPr lang="vi-VN" sz="1800" b="1" dirty="0">
                <a:solidFill>
                  <a:srgbClr val="1F4AA1"/>
                </a:solidFill>
                <a:latin typeface="Calibri" pitchFamily="34" charset="0"/>
                <a:cs typeface="Calibri" pitchFamily="34" charset="0"/>
              </a:rPr>
              <a:t>și implementarea activităților de cooperare ale Grupului de Acțiune </a:t>
            </a:r>
            <a:r>
              <a:rPr lang="vi-VN" sz="1800" b="1" dirty="0" smtClean="0">
                <a:solidFill>
                  <a:srgbClr val="1F4AA1"/>
                </a:solidFill>
                <a:latin typeface="Calibri" pitchFamily="34" charset="0"/>
                <a:cs typeface="Calibri" pitchFamily="34" charset="0"/>
              </a:rPr>
              <a:t>Locală</a:t>
            </a:r>
            <a:r>
              <a:rPr lang="en-US" sz="1800" b="1" dirty="0" smtClean="0">
                <a:solidFill>
                  <a:srgbClr val="1F4AA1"/>
                </a:solidFill>
                <a:latin typeface="Calibri" pitchFamily="34" charset="0"/>
                <a:cs typeface="Calibri" pitchFamily="34" charset="0"/>
              </a:rPr>
              <a:t>”</a:t>
            </a:r>
            <a:r>
              <a:rPr lang="vi-VN" sz="1800" b="1" dirty="0">
                <a:solidFill>
                  <a:srgbClr val="1F4AA1"/>
                </a:solidFill>
                <a:latin typeface="Calibri" pitchFamily="34" charset="0"/>
                <a:cs typeface="Calibri" pitchFamily="34" charset="0"/>
              </a:rPr>
              <a:t/>
            </a:r>
            <a:br>
              <a:rPr lang="vi-VN" sz="1800" b="1" dirty="0">
                <a:solidFill>
                  <a:srgbClr val="1F4AA1"/>
                </a:solidFill>
                <a:latin typeface="Calibri" pitchFamily="34" charset="0"/>
                <a:cs typeface="Calibri" pitchFamily="34" charset="0"/>
              </a:rPr>
            </a:br>
            <a:r>
              <a:rPr lang="ro-RO" sz="1800" b="1" dirty="0" smtClean="0">
                <a:solidFill>
                  <a:srgbClr val="82C836"/>
                </a:solidFill>
                <a:latin typeface="Calibri" pitchFamily="34" charset="0"/>
                <a:cs typeface="Calibri" pitchFamily="34" charset="0"/>
              </a:rPr>
              <a:t>                                                                                       Alocare FEADR: 14,905 mil. Euro</a:t>
            </a:r>
            <a:r>
              <a:rPr lang="ro-RO" sz="1800" dirty="0">
                <a:solidFill>
                  <a:srgbClr val="1F4AA1"/>
                </a:solidFill>
                <a:latin typeface="Calibri" pitchFamily="34" charset="0"/>
                <a:cs typeface="Calibri" pitchFamily="34" charset="0"/>
              </a:rPr>
              <a:t/>
            </a:r>
            <a:br>
              <a:rPr lang="ro-RO" sz="1800" dirty="0">
                <a:solidFill>
                  <a:srgbClr val="1F4AA1"/>
                </a:solidFill>
                <a:latin typeface="Calibri" pitchFamily="34" charset="0"/>
                <a:cs typeface="Calibri" pitchFamily="34" charset="0"/>
              </a:rPr>
            </a:br>
            <a:r>
              <a:rPr lang="vi-VN" sz="1600" dirty="0" smtClean="0">
                <a:solidFill>
                  <a:srgbClr val="1F4AA1"/>
                </a:solidFill>
                <a:latin typeface="Calibri" pitchFamily="34" charset="0"/>
                <a:cs typeface="Calibri" pitchFamily="34" charset="0"/>
              </a:rPr>
              <a:t>Beneficiari</a:t>
            </a:r>
            <a:r>
              <a:rPr lang="ro-RO" sz="1600" dirty="0">
                <a:solidFill>
                  <a:srgbClr val="1F4AA1"/>
                </a:solidFill>
                <a:latin typeface="Calibri" pitchFamily="34" charset="0"/>
                <a:cs typeface="Calibri" pitchFamily="34" charset="0"/>
              </a:rPr>
              <a:t/>
            </a:r>
            <a:br>
              <a:rPr lang="ro-RO" sz="1600" dirty="0">
                <a:solidFill>
                  <a:srgbClr val="1F4AA1"/>
                </a:solidFill>
                <a:latin typeface="Calibri" pitchFamily="34" charset="0"/>
                <a:cs typeface="Calibri" pitchFamily="34" charset="0"/>
              </a:rPr>
            </a:br>
            <a:r>
              <a:rPr lang="ro-RO" sz="1600" dirty="0" smtClean="0">
                <a:solidFill>
                  <a:schemeClr val="tx1"/>
                </a:solidFill>
                <a:latin typeface="Calibri" pitchFamily="34" charset="0"/>
                <a:cs typeface="Calibri" pitchFamily="34" charset="0"/>
              </a:rPr>
              <a:t>Vor </a:t>
            </a:r>
            <a:r>
              <a:rPr lang="ro-RO" sz="1600" dirty="0">
                <a:solidFill>
                  <a:schemeClr val="tx1"/>
                </a:solidFill>
                <a:latin typeface="Calibri" pitchFamily="34" charset="0"/>
                <a:cs typeface="Calibri" pitchFamily="34" charset="0"/>
              </a:rPr>
              <a:t>beneficia de sprijin prin PNDR Grupurile de Acțiune Locală autorizate de AM PNDR pentru perioada de programare 2014-2020.</a:t>
            </a:r>
            <a:r>
              <a:rPr lang="vi-VN" sz="1600" dirty="0">
                <a:solidFill>
                  <a:schemeClr val="tx1"/>
                </a:solidFill>
                <a:latin typeface="Calibri" pitchFamily="34" charset="0"/>
                <a:cs typeface="Calibri" pitchFamily="34" charset="0"/>
              </a:rPr>
              <a:t/>
            </a:r>
            <a:br>
              <a:rPr lang="vi-VN" sz="1600" dirty="0">
                <a:solidFill>
                  <a:schemeClr val="tx1"/>
                </a:solidFill>
                <a:latin typeface="Calibri" pitchFamily="34" charset="0"/>
                <a:cs typeface="Calibri" pitchFamily="34" charset="0"/>
              </a:rPr>
            </a:br>
            <a:r>
              <a:rPr lang="vi-VN" sz="1600" dirty="0">
                <a:solidFill>
                  <a:schemeClr val="tx1"/>
                </a:solidFill>
                <a:latin typeface="Calibri" pitchFamily="34" charset="0"/>
                <a:cs typeface="Calibri" pitchFamily="34" charset="0"/>
              </a:rPr>
              <a:t>Această sub-măsură va finanța proiectele de cooperare transnațională (dintre România și alte state europene) și de cooperare interteritorială (în cadrul teritoriului României) între GAL-uri din România și parteneriatele de tip CLLD sau alte parteneriate, ca de exemplu un grup de parteneri publici și privați locali pe un teritoriu rural/urban, care implementează o strategie de dezvoltare locală.</a:t>
            </a:r>
            <a:r>
              <a:rPr lang="ro-RO" sz="1600" dirty="0" smtClean="0">
                <a:solidFill>
                  <a:schemeClr val="tx1"/>
                </a:solidFill>
                <a:latin typeface="Calibri" pitchFamily="34" charset="0"/>
                <a:cs typeface="Calibri" pitchFamily="34" charset="0"/>
              </a:rPr>
              <a:t/>
            </a:r>
            <a:br>
              <a:rPr lang="ro-RO" sz="1600" dirty="0" smtClean="0">
                <a:solidFill>
                  <a:schemeClr val="tx1"/>
                </a:solidFill>
                <a:latin typeface="Calibri" pitchFamily="34" charset="0"/>
                <a:cs typeface="Calibri" pitchFamily="34" charset="0"/>
              </a:rPr>
            </a:br>
            <a:r>
              <a:rPr lang="ro-RO" sz="1600" dirty="0" smtClean="0">
                <a:solidFill>
                  <a:schemeClr val="tx1"/>
                </a:solidFill>
                <a:latin typeface="Calibri" pitchFamily="34" charset="0"/>
                <a:cs typeface="Calibri" pitchFamily="34" charset="0"/>
              </a:rPr>
              <a:t/>
            </a:r>
            <a:br>
              <a:rPr lang="ro-RO" sz="1600" dirty="0" smtClean="0">
                <a:solidFill>
                  <a:schemeClr val="tx1"/>
                </a:solidFill>
                <a:latin typeface="Calibri" pitchFamily="34" charset="0"/>
                <a:cs typeface="Calibri" pitchFamily="34" charset="0"/>
              </a:rPr>
            </a:br>
            <a:r>
              <a:rPr lang="ro-RO" sz="1600" dirty="0" smtClean="0">
                <a:solidFill>
                  <a:srgbClr val="1F4AA1"/>
                </a:solidFill>
                <a:latin typeface="Calibri" pitchFamily="34" charset="0"/>
                <a:cs typeface="Calibri" pitchFamily="34" charset="0"/>
              </a:rPr>
              <a:t>Tipul sp</a:t>
            </a:r>
            <a:r>
              <a:rPr lang="en-US" sz="1600" dirty="0" smtClean="0">
                <a:solidFill>
                  <a:srgbClr val="1F4AA1"/>
                </a:solidFill>
                <a:latin typeface="Calibri" pitchFamily="34" charset="0"/>
                <a:cs typeface="Calibri" pitchFamily="34" charset="0"/>
              </a:rPr>
              <a:t>r</a:t>
            </a:r>
            <a:r>
              <a:rPr lang="ro-RO" sz="1600" dirty="0" smtClean="0">
                <a:solidFill>
                  <a:srgbClr val="1F4AA1"/>
                </a:solidFill>
                <a:latin typeface="Calibri" pitchFamily="34" charset="0"/>
                <a:cs typeface="Calibri" pitchFamily="34" charset="0"/>
              </a:rPr>
              <a:t>ijinului</a:t>
            </a:r>
            <a:r>
              <a:rPr lang="ro-RO" sz="1600" b="1" dirty="0">
                <a:solidFill>
                  <a:prstClr val="black"/>
                </a:solidFill>
                <a:latin typeface="Calibri" pitchFamily="34" charset="0"/>
                <a:cs typeface="Calibri" pitchFamily="34" charset="0"/>
              </a:rPr>
              <a:t/>
            </a:r>
            <a:br>
              <a:rPr lang="ro-RO" sz="1600" b="1" dirty="0">
                <a:solidFill>
                  <a:prstClr val="black"/>
                </a:solidFill>
                <a:latin typeface="Calibri" pitchFamily="34" charset="0"/>
                <a:cs typeface="Calibri" pitchFamily="34" charset="0"/>
              </a:rPr>
            </a:br>
            <a:r>
              <a:rPr lang="vi-VN" sz="1600" dirty="0">
                <a:solidFill>
                  <a:prstClr val="black"/>
                </a:solidFill>
                <a:latin typeface="Calibri" pitchFamily="34" charset="0"/>
                <a:cs typeface="Calibri" pitchFamily="34" charset="0"/>
              </a:rPr>
              <a:t>Asistenţa în cadrul submăsurii se acordă sub forma sprijinului nerambursabil (grantului</a:t>
            </a:r>
            <a:r>
              <a:rPr lang="vi-VN" sz="1600" dirty="0" smtClean="0">
                <a:solidFill>
                  <a:prstClr val="black"/>
                </a:solidFill>
                <a:latin typeface="Calibri" pitchFamily="34" charset="0"/>
                <a:cs typeface="Calibri" pitchFamily="34" charset="0"/>
              </a:rPr>
              <a:t>).</a:t>
            </a:r>
            <a:r>
              <a:rPr lang="ro-RO" sz="1600" dirty="0" smtClean="0">
                <a:solidFill>
                  <a:prstClr val="black"/>
                </a:solidFill>
                <a:latin typeface="Calibri" pitchFamily="34" charset="0"/>
                <a:cs typeface="Calibri" pitchFamily="34" charset="0"/>
              </a:rPr>
              <a:t> </a:t>
            </a:r>
            <a:r>
              <a:rPr lang="ro-RO" sz="1600" dirty="0">
                <a:solidFill>
                  <a:prstClr val="black"/>
                </a:solidFill>
                <a:latin typeface="Calibri" pitchFamily="34" charset="0"/>
                <a:cs typeface="Calibri" pitchFamily="34" charset="0"/>
              </a:rPr>
              <a:t/>
            </a:r>
            <a:br>
              <a:rPr lang="ro-RO" sz="1600" dirty="0">
                <a:solidFill>
                  <a:prstClr val="black"/>
                </a:solidFill>
                <a:latin typeface="Calibri" pitchFamily="34" charset="0"/>
                <a:cs typeface="Calibri" pitchFamily="34" charset="0"/>
              </a:rPr>
            </a:br>
            <a:r>
              <a:rPr lang="ro-RO" sz="1600" dirty="0">
                <a:solidFill>
                  <a:prstClr val="black"/>
                </a:solidFill>
                <a:latin typeface="Calibri" pitchFamily="34" charset="0"/>
                <a:cs typeface="Calibri" pitchFamily="34" charset="0"/>
              </a:rPr>
              <a:t>Sunt eligibile pentru finantare FEADR :</a:t>
            </a:r>
            <a:br>
              <a:rPr lang="ro-RO" sz="1600" dirty="0">
                <a:solidFill>
                  <a:prstClr val="black"/>
                </a:solidFill>
                <a:latin typeface="Calibri" pitchFamily="34" charset="0"/>
                <a:cs typeface="Calibri" pitchFamily="34" charset="0"/>
              </a:rPr>
            </a:br>
            <a:r>
              <a:rPr lang="ro-RO" sz="1600" dirty="0">
                <a:solidFill>
                  <a:prstClr val="black"/>
                </a:solidFill>
                <a:latin typeface="Calibri" pitchFamily="34" charset="0"/>
                <a:cs typeface="Calibri" pitchFamily="34" charset="0"/>
              </a:rPr>
              <a:t>-	Costurile privind asistența tehnică pregătitoare: costurile aferente misiunilor tehnice, întâlnirilor, atelierelor de lucru, studiilor, achizitia de date si informatii necesare etc.</a:t>
            </a:r>
            <a:br>
              <a:rPr lang="ro-RO" sz="1600" dirty="0">
                <a:solidFill>
                  <a:prstClr val="black"/>
                </a:solidFill>
                <a:latin typeface="Calibri" pitchFamily="34" charset="0"/>
                <a:cs typeface="Calibri" pitchFamily="34" charset="0"/>
              </a:rPr>
            </a:br>
            <a:r>
              <a:rPr lang="ro-RO" sz="1600" dirty="0">
                <a:solidFill>
                  <a:prstClr val="black"/>
                </a:solidFill>
                <a:latin typeface="Calibri" pitchFamily="34" charset="0"/>
                <a:cs typeface="Calibri" pitchFamily="34" charset="0"/>
              </a:rPr>
              <a:t>Condițiile principale de eligibilitate pentru asistența tehnică pregatitoare sunt: </a:t>
            </a:r>
            <a:br>
              <a:rPr lang="ro-RO" sz="1600" dirty="0">
                <a:solidFill>
                  <a:prstClr val="black"/>
                </a:solidFill>
                <a:latin typeface="Calibri" pitchFamily="34" charset="0"/>
                <a:cs typeface="Calibri" pitchFamily="34" charset="0"/>
              </a:rPr>
            </a:br>
            <a:r>
              <a:rPr lang="ro-RO" sz="1600" dirty="0" smtClean="0">
                <a:solidFill>
                  <a:prstClr val="black"/>
                </a:solidFill>
                <a:latin typeface="Calibri" pitchFamily="34" charset="0"/>
                <a:cs typeface="Calibri" pitchFamily="34" charset="0"/>
              </a:rPr>
              <a:t>a)intentia </a:t>
            </a:r>
            <a:r>
              <a:rPr lang="ro-RO" sz="1600" dirty="0">
                <a:solidFill>
                  <a:prstClr val="black"/>
                </a:solidFill>
                <a:latin typeface="Calibri" pitchFamily="34" charset="0"/>
                <a:cs typeface="Calibri" pitchFamily="34" charset="0"/>
              </a:rPr>
              <a:t>de cooperare trebuie sa se regaseasca in SDL;</a:t>
            </a:r>
            <a:br>
              <a:rPr lang="ro-RO" sz="1600" dirty="0">
                <a:solidFill>
                  <a:prstClr val="black"/>
                </a:solidFill>
                <a:latin typeface="Calibri" pitchFamily="34" charset="0"/>
                <a:cs typeface="Calibri" pitchFamily="34" charset="0"/>
              </a:rPr>
            </a:br>
            <a:r>
              <a:rPr lang="ro-RO" sz="1600" dirty="0" smtClean="0">
                <a:solidFill>
                  <a:prstClr val="black"/>
                </a:solidFill>
                <a:latin typeface="Calibri" pitchFamily="34" charset="0"/>
                <a:cs typeface="Calibri" pitchFamily="34" charset="0"/>
              </a:rPr>
              <a:t>b)solicitantul </a:t>
            </a:r>
            <a:r>
              <a:rPr lang="ro-RO" sz="1600" dirty="0">
                <a:solidFill>
                  <a:prstClr val="black"/>
                </a:solidFill>
                <a:latin typeface="Calibri" pitchFamily="34" charset="0"/>
                <a:cs typeface="Calibri" pitchFamily="34" charset="0"/>
              </a:rPr>
              <a:t>trebuie sa fie un GAL autorizat la nivel național pentru perioada de programare 2014-2020;</a:t>
            </a:r>
            <a:br>
              <a:rPr lang="ro-RO" sz="1600" dirty="0">
                <a:solidFill>
                  <a:prstClr val="black"/>
                </a:solidFill>
                <a:latin typeface="Calibri" pitchFamily="34" charset="0"/>
                <a:cs typeface="Calibri" pitchFamily="34" charset="0"/>
              </a:rPr>
            </a:br>
            <a:r>
              <a:rPr lang="ro-RO" sz="1600" dirty="0" smtClean="0">
                <a:solidFill>
                  <a:prstClr val="black"/>
                </a:solidFill>
                <a:latin typeface="Calibri" pitchFamily="34" charset="0"/>
                <a:cs typeface="Calibri" pitchFamily="34" charset="0"/>
              </a:rPr>
              <a:t>c)prezentarea </a:t>
            </a:r>
            <a:r>
              <a:rPr lang="ro-RO" sz="1600" dirty="0">
                <a:solidFill>
                  <a:prstClr val="black"/>
                </a:solidFill>
                <a:latin typeface="Calibri" pitchFamily="34" charset="0"/>
                <a:cs typeface="Calibri" pitchFamily="34" charset="0"/>
              </a:rPr>
              <a:t>unui plan de acțiune;</a:t>
            </a:r>
            <a:br>
              <a:rPr lang="ro-RO" sz="1600" dirty="0">
                <a:solidFill>
                  <a:prstClr val="black"/>
                </a:solidFill>
                <a:latin typeface="Calibri" pitchFamily="34" charset="0"/>
                <a:cs typeface="Calibri" pitchFamily="34" charset="0"/>
              </a:rPr>
            </a:br>
            <a:r>
              <a:rPr lang="ro-RO" sz="1600" dirty="0" smtClean="0">
                <a:solidFill>
                  <a:prstClr val="black"/>
                </a:solidFill>
                <a:latin typeface="Calibri" pitchFamily="34" charset="0"/>
                <a:cs typeface="Calibri" pitchFamily="34" charset="0"/>
              </a:rPr>
              <a:t>d)în </a:t>
            </a:r>
            <a:r>
              <a:rPr lang="ro-RO" sz="1600" dirty="0">
                <a:solidFill>
                  <a:prstClr val="black"/>
                </a:solidFill>
                <a:latin typeface="Calibri" pitchFamily="34" charset="0"/>
                <a:cs typeface="Calibri" pitchFamily="34" charset="0"/>
              </a:rPr>
              <a:t>situația în care acțiunile pregătitoare se concretizează cu semnarea unui Acord de Cooperare și de Parteneriat, sunt eligibile numai cheltuielile pregătitoare efectuate înainte de semnarea acestuia;</a:t>
            </a:r>
            <a:br>
              <a:rPr lang="ro-RO" sz="1600" dirty="0">
                <a:solidFill>
                  <a:prstClr val="black"/>
                </a:solidFill>
                <a:latin typeface="Calibri" pitchFamily="34" charset="0"/>
                <a:cs typeface="Calibri" pitchFamily="34" charset="0"/>
              </a:rPr>
            </a:br>
            <a:r>
              <a:rPr lang="ro-RO" sz="1600" dirty="0" smtClean="0">
                <a:solidFill>
                  <a:prstClr val="black"/>
                </a:solidFill>
                <a:latin typeface="Calibri" pitchFamily="34" charset="0"/>
                <a:cs typeface="Calibri" pitchFamily="34" charset="0"/>
              </a:rPr>
              <a:t>e)Acțiunile </a:t>
            </a:r>
            <a:r>
              <a:rPr lang="ro-RO" sz="1600" dirty="0">
                <a:solidFill>
                  <a:prstClr val="black"/>
                </a:solidFill>
                <a:latin typeface="Calibri" pitchFamily="34" charset="0"/>
                <a:cs typeface="Calibri" pitchFamily="34" charset="0"/>
              </a:rPr>
              <a:t>pregătitoare sunt eligibile dacă sunt realizate pe teritoriul GAL sau pe teritoriul potențialilor parteneri.</a:t>
            </a:r>
            <a:br>
              <a:rPr lang="ro-RO" sz="1600" dirty="0">
                <a:solidFill>
                  <a:prstClr val="black"/>
                </a:solidFill>
                <a:latin typeface="Calibri" pitchFamily="34" charset="0"/>
                <a:cs typeface="Calibri" pitchFamily="34" charset="0"/>
              </a:rPr>
            </a:br>
            <a:r>
              <a:rPr lang="ro-RO" sz="1600" dirty="0">
                <a:solidFill>
                  <a:prstClr val="black"/>
                </a:solidFill>
                <a:latin typeface="Calibri" pitchFamily="34" charset="0"/>
                <a:cs typeface="Calibri" pitchFamily="34" charset="0"/>
              </a:rPr>
              <a:t/>
            </a:r>
            <a:br>
              <a:rPr lang="ro-RO" sz="1600" dirty="0">
                <a:solidFill>
                  <a:prstClr val="black"/>
                </a:solidFill>
                <a:latin typeface="Calibri" pitchFamily="34" charset="0"/>
                <a:cs typeface="Calibri" pitchFamily="34" charset="0"/>
              </a:rPr>
            </a:br>
            <a:r>
              <a:rPr lang="ro-RO" sz="1600" dirty="0" smtClean="0">
                <a:solidFill>
                  <a:prstClr val="black"/>
                </a:solidFill>
                <a:latin typeface="Calibri" pitchFamily="34" charset="0"/>
                <a:cs typeface="Calibri" pitchFamily="34" charset="0"/>
              </a:rPr>
              <a:t/>
            </a:r>
            <a:br>
              <a:rPr lang="ro-RO" sz="1600" dirty="0" smtClean="0">
                <a:solidFill>
                  <a:prstClr val="black"/>
                </a:solidFill>
                <a:latin typeface="Calibri" pitchFamily="34" charset="0"/>
                <a:cs typeface="Calibri" pitchFamily="34" charset="0"/>
              </a:rPr>
            </a:br>
            <a:r>
              <a:rPr lang="vi-VN" sz="1600" dirty="0">
                <a:solidFill>
                  <a:prstClr val="black"/>
                </a:solidFill>
                <a:latin typeface="Calibri" pitchFamily="34" charset="0"/>
                <a:cs typeface="Calibri" pitchFamily="34" charset="0"/>
              </a:rPr>
              <a:t/>
            </a:r>
            <a:br>
              <a:rPr lang="vi-VN" sz="1600" dirty="0">
                <a:solidFill>
                  <a:prstClr val="black"/>
                </a:solidFill>
                <a:latin typeface="Calibri" pitchFamily="34" charset="0"/>
                <a:cs typeface="Calibri" pitchFamily="34" charset="0"/>
              </a:rPr>
            </a:br>
            <a:r>
              <a:rPr lang="ro-RO" sz="1600" dirty="0" smtClean="0">
                <a:solidFill>
                  <a:prstClr val="black"/>
                </a:solidFill>
                <a:latin typeface="Calibri" pitchFamily="34" charset="0"/>
                <a:cs typeface="Calibri" pitchFamily="34" charset="0"/>
              </a:rPr>
              <a:t/>
            </a:r>
            <a:br>
              <a:rPr lang="ro-RO" sz="1600" dirty="0" smtClean="0">
                <a:solidFill>
                  <a:prstClr val="black"/>
                </a:solidFill>
                <a:latin typeface="Calibri" pitchFamily="34" charset="0"/>
                <a:cs typeface="Calibri" pitchFamily="34" charset="0"/>
              </a:rPr>
            </a:br>
            <a:r>
              <a:rPr lang="ro-RO" sz="1800" dirty="0">
                <a:solidFill>
                  <a:prstClr val="black"/>
                </a:solidFill>
                <a:latin typeface="Calibri" pitchFamily="34" charset="0"/>
                <a:cs typeface="Calibri" pitchFamily="34" charset="0"/>
              </a:rPr>
              <a:t/>
            </a:r>
            <a:br>
              <a:rPr lang="ro-RO" sz="1800" dirty="0">
                <a:solidFill>
                  <a:prstClr val="black"/>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LEADER</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39</a:t>
            </a:fld>
            <a:endParaRPr lang="ro-RO"/>
          </a:p>
        </p:txBody>
      </p:sp>
    </p:spTree>
    <p:extLst>
      <p:ext uri="{BB962C8B-B14F-4D97-AF65-F5344CB8AC3E}">
        <p14:creationId xmlns:p14="http://schemas.microsoft.com/office/powerpoint/2010/main" val="2496047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683568" y="1556792"/>
            <a:ext cx="8208912" cy="5112567"/>
          </a:xfrm>
        </p:spPr>
        <p:txBody>
          <a:bodyPr numCol="1" anchor="t">
            <a:normAutofit fontScale="90000"/>
          </a:bodyPr>
          <a:lstStyle/>
          <a:p>
            <a:pPr>
              <a:tabLst>
                <a:tab pos="88900" algn="l"/>
              </a:tabLst>
            </a:pPr>
            <a:r>
              <a:rPr lang="ro-RO" sz="1800" b="1" dirty="0" smtClean="0">
                <a:solidFill>
                  <a:srgbClr val="1F4AA1"/>
                </a:solidFill>
                <a:latin typeface="Calibri" pitchFamily="34" charset="0"/>
                <a:cs typeface="Calibri" pitchFamily="34" charset="0"/>
              </a:rPr>
              <a:t>		</a:t>
            </a:r>
            <a:r>
              <a:rPr lang="en-US" sz="1700" b="1" dirty="0" smtClean="0">
                <a:solidFill>
                  <a:srgbClr val="1F4AA1"/>
                </a:solidFill>
                <a:latin typeface="Calibri" pitchFamily="34" charset="0"/>
                <a:cs typeface="Calibri" pitchFamily="34" charset="0"/>
              </a:rPr>
              <a:t>     </a:t>
            </a:r>
            <a:r>
              <a:rPr lang="vi-VN" sz="1700" b="1" dirty="0" smtClean="0">
                <a:solidFill>
                  <a:srgbClr val="1F4AA1"/>
                </a:solidFill>
                <a:latin typeface="Calibri" pitchFamily="34" charset="0"/>
                <a:cs typeface="Calibri" pitchFamily="34" charset="0"/>
              </a:rPr>
              <a:t>M4. (Art. 17) - Investiţii în active fizice</a:t>
            </a:r>
            <a:r>
              <a:rPr lang="vi-VN" sz="1700" dirty="0" smtClean="0">
                <a:solidFill>
                  <a:srgbClr val="1F4AA1"/>
                </a:solidFill>
                <a:latin typeface="Calibri" pitchFamily="34" charset="0"/>
                <a:cs typeface="Calibri" pitchFamily="34" charset="0"/>
              </a:rPr>
              <a:t/>
            </a:r>
            <a:br>
              <a:rPr lang="vi-VN" sz="1700" dirty="0" smtClean="0">
                <a:solidFill>
                  <a:srgbClr val="1F4AA1"/>
                </a:solidFill>
                <a:latin typeface="Calibri" pitchFamily="34" charset="0"/>
                <a:cs typeface="Calibri" pitchFamily="34" charset="0"/>
              </a:rPr>
            </a:br>
            <a:r>
              <a:rPr lang="ro-RO" sz="1700" dirty="0" smtClean="0">
                <a:solidFill>
                  <a:srgbClr val="1F4AA1"/>
                </a:solidFill>
                <a:latin typeface="Calibri" pitchFamily="34" charset="0"/>
                <a:cs typeface="Calibri" pitchFamily="34" charset="0"/>
              </a:rPr>
              <a:t>		</a:t>
            </a:r>
            <a:r>
              <a:rPr lang="ro-RO" sz="1700" b="1" dirty="0" smtClean="0">
                <a:solidFill>
                  <a:srgbClr val="1F4AA1"/>
                </a:solidFill>
                <a:latin typeface="Calibri" pitchFamily="34" charset="0"/>
                <a:cs typeface="Calibri" pitchFamily="34" charset="0"/>
              </a:rPr>
              <a:t> </a:t>
            </a:r>
            <a:r>
              <a:rPr lang="en-US" sz="1700" b="1" dirty="0" smtClean="0">
                <a:solidFill>
                  <a:srgbClr val="1F4AA1"/>
                </a:solidFill>
                <a:latin typeface="Calibri" pitchFamily="34" charset="0"/>
                <a:cs typeface="Calibri" pitchFamily="34" charset="0"/>
              </a:rPr>
              <a:t>   </a:t>
            </a:r>
            <a:r>
              <a:rPr lang="vi-VN" sz="1700" b="1" dirty="0" smtClean="0">
                <a:solidFill>
                  <a:srgbClr val="1F4AA1"/>
                </a:solidFill>
                <a:latin typeface="Calibri" pitchFamily="34" charset="0"/>
                <a:cs typeface="Calibri" pitchFamily="34" charset="0"/>
              </a:rPr>
              <a:t>Sub-măsura 4.1 </a:t>
            </a:r>
            <a:r>
              <a:rPr lang="en-US" sz="1700" b="1" dirty="0" smtClean="0">
                <a:solidFill>
                  <a:srgbClr val="1F4AA1"/>
                </a:solidFill>
                <a:latin typeface="Calibri" pitchFamily="34" charset="0"/>
                <a:cs typeface="Calibri" pitchFamily="34" charset="0"/>
              </a:rPr>
              <a:t>“</a:t>
            </a:r>
            <a:r>
              <a:rPr lang="vi-VN" sz="1700" b="1" dirty="0" smtClean="0">
                <a:solidFill>
                  <a:srgbClr val="1F4AA1"/>
                </a:solidFill>
                <a:latin typeface="Calibri" pitchFamily="34" charset="0"/>
                <a:cs typeface="Calibri" pitchFamily="34" charset="0"/>
              </a:rPr>
              <a:t>Investiţii în exploataţii agricol</a:t>
            </a:r>
            <a:r>
              <a:rPr lang="en-US" sz="1700" b="1" dirty="0" smtClean="0">
                <a:solidFill>
                  <a:srgbClr val="1F4AA1"/>
                </a:solidFill>
                <a:latin typeface="Calibri" pitchFamily="34" charset="0"/>
                <a:cs typeface="Calibri" pitchFamily="34" charset="0"/>
              </a:rPr>
              <a:t>e”</a:t>
            </a:r>
            <a:r>
              <a:rPr lang="en-US" sz="1700" dirty="0" smtClean="0">
                <a:solidFill>
                  <a:srgbClr val="1F4AA1"/>
                </a:solidFill>
                <a:latin typeface="Calibri" pitchFamily="34" charset="0"/>
                <a:cs typeface="Calibri" pitchFamily="34" charset="0"/>
              </a:rPr>
              <a:t> </a:t>
            </a:r>
            <a:r>
              <a:rPr lang="ro-RO" sz="1700" dirty="0" smtClean="0">
                <a:solidFill>
                  <a:srgbClr val="1F4AA1"/>
                </a:solidFill>
                <a:latin typeface="Calibri" pitchFamily="34" charset="0"/>
                <a:cs typeface="Calibri" pitchFamily="34" charset="0"/>
              </a:rPr>
              <a:t/>
            </a:r>
            <a:br>
              <a:rPr lang="ro-RO" sz="1700" dirty="0" smtClean="0">
                <a:solidFill>
                  <a:srgbClr val="1F4AA1"/>
                </a:solidFill>
                <a:latin typeface="Calibri" pitchFamily="34" charset="0"/>
                <a:cs typeface="Calibri" pitchFamily="34" charset="0"/>
              </a:rPr>
            </a:br>
            <a:r>
              <a:rPr lang="ro-RO" sz="1700" dirty="0" smtClean="0">
                <a:solidFill>
                  <a:srgbClr val="1F4AA1"/>
                </a:solidFill>
                <a:latin typeface="Calibri" pitchFamily="34" charset="0"/>
                <a:cs typeface="Calibri" pitchFamily="34" charset="0"/>
              </a:rPr>
              <a:t/>
            </a:r>
            <a:br>
              <a:rPr lang="ro-RO" sz="1700" dirty="0" smtClean="0">
                <a:solidFill>
                  <a:srgbClr val="1F4AA1"/>
                </a:solidFill>
                <a:latin typeface="Calibri" pitchFamily="34" charset="0"/>
                <a:cs typeface="Calibri" pitchFamily="34" charset="0"/>
              </a:rPr>
            </a:br>
            <a:r>
              <a:rPr lang="vi-VN" sz="1700" dirty="0">
                <a:solidFill>
                  <a:schemeClr val="tx1"/>
                </a:solidFill>
                <a:latin typeface="Calibri" pitchFamily="34" charset="0"/>
                <a:cs typeface="Calibri" pitchFamily="34" charset="0"/>
              </a:rPr>
              <a:t/>
            </a:r>
            <a:br>
              <a:rPr lang="vi-VN" sz="1700" dirty="0">
                <a:solidFill>
                  <a:schemeClr val="tx1"/>
                </a:solidFill>
                <a:latin typeface="Calibri" pitchFamily="34" charset="0"/>
                <a:cs typeface="Calibri" pitchFamily="34" charset="0"/>
              </a:rPr>
            </a:br>
            <a:r>
              <a:rPr lang="en-US" sz="1800" dirty="0" smtClean="0">
                <a:solidFill>
                  <a:schemeClr val="tx1"/>
                </a:solidFill>
                <a:latin typeface="Calibri" pitchFamily="34" charset="0"/>
                <a:cs typeface="Calibri" pitchFamily="34" charset="0"/>
              </a:rPr>
              <a:t>-</a:t>
            </a:r>
            <a:r>
              <a:rPr lang="vi-VN" sz="1800" dirty="0" smtClean="0">
                <a:solidFill>
                  <a:schemeClr val="tx1"/>
                </a:solidFill>
                <a:latin typeface="Calibri" pitchFamily="34" charset="0"/>
                <a:cs typeface="Calibri" pitchFamily="34" charset="0"/>
              </a:rPr>
              <a:t>procesarea˟ </a:t>
            </a:r>
            <a:r>
              <a:rPr lang="vi-VN" sz="1800" dirty="0">
                <a:solidFill>
                  <a:schemeClr val="tx1"/>
                </a:solidFill>
                <a:latin typeface="Calibri" pitchFamily="34" charset="0"/>
                <a:cs typeface="Calibri" pitchFamily="34" charset="0"/>
              </a:rPr>
              <a:t>produselor agricole la nivel de fermă, precum și  investiții în vederea comercializării; investitiile de procesare la nivelul fermei vor fi realizate doar împreună cu investitiile în modernizarea/dezvoltarea fermei (considerate ca fiind proiecte ce vizează un lanț alimentar integrat și adăugarea de plus valoare la nivel de fermă</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a:t>
            </a:r>
            <a:br>
              <a:rPr lang="ro-RO" sz="1800" dirty="0" smtClean="0">
                <a:solidFill>
                  <a:schemeClr val="tx1"/>
                </a:solidFill>
                <a:latin typeface="Calibri" pitchFamily="34" charset="0"/>
                <a:cs typeface="Calibri" pitchFamily="34" charset="0"/>
              </a:rPr>
            </a:br>
            <a:r>
              <a:rPr lang="vi-VN" sz="1300" dirty="0">
                <a:solidFill>
                  <a:schemeClr val="tx1"/>
                </a:solidFill>
                <a:latin typeface="Calibri" pitchFamily="34" charset="0"/>
                <a:cs typeface="Calibri" pitchFamily="34" charset="0"/>
              </a:rPr>
              <a:t/>
            </a:r>
            <a:br>
              <a:rPr lang="vi-VN" sz="1300" dirty="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t>
            </a:r>
            <a:r>
              <a:rPr lang="vi-VN" sz="1800" dirty="0">
                <a:solidFill>
                  <a:schemeClr val="tx1"/>
                </a:solidFill>
                <a:latin typeface="Calibri" pitchFamily="34" charset="0"/>
                <a:cs typeface="Calibri" pitchFamily="34" charset="0"/>
              </a:rPr>
              <a:t>înființarea şi/sau modernizarea instalaţiilor pentru irigaţii în cadrul  </a:t>
            </a:r>
            <a:r>
              <a:rPr lang="vi-VN" sz="1800" dirty="0" smtClean="0">
                <a:solidFill>
                  <a:schemeClr val="tx1"/>
                </a:solidFill>
                <a:latin typeface="Calibri" pitchFamily="34" charset="0"/>
                <a:cs typeface="Calibri" pitchFamily="34" charset="0"/>
              </a:rPr>
              <a:t>fermei</a:t>
            </a:r>
            <a:r>
              <a:rPr lang="en-US"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cu </a:t>
            </a:r>
            <a:r>
              <a:rPr lang="vi-VN" sz="1800" dirty="0">
                <a:solidFill>
                  <a:schemeClr val="tx1"/>
                </a:solidFill>
                <a:latin typeface="Calibri" pitchFamily="34" charset="0"/>
                <a:cs typeface="Calibri" pitchFamily="34" charset="0"/>
              </a:rPr>
              <a:t>condiția ca acestea să reprezinte o componentă secundară înt-un proiect de inve</a:t>
            </a:r>
            <a:r>
              <a:rPr lang="en-US" sz="1800" dirty="0" err="1" smtClean="0">
                <a:solidFill>
                  <a:schemeClr val="tx1"/>
                </a:solidFill>
                <a:latin typeface="Calibri" pitchFamily="34" charset="0"/>
                <a:cs typeface="Calibri" pitchFamily="34" charset="0"/>
              </a:rPr>
              <a:t>sti</a:t>
            </a:r>
            <a:r>
              <a:rPr lang="ro-RO" sz="1800" dirty="0" smtClean="0">
                <a:solidFill>
                  <a:schemeClr val="tx1"/>
                </a:solidFill>
                <a:latin typeface="Calibri" pitchFamily="34" charset="0"/>
                <a:cs typeface="Calibri" pitchFamily="34" charset="0"/>
              </a:rPr>
              <a:t>ți</a:t>
            </a:r>
            <a:r>
              <a:rPr lang="en-US" sz="1800" dirty="0" err="1" smtClean="0">
                <a:solidFill>
                  <a:schemeClr val="tx1"/>
                </a:solidFill>
                <a:latin typeface="Calibri" pitchFamily="34" charset="0"/>
                <a:cs typeface="Calibri" pitchFamily="34" charset="0"/>
              </a:rPr>
              <a:t>i</a:t>
            </a:r>
            <a:r>
              <a:rPr lang="ro-RO"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la </a:t>
            </a:r>
            <a:r>
              <a:rPr lang="vi-VN" sz="1800" dirty="0">
                <a:solidFill>
                  <a:schemeClr val="tx1"/>
                </a:solidFill>
                <a:latin typeface="Calibri" pitchFamily="34" charset="0"/>
                <a:cs typeface="Calibri" pitchFamily="34" charset="0"/>
              </a:rPr>
              <a:t>nivel de </a:t>
            </a:r>
            <a:r>
              <a:rPr lang="vi-VN" sz="1800" dirty="0" smtClean="0">
                <a:solidFill>
                  <a:schemeClr val="tx1"/>
                </a:solidFill>
                <a:latin typeface="Calibri" pitchFamily="34" charset="0"/>
                <a:cs typeface="Calibri" pitchFamily="34" charset="0"/>
              </a:rPr>
              <a:t>fermă</a:t>
            </a:r>
            <a:r>
              <a:rPr lang="ro-RO" sz="1800" dirty="0" smtClean="0">
                <a:solidFill>
                  <a:schemeClr val="tx1"/>
                </a:solidFill>
                <a:latin typeface="Calibri" pitchFamily="34" charset="0"/>
                <a:cs typeface="Calibri" pitchFamily="34" charset="0"/>
              </a:rPr>
              <a:t>;</a:t>
            </a:r>
            <a:br>
              <a:rPr lang="ro-RO" sz="1800" dirty="0" smtClean="0">
                <a:solidFill>
                  <a:schemeClr val="tx1"/>
                </a:solidFill>
                <a:latin typeface="Calibri" pitchFamily="34" charset="0"/>
                <a:cs typeface="Calibri" pitchFamily="34" charset="0"/>
              </a:rPr>
            </a:br>
            <a:r>
              <a:rPr lang="ro-RO" sz="1100" dirty="0" smtClean="0">
                <a:solidFill>
                  <a:schemeClr val="tx1"/>
                </a:solidFill>
                <a:latin typeface="Calibri" pitchFamily="34" charset="0"/>
                <a:cs typeface="Calibri" pitchFamily="34" charset="0"/>
              </a:rPr>
              <a:t/>
            </a:r>
            <a:br>
              <a:rPr lang="ro-RO" sz="1100" dirty="0" smtClean="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a:t>
            </a:r>
            <a:r>
              <a:rPr lang="en-US"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producerea </a:t>
            </a:r>
            <a:r>
              <a:rPr lang="vi-VN" sz="1800" dirty="0">
                <a:solidFill>
                  <a:schemeClr val="tx1"/>
                </a:solidFill>
                <a:latin typeface="Calibri" pitchFamily="34" charset="0"/>
                <a:cs typeface="Calibri" pitchFamily="34" charset="0"/>
              </a:rPr>
              <a:t>şi utilizarea energiei din surse regenerabile în cadrul fermei, ca şi componentă în cadrul unui proiect de investiţii;</a:t>
            </a:r>
            <a:br>
              <a:rPr lang="vi-VN" sz="1800" dirty="0">
                <a:solidFill>
                  <a:schemeClr val="tx1"/>
                </a:solidFill>
                <a:latin typeface="Calibri" pitchFamily="34" charset="0"/>
                <a:cs typeface="Calibri" pitchFamily="34" charset="0"/>
              </a:rPr>
            </a:br>
            <a:r>
              <a:rPr lang="en-US"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producerea </a:t>
            </a:r>
            <a:r>
              <a:rPr lang="vi-VN" sz="1800" dirty="0">
                <a:solidFill>
                  <a:schemeClr val="tx1"/>
                </a:solidFill>
                <a:latin typeface="Calibri" pitchFamily="34" charset="0"/>
                <a:cs typeface="Calibri" pitchFamily="34" charset="0"/>
              </a:rPr>
              <a:t>de energie din surse regenerabile: solară, eoliană, cea produsă cu ajutorul pompelor de căldură, geotermală, din deșeuri/produse secundare rezultate din propria activitate agricolă, iar energia obținută va fi destinată exclusiv consumului propriu;</a:t>
            </a:r>
            <a:br>
              <a:rPr lang="vi-VN" sz="1800" dirty="0">
                <a:solidFill>
                  <a:schemeClr val="tx1"/>
                </a:solidFill>
                <a:latin typeface="Calibri" pitchFamily="34" charset="0"/>
                <a:cs typeface="Calibri" pitchFamily="34" charset="0"/>
              </a:rPr>
            </a:br>
            <a:r>
              <a:rPr lang="en-US"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Investiții </a:t>
            </a:r>
            <a:r>
              <a:rPr lang="vi-VN" sz="1800" dirty="0">
                <a:solidFill>
                  <a:schemeClr val="tx1"/>
                </a:solidFill>
                <a:latin typeface="Calibri" pitchFamily="34" charset="0"/>
                <a:cs typeface="Calibri" pitchFamily="34" charset="0"/>
              </a:rPr>
              <a:t>necorporale: achiziționarea sau dezvoltarea de software și achiziționarea de brevete, licențe, drepturi de autor, mărci în conformitate cu la art 45 (2) (d</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
            </a:r>
            <a:br>
              <a:rPr lang="vi-VN" sz="1800" dirty="0">
                <a:solidFill>
                  <a:schemeClr val="tx1"/>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a:t>
            </a:r>
            <a:r>
              <a:rPr lang="it-IT" sz="1800" i="1" dirty="0">
                <a:solidFill>
                  <a:schemeClr val="tx1"/>
                </a:solidFill>
                <a:latin typeface="Calibri" pitchFamily="34" charset="0"/>
                <a:cs typeface="Calibri" pitchFamily="34" charset="0"/>
              </a:rPr>
              <a:t>Materia primă procesată va fi produs agricol (conform Anexei I la Tratat) și produsul rezultat va fi doar produs Anexa I la Tratat.</a:t>
            </a:r>
            <a:r>
              <a:rPr lang="en-US" sz="1800" dirty="0">
                <a:solidFill>
                  <a:srgbClr val="1F4AA1"/>
                </a:solidFill>
                <a:latin typeface="Calibri" pitchFamily="34" charset="0"/>
                <a:cs typeface="Calibri" pitchFamily="34" charset="0"/>
              </a:rPr>
              <a:t/>
            </a:r>
            <a:br>
              <a:rPr lang="en-US" sz="1800" dirty="0">
                <a:solidFill>
                  <a:srgbClr val="1F4AA1"/>
                </a:solidFill>
                <a:latin typeface="Calibri" pitchFamily="34" charset="0"/>
                <a:cs typeface="Calibri" pitchFamily="34" charset="0"/>
              </a:rPr>
            </a:br>
            <a:r>
              <a:rPr lang="en-US" sz="1600" dirty="0" smtClean="0">
                <a:solidFill>
                  <a:srgbClr val="1F4AA1"/>
                </a:solidFill>
                <a:latin typeface="Calibri" pitchFamily="34" charset="0"/>
                <a:cs typeface="Calibri" pitchFamily="34" charset="0"/>
              </a:rPr>
              <a:t/>
            </a:r>
            <a:br>
              <a:rPr lang="en-US" sz="1600" dirty="0" smtClean="0">
                <a:solidFill>
                  <a:srgbClr val="1F4AA1"/>
                </a:solidFill>
                <a:latin typeface="Calibri" pitchFamily="34" charset="0"/>
                <a:cs typeface="Calibri" pitchFamily="34" charset="0"/>
              </a:rPr>
            </a:br>
            <a:r>
              <a:rPr lang="vi-VN" sz="1600" dirty="0" smtClean="0">
                <a:solidFill>
                  <a:schemeClr val="tx1"/>
                </a:solidFill>
                <a:latin typeface="Calibri" pitchFamily="34" charset="0"/>
                <a:cs typeface="Calibri" pitchFamily="34" charset="0"/>
              </a:rPr>
              <a:t/>
            </a:r>
            <a:br>
              <a:rPr lang="vi-VN" sz="1600" dirty="0" smtClean="0">
                <a:solidFill>
                  <a:schemeClr val="tx1"/>
                </a:solidFill>
                <a:latin typeface="Calibri" pitchFamily="34" charset="0"/>
                <a:cs typeface="Calibri" pitchFamily="34" charset="0"/>
              </a:rPr>
            </a:br>
            <a:endParaRPr lang="ro-RO" sz="1600" dirty="0">
              <a:solidFill>
                <a:schemeClr val="tx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MĂSURI</a:t>
            </a:r>
            <a:br>
              <a:rPr lang="ro-RO" b="1" dirty="0" smtClean="0">
                <a:solidFill>
                  <a:srgbClr val="1F4AA1"/>
                </a:solidFill>
                <a:latin typeface="Calibri" pitchFamily="34" charset="0"/>
                <a:cs typeface="Arial" pitchFamily="34" charset="0"/>
              </a:rPr>
            </a:b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4</a:t>
            </a:fld>
            <a:endParaRPr lang="ro-RO"/>
          </a:p>
        </p:txBody>
      </p:sp>
    </p:spTree>
    <p:extLst>
      <p:ext uri="{BB962C8B-B14F-4D97-AF65-F5344CB8AC3E}">
        <p14:creationId xmlns:p14="http://schemas.microsoft.com/office/powerpoint/2010/main" val="1950514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611560" y="1556793"/>
            <a:ext cx="8280920" cy="4752528"/>
          </a:xfrm>
        </p:spPr>
        <p:txBody>
          <a:bodyPr numCol="1" anchor="t">
            <a:normAutofit fontScale="90000"/>
          </a:bodyPr>
          <a:lstStyle/>
          <a:p>
            <a:pPr>
              <a:tabLst>
                <a:tab pos="88900" algn="l"/>
              </a:tabLst>
            </a:pPr>
            <a:r>
              <a:rPr lang="vi-VN" sz="1800" b="1" dirty="0" smtClean="0">
                <a:solidFill>
                  <a:srgbClr val="1F4AA1"/>
                </a:solidFill>
                <a:latin typeface="Calibri" pitchFamily="34" charset="0"/>
                <a:cs typeface="Calibri" pitchFamily="34" charset="0"/>
              </a:rPr>
              <a:t>Sub-măsura</a:t>
            </a:r>
            <a:r>
              <a:rPr lang="ro-RO" sz="1800" b="1"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19.3 </a:t>
            </a:r>
            <a:r>
              <a:rPr lang="en-US" sz="1800" b="1" dirty="0" smtClean="0">
                <a:solidFill>
                  <a:srgbClr val="1F4AA1"/>
                </a:solidFill>
                <a:latin typeface="Calibri" pitchFamily="34" charset="0"/>
                <a:cs typeface="Calibri" pitchFamily="34" charset="0"/>
              </a:rPr>
              <a:t>“</a:t>
            </a:r>
            <a:r>
              <a:rPr lang="vi-VN" sz="1800" b="1" dirty="0" smtClean="0">
                <a:solidFill>
                  <a:srgbClr val="1F4AA1"/>
                </a:solidFill>
                <a:latin typeface="Calibri" pitchFamily="34" charset="0"/>
                <a:cs typeface="Calibri" pitchFamily="34" charset="0"/>
              </a:rPr>
              <a:t>Pregătirea </a:t>
            </a:r>
            <a:r>
              <a:rPr lang="vi-VN" sz="1800" b="1" dirty="0">
                <a:solidFill>
                  <a:srgbClr val="1F4AA1"/>
                </a:solidFill>
                <a:latin typeface="Calibri" pitchFamily="34" charset="0"/>
                <a:cs typeface="Calibri" pitchFamily="34" charset="0"/>
              </a:rPr>
              <a:t>și implementarea activităților de cooperare ale Grupului de Acțiune </a:t>
            </a:r>
            <a:r>
              <a:rPr lang="vi-VN" sz="1800" b="1" dirty="0" smtClean="0">
                <a:solidFill>
                  <a:srgbClr val="1F4AA1"/>
                </a:solidFill>
                <a:latin typeface="Calibri" pitchFamily="34" charset="0"/>
                <a:cs typeface="Calibri" pitchFamily="34" charset="0"/>
              </a:rPr>
              <a:t>Locală</a:t>
            </a:r>
            <a:r>
              <a:rPr lang="en-US" sz="1800" b="1" dirty="0" smtClean="0">
                <a:solidFill>
                  <a:srgbClr val="1F4AA1"/>
                </a:solidFill>
                <a:latin typeface="Calibri" pitchFamily="34" charset="0"/>
                <a:cs typeface="Calibri" pitchFamily="34" charset="0"/>
              </a:rPr>
              <a:t>”</a:t>
            </a:r>
            <a:r>
              <a:rPr lang="vi-VN" sz="1800" b="1" dirty="0">
                <a:solidFill>
                  <a:srgbClr val="1F4AA1"/>
                </a:solidFill>
                <a:latin typeface="Calibri" pitchFamily="34" charset="0"/>
                <a:cs typeface="Calibri" pitchFamily="34" charset="0"/>
              </a:rPr>
              <a:t/>
            </a:r>
            <a:br>
              <a:rPr lang="vi-VN" sz="1800" b="1" dirty="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 </a:t>
            </a:r>
            <a:r>
              <a:rPr lang="ro-RO" sz="1800" b="1" smtClean="0">
                <a:solidFill>
                  <a:srgbClr val="1F4AA1"/>
                </a:solidFill>
                <a:latin typeface="Calibri" pitchFamily="34" charset="0"/>
                <a:cs typeface="Calibri" pitchFamily="34" charset="0"/>
              </a:rPr>
              <a:t>continuare –</a:t>
            </a:r>
            <a:br>
              <a:rPr lang="ro-RO" sz="1800" b="1"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600" dirty="0">
                <a:solidFill>
                  <a:schemeClr val="tx1"/>
                </a:solidFill>
                <a:latin typeface="Calibri" pitchFamily="34" charset="0"/>
                <a:cs typeface="Calibri" pitchFamily="34" charset="0"/>
              </a:rPr>
              <a:t>-	Costurile proiectelor de cooperare din teritoriul național (cooperare inter-teritorială), sau costurile proiectelor de cooperare între teritoriile naționale și teritoriile altor state europene (cooperarea transnațională): costurile aferente actiunilor  comune de instruire, intalniri, ateliere de lucru, networking legate de acțiunea comună, costurile administrative, costuri legate de promovare, achiziția/închirierea de echipamente/bunuri aferente proiectului de cooperare, etc.</a:t>
            </a:r>
            <a:r>
              <a:rPr lang="ro-RO" sz="1800" b="1" dirty="0">
                <a:solidFill>
                  <a:srgbClr val="1F4AA1"/>
                </a:solidFill>
                <a:latin typeface="Calibri" pitchFamily="34" charset="0"/>
                <a:cs typeface="Calibri" pitchFamily="34" charset="0"/>
              </a:rPr>
              <a:t/>
            </a:r>
            <a:br>
              <a:rPr lang="ro-RO" sz="1800" b="1" dirty="0">
                <a:solidFill>
                  <a:srgbClr val="1F4AA1"/>
                </a:solidFill>
                <a:latin typeface="Calibri" pitchFamily="34" charset="0"/>
                <a:cs typeface="Calibri" pitchFamily="34" charset="0"/>
              </a:rPr>
            </a:br>
            <a:r>
              <a:rPr lang="ro-RO" sz="1600" dirty="0">
                <a:solidFill>
                  <a:schemeClr val="tx1"/>
                </a:solidFill>
                <a:latin typeface="Calibri" pitchFamily="34" charset="0"/>
                <a:cs typeface="Calibri" pitchFamily="34" charset="0"/>
              </a:rPr>
              <a:t>Condițiile principale de eligibilitate pentru implementarea proiectelor de cooperare sunt:</a:t>
            </a:r>
            <a:br>
              <a:rPr lang="ro-RO" sz="1600" dirty="0">
                <a:solidFill>
                  <a:schemeClr val="tx1"/>
                </a:solidFill>
                <a:latin typeface="Calibri" pitchFamily="34" charset="0"/>
                <a:cs typeface="Calibri" pitchFamily="34" charset="0"/>
              </a:rPr>
            </a:br>
            <a:r>
              <a:rPr lang="ro-RO" sz="1600" dirty="0" smtClean="0">
                <a:solidFill>
                  <a:schemeClr val="tx1"/>
                </a:solidFill>
                <a:latin typeface="Calibri" pitchFamily="34" charset="0"/>
                <a:cs typeface="Calibri" pitchFamily="34" charset="0"/>
              </a:rPr>
              <a:t>a)integrarea </a:t>
            </a:r>
            <a:r>
              <a:rPr lang="ro-RO" sz="1600" dirty="0">
                <a:solidFill>
                  <a:schemeClr val="tx1"/>
                </a:solidFill>
                <a:latin typeface="Calibri" pitchFamily="34" charset="0"/>
                <a:cs typeface="Calibri" pitchFamily="34" charset="0"/>
              </a:rPr>
              <a:t>în strategia teritoriului - acțiunile de cooperare trebuie să contribuie la obiectivele din strategia de dezvoltare locală;</a:t>
            </a:r>
            <a:br>
              <a:rPr lang="ro-RO" sz="1600" dirty="0">
                <a:solidFill>
                  <a:schemeClr val="tx1"/>
                </a:solidFill>
                <a:latin typeface="Calibri" pitchFamily="34" charset="0"/>
                <a:cs typeface="Calibri" pitchFamily="34" charset="0"/>
              </a:rPr>
            </a:br>
            <a:r>
              <a:rPr lang="ro-RO" sz="1600" dirty="0" smtClean="0">
                <a:solidFill>
                  <a:schemeClr val="tx1"/>
                </a:solidFill>
                <a:latin typeface="Calibri" pitchFamily="34" charset="0"/>
                <a:cs typeface="Calibri" pitchFamily="34" charset="0"/>
              </a:rPr>
              <a:t>b)proiectul </a:t>
            </a:r>
            <a:r>
              <a:rPr lang="ro-RO" sz="1600" dirty="0">
                <a:solidFill>
                  <a:schemeClr val="tx1"/>
                </a:solidFill>
                <a:latin typeface="Calibri" pitchFamily="34" charset="0"/>
                <a:cs typeface="Calibri" pitchFamily="34" charset="0"/>
              </a:rPr>
              <a:t>trebuie să prezinte activități concrete comune;</a:t>
            </a:r>
            <a:br>
              <a:rPr lang="ro-RO" sz="1600" dirty="0">
                <a:solidFill>
                  <a:schemeClr val="tx1"/>
                </a:solidFill>
                <a:latin typeface="Calibri" pitchFamily="34" charset="0"/>
                <a:cs typeface="Calibri" pitchFamily="34" charset="0"/>
              </a:rPr>
            </a:br>
            <a:r>
              <a:rPr lang="ro-RO" sz="1600" dirty="0" smtClean="0">
                <a:solidFill>
                  <a:schemeClr val="tx1"/>
                </a:solidFill>
                <a:latin typeface="Calibri" pitchFamily="34" charset="0"/>
                <a:cs typeface="Calibri" pitchFamily="34" charset="0"/>
              </a:rPr>
              <a:t>c)partenerul/inițiatorul </a:t>
            </a:r>
            <a:r>
              <a:rPr lang="ro-RO" sz="1600" dirty="0">
                <a:solidFill>
                  <a:schemeClr val="tx1"/>
                </a:solidFill>
                <a:latin typeface="Calibri" pitchFamily="34" charset="0"/>
                <a:cs typeface="Calibri" pitchFamily="34" charset="0"/>
              </a:rPr>
              <a:t>unui proiect de cooperare din Romania trebuie sa fie un GAL autorizat la nivel național pentru perioada de programare 2014-2020;</a:t>
            </a:r>
            <a:br>
              <a:rPr lang="ro-RO" sz="1600" dirty="0">
                <a:solidFill>
                  <a:schemeClr val="tx1"/>
                </a:solidFill>
                <a:latin typeface="Calibri" pitchFamily="34" charset="0"/>
                <a:cs typeface="Calibri" pitchFamily="34" charset="0"/>
              </a:rPr>
            </a:br>
            <a:r>
              <a:rPr lang="ro-RO" sz="1600" dirty="0" smtClean="0">
                <a:solidFill>
                  <a:schemeClr val="tx1"/>
                </a:solidFill>
                <a:latin typeface="Calibri" pitchFamily="34" charset="0"/>
                <a:cs typeface="Calibri" pitchFamily="34" charset="0"/>
              </a:rPr>
              <a:t>d)prezentarea </a:t>
            </a:r>
            <a:r>
              <a:rPr lang="ro-RO" sz="1600" dirty="0">
                <a:solidFill>
                  <a:schemeClr val="tx1"/>
                </a:solidFill>
                <a:latin typeface="Calibri" pitchFamily="34" charset="0"/>
                <a:cs typeface="Calibri" pitchFamily="34" charset="0"/>
              </a:rPr>
              <a:t>unui plan financiar, care să includă contribuțiile tuturor partenerilor, Nivelul sprijinului acordat GAL-ului care participa la proiectul de cooperare trebuie sa fie relationat cu partea din actiunea comuna pe care proiectul de cooperare este planificat sa o livreze.</a:t>
            </a:r>
            <a:br>
              <a:rPr lang="ro-RO" sz="1600" dirty="0">
                <a:solidFill>
                  <a:schemeClr val="tx1"/>
                </a:solidFill>
                <a:latin typeface="Calibri" pitchFamily="34" charset="0"/>
                <a:cs typeface="Calibri" pitchFamily="34" charset="0"/>
              </a:rPr>
            </a:br>
            <a:r>
              <a:rPr lang="ro-RO" sz="1600" dirty="0" smtClean="0">
                <a:solidFill>
                  <a:schemeClr val="tx1"/>
                </a:solidFill>
                <a:latin typeface="Calibri" pitchFamily="34" charset="0"/>
                <a:cs typeface="Calibri" pitchFamily="34" charset="0"/>
              </a:rPr>
              <a:t>e)detalierea </a:t>
            </a:r>
            <a:r>
              <a:rPr lang="ro-RO" sz="1600" dirty="0">
                <a:solidFill>
                  <a:schemeClr val="tx1"/>
                </a:solidFill>
                <a:latin typeface="Calibri" pitchFamily="34" charset="0"/>
                <a:cs typeface="Calibri" pitchFamily="34" charset="0"/>
              </a:rPr>
              <a:t>activitatilor ce se vor desfășura prin proiect.</a:t>
            </a:r>
            <a:br>
              <a:rPr lang="ro-RO" sz="1600" dirty="0">
                <a:solidFill>
                  <a:schemeClr val="tx1"/>
                </a:solidFill>
                <a:latin typeface="Calibri" pitchFamily="34" charset="0"/>
                <a:cs typeface="Calibri" pitchFamily="34" charset="0"/>
              </a:rPr>
            </a:br>
            <a:r>
              <a:rPr lang="ro-RO" sz="1600" dirty="0">
                <a:solidFill>
                  <a:schemeClr val="tx1"/>
                </a:solidFill>
                <a:latin typeface="Calibri" pitchFamily="34" charset="0"/>
                <a:cs typeface="Calibri" pitchFamily="34" charset="0"/>
              </a:rPr>
              <a:t>f)	 demonstrarea necesității și oportunității proiectului, printr-o descriere concretă, care să conțină inclusiv intervalul de timp stabilit pentru derularea proiectului. </a:t>
            </a:r>
            <a:r>
              <a:rPr lang="ro-RO" sz="1800" dirty="0" smtClean="0">
                <a:solidFill>
                  <a:prstClr val="black"/>
                </a:solidFill>
                <a:latin typeface="Calibri" pitchFamily="34" charset="0"/>
                <a:cs typeface="Calibri" pitchFamily="34" charset="0"/>
              </a:rPr>
              <a:t/>
            </a:r>
            <a:br>
              <a:rPr lang="ro-RO" sz="1800" dirty="0" smtClean="0">
                <a:solidFill>
                  <a:prstClr val="black"/>
                </a:solidFill>
                <a:latin typeface="Calibri" pitchFamily="34" charset="0"/>
                <a:cs typeface="Calibri" pitchFamily="34" charset="0"/>
              </a:rPr>
            </a:br>
            <a:r>
              <a:rPr lang="ro-RO" sz="1600" dirty="0">
                <a:solidFill>
                  <a:prstClr val="black"/>
                </a:solidFill>
                <a:latin typeface="Calibri" pitchFamily="34" charset="0"/>
                <a:cs typeface="Calibri" pitchFamily="34" charset="0"/>
              </a:rPr>
              <a:t/>
            </a:r>
            <a:br>
              <a:rPr lang="ro-RO" sz="1600" dirty="0">
                <a:solidFill>
                  <a:prstClr val="black"/>
                </a:solidFill>
                <a:latin typeface="Calibri" pitchFamily="34" charset="0"/>
                <a:cs typeface="Calibri" pitchFamily="34" charset="0"/>
              </a:rPr>
            </a:br>
            <a:r>
              <a:rPr lang="ro-RO" sz="1800" b="1" dirty="0" smtClean="0">
                <a:solidFill>
                  <a:srgbClr val="78B832"/>
                </a:solidFill>
                <a:latin typeface="Calibri" pitchFamily="34" charset="0"/>
                <a:cs typeface="Calibri" pitchFamily="34" charset="0"/>
              </a:rPr>
              <a:t/>
            </a:r>
            <a:br>
              <a:rPr lang="ro-RO" sz="1800" b="1" dirty="0" smtClean="0">
                <a:solidFill>
                  <a:srgbClr val="78B832"/>
                </a:solidFill>
                <a:latin typeface="Calibri" pitchFamily="34" charset="0"/>
                <a:cs typeface="Calibri" pitchFamily="34" charset="0"/>
              </a:rPr>
            </a:br>
            <a:r>
              <a:rPr lang="vi-VN" sz="1800" dirty="0" smtClean="0">
                <a:solidFill>
                  <a:schemeClr val="tx1"/>
                </a:solidFill>
                <a:latin typeface="Calibri" pitchFamily="34" charset="0"/>
                <a:cs typeface="Calibri" pitchFamily="34" charset="0"/>
              </a:rPr>
              <a:t/>
            </a:r>
            <a:br>
              <a:rPr lang="vi-VN" sz="1800" dirty="0" smtClean="0">
                <a:solidFill>
                  <a:schemeClr val="tx1"/>
                </a:solidFill>
                <a:latin typeface="Calibri" pitchFamily="34" charset="0"/>
                <a:cs typeface="Calibri" pitchFamily="34" charset="0"/>
              </a:rPr>
            </a:br>
            <a:r>
              <a:rPr lang="vi-VN" sz="1800" b="1" dirty="0" smtClean="0">
                <a:solidFill>
                  <a:schemeClr val="tx1"/>
                </a:solidFill>
                <a:latin typeface="Calibri" pitchFamily="34" charset="0"/>
                <a:cs typeface="Calibri" pitchFamily="34" charset="0"/>
              </a:rPr>
              <a:t/>
            </a:r>
            <a:br>
              <a:rPr lang="vi-VN" sz="1800" b="1" dirty="0" smtClean="0">
                <a:solidFill>
                  <a:schemeClr val="tx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vi-VN" sz="1800" b="1" dirty="0" smtClean="0">
                <a:solidFill>
                  <a:srgbClr val="1F4AA1"/>
                </a:solidFill>
                <a:latin typeface="Calibri" pitchFamily="34" charset="0"/>
                <a:cs typeface="Calibri" pitchFamily="34" charset="0"/>
              </a:rPr>
              <a:t/>
            </a:r>
            <a:br>
              <a:rPr lang="vi-VN" sz="18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LEADER</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40</a:t>
            </a:fld>
            <a:endParaRPr lang="ro-RO"/>
          </a:p>
        </p:txBody>
      </p:sp>
    </p:spTree>
    <p:extLst>
      <p:ext uri="{BB962C8B-B14F-4D97-AF65-F5344CB8AC3E}">
        <p14:creationId xmlns:p14="http://schemas.microsoft.com/office/powerpoint/2010/main" val="2760239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611560" y="1556793"/>
            <a:ext cx="8280920" cy="4752528"/>
          </a:xfrm>
        </p:spPr>
        <p:txBody>
          <a:bodyPr numCol="1" anchor="t">
            <a:normAutofit fontScale="90000"/>
          </a:bodyPr>
          <a:lstStyle/>
          <a:p>
            <a:pPr>
              <a:tabLst>
                <a:tab pos="88900" algn="l"/>
              </a:tabLst>
            </a:pPr>
            <a:r>
              <a:rPr lang="vi-VN" sz="1800" b="1" dirty="0" smtClean="0">
                <a:solidFill>
                  <a:srgbClr val="1F4AA1"/>
                </a:solidFill>
                <a:latin typeface="Calibri" pitchFamily="34" charset="0"/>
                <a:cs typeface="Calibri" pitchFamily="34" charset="0"/>
              </a:rPr>
              <a:t>Sub-măsura</a:t>
            </a:r>
            <a:r>
              <a:rPr lang="ro-RO" sz="1800" b="1"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19.3 </a:t>
            </a:r>
            <a:r>
              <a:rPr lang="en-US" sz="1800" b="1" dirty="0" smtClean="0">
                <a:solidFill>
                  <a:srgbClr val="1F4AA1"/>
                </a:solidFill>
                <a:latin typeface="Calibri" pitchFamily="34" charset="0"/>
                <a:cs typeface="Calibri" pitchFamily="34" charset="0"/>
              </a:rPr>
              <a:t>“</a:t>
            </a:r>
            <a:r>
              <a:rPr lang="vi-VN" sz="1800" b="1" dirty="0" smtClean="0">
                <a:solidFill>
                  <a:srgbClr val="1F4AA1"/>
                </a:solidFill>
                <a:latin typeface="Calibri" pitchFamily="34" charset="0"/>
                <a:cs typeface="Calibri" pitchFamily="34" charset="0"/>
              </a:rPr>
              <a:t>Pregătirea </a:t>
            </a:r>
            <a:r>
              <a:rPr lang="vi-VN" sz="1800" b="1" dirty="0">
                <a:solidFill>
                  <a:srgbClr val="1F4AA1"/>
                </a:solidFill>
                <a:latin typeface="Calibri" pitchFamily="34" charset="0"/>
                <a:cs typeface="Calibri" pitchFamily="34" charset="0"/>
              </a:rPr>
              <a:t>și implementarea activităților de cooperare ale Grupului de Acțiune </a:t>
            </a:r>
            <a:r>
              <a:rPr lang="vi-VN" sz="1800" b="1" dirty="0" smtClean="0">
                <a:solidFill>
                  <a:srgbClr val="1F4AA1"/>
                </a:solidFill>
                <a:latin typeface="Calibri" pitchFamily="34" charset="0"/>
                <a:cs typeface="Calibri" pitchFamily="34" charset="0"/>
              </a:rPr>
              <a:t>Locală</a:t>
            </a:r>
            <a:r>
              <a:rPr lang="en-US" sz="1800" b="1" dirty="0" smtClean="0">
                <a:solidFill>
                  <a:srgbClr val="1F4AA1"/>
                </a:solidFill>
                <a:latin typeface="Calibri" pitchFamily="34" charset="0"/>
                <a:cs typeface="Calibri" pitchFamily="34" charset="0"/>
              </a:rPr>
              <a:t>”</a:t>
            </a:r>
            <a:r>
              <a:rPr lang="vi-VN" sz="1800" b="1" dirty="0">
                <a:solidFill>
                  <a:srgbClr val="1F4AA1"/>
                </a:solidFill>
                <a:latin typeface="Calibri" pitchFamily="34" charset="0"/>
                <a:cs typeface="Calibri" pitchFamily="34" charset="0"/>
              </a:rPr>
              <a:t/>
            </a:r>
            <a:br>
              <a:rPr lang="vi-VN" sz="1800" b="1" dirty="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 continuare –</a:t>
            </a:r>
            <a:br>
              <a:rPr lang="ro-RO" sz="18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dirty="0" smtClean="0">
                <a:latin typeface="Calibri" pitchFamily="34" charset="0"/>
                <a:cs typeface="Calibri" pitchFamily="34" charset="0"/>
              </a:rPr>
              <a:t>Principii de selecție</a:t>
            </a:r>
            <a:r>
              <a:rPr lang="ro-RO" sz="1600" dirty="0" smtClean="0">
                <a:solidFill>
                  <a:prstClr val="black"/>
                </a:solidFill>
                <a:latin typeface="Calibri" pitchFamily="34" charset="0"/>
                <a:cs typeface="Calibri" pitchFamily="34" charset="0"/>
              </a:rPr>
              <a:t/>
            </a:r>
            <a:br>
              <a:rPr lang="ro-RO" sz="1600" dirty="0" smtClean="0">
                <a:solidFill>
                  <a:prstClr val="black"/>
                </a:solidFill>
                <a:latin typeface="Calibri" pitchFamily="34" charset="0"/>
                <a:cs typeface="Calibri" pitchFamily="34" charset="0"/>
              </a:rPr>
            </a:br>
            <a:r>
              <a:rPr lang="ro-RO" sz="1600" dirty="0" smtClean="0">
                <a:solidFill>
                  <a:prstClr val="black"/>
                </a:solidFill>
                <a:latin typeface="Calibri" pitchFamily="34" charset="0"/>
                <a:cs typeface="Calibri" pitchFamily="34" charset="0"/>
              </a:rPr>
              <a:t>•</a:t>
            </a:r>
            <a:r>
              <a:rPr lang="ro-RO" sz="1600" dirty="0">
                <a:solidFill>
                  <a:prstClr val="black"/>
                </a:solidFill>
                <a:latin typeface="Calibri" pitchFamily="34" charset="0"/>
                <a:cs typeface="Calibri" pitchFamily="34" charset="0"/>
              </a:rPr>
              <a:t>	Principiul selecției proiectelor care integrează aspecte legate de dezvoltare durabilă; </a:t>
            </a:r>
            <a:br>
              <a:rPr lang="ro-RO" sz="1600" dirty="0">
                <a:solidFill>
                  <a:prstClr val="black"/>
                </a:solidFill>
                <a:latin typeface="Calibri" pitchFamily="34" charset="0"/>
                <a:cs typeface="Calibri" pitchFamily="34" charset="0"/>
              </a:rPr>
            </a:br>
            <a:r>
              <a:rPr lang="ro-RO" sz="1600" dirty="0">
                <a:solidFill>
                  <a:prstClr val="black"/>
                </a:solidFill>
                <a:latin typeface="Calibri" pitchFamily="34" charset="0"/>
                <a:cs typeface="Calibri" pitchFamily="34" charset="0"/>
              </a:rPr>
              <a:t>•	  Principiul selecției proiectelor prin care se facilitează implementarea acțiunilor care se adresează grupurilor de producători, asociațiilor și parteneriatelor; </a:t>
            </a:r>
            <a:br>
              <a:rPr lang="ro-RO" sz="1600" dirty="0">
                <a:solidFill>
                  <a:prstClr val="black"/>
                </a:solidFill>
                <a:latin typeface="Calibri" pitchFamily="34" charset="0"/>
                <a:cs typeface="Calibri" pitchFamily="34" charset="0"/>
              </a:rPr>
            </a:br>
            <a:r>
              <a:rPr lang="ro-RO" sz="1600" dirty="0">
                <a:solidFill>
                  <a:prstClr val="black"/>
                </a:solidFill>
                <a:latin typeface="Calibri" pitchFamily="34" charset="0"/>
                <a:cs typeface="Calibri" pitchFamily="34" charset="0"/>
              </a:rPr>
              <a:t>•	Principiul prioritizării proiectelor în care coordonatorul proiectului va fi un GAL recunoscut la nivel național;</a:t>
            </a:r>
            <a:br>
              <a:rPr lang="ro-RO" sz="1600" dirty="0">
                <a:solidFill>
                  <a:prstClr val="black"/>
                </a:solidFill>
                <a:latin typeface="Calibri" pitchFamily="34" charset="0"/>
                <a:cs typeface="Calibri" pitchFamily="34" charset="0"/>
              </a:rPr>
            </a:br>
            <a:r>
              <a:rPr lang="ro-RO" sz="1600" dirty="0">
                <a:solidFill>
                  <a:prstClr val="black"/>
                </a:solidFill>
                <a:latin typeface="Calibri" pitchFamily="34" charset="0"/>
                <a:cs typeface="Calibri" pitchFamily="34" charset="0"/>
              </a:rPr>
              <a:t>•	Principiul selecției proiectelor care vizează accesarea de piețe noi pentru produsele locale și dezvoltare de lanțuri scurte de producție și desfacere;</a:t>
            </a:r>
            <a:br>
              <a:rPr lang="ro-RO" sz="1600" dirty="0">
                <a:solidFill>
                  <a:prstClr val="black"/>
                </a:solidFill>
                <a:latin typeface="Calibri" pitchFamily="34" charset="0"/>
                <a:cs typeface="Calibri" pitchFamily="34" charset="0"/>
              </a:rPr>
            </a:br>
            <a:r>
              <a:rPr lang="ro-RO" sz="1600" dirty="0">
                <a:solidFill>
                  <a:prstClr val="black"/>
                </a:solidFill>
                <a:latin typeface="Calibri" pitchFamily="34" charset="0"/>
                <a:cs typeface="Calibri" pitchFamily="34" charset="0"/>
              </a:rPr>
              <a:t>•	Principiul selecției proiectelor care promovează transfer de noi tehnologii sau inovare;</a:t>
            </a:r>
            <a:br>
              <a:rPr lang="ro-RO" sz="1600" dirty="0">
                <a:solidFill>
                  <a:prstClr val="black"/>
                </a:solidFill>
                <a:latin typeface="Calibri" pitchFamily="34" charset="0"/>
                <a:cs typeface="Calibri" pitchFamily="34" charset="0"/>
              </a:rPr>
            </a:br>
            <a:r>
              <a:rPr lang="ro-RO" sz="1600" dirty="0">
                <a:solidFill>
                  <a:prstClr val="black"/>
                </a:solidFill>
                <a:latin typeface="Calibri" pitchFamily="34" charset="0"/>
                <a:cs typeface="Calibri" pitchFamily="34" charset="0"/>
              </a:rPr>
              <a:t>•	Principiul selecției proiectelor care promovează valorificarea potențialului turistic/ecoturistic local;</a:t>
            </a:r>
            <a:br>
              <a:rPr lang="ro-RO" sz="1600" dirty="0">
                <a:solidFill>
                  <a:prstClr val="black"/>
                </a:solidFill>
                <a:latin typeface="Calibri" pitchFamily="34" charset="0"/>
                <a:cs typeface="Calibri" pitchFamily="34" charset="0"/>
              </a:rPr>
            </a:br>
            <a:r>
              <a:rPr lang="ro-RO" sz="1600" dirty="0">
                <a:solidFill>
                  <a:prstClr val="black"/>
                </a:solidFill>
                <a:latin typeface="Calibri" pitchFamily="34" charset="0"/>
                <a:cs typeface="Calibri" pitchFamily="34" charset="0"/>
              </a:rPr>
              <a:t>•	Principiul selecției proiectelor care promovează acțiuni care sprijină grupurile vulnerabile, inclusiv minorități;</a:t>
            </a:r>
            <a:br>
              <a:rPr lang="ro-RO" sz="1600" dirty="0">
                <a:solidFill>
                  <a:prstClr val="black"/>
                </a:solidFill>
                <a:latin typeface="Calibri" pitchFamily="34" charset="0"/>
                <a:cs typeface="Calibri" pitchFamily="34" charset="0"/>
              </a:rPr>
            </a:br>
            <a:r>
              <a:rPr lang="ro-RO" sz="1600" dirty="0">
                <a:solidFill>
                  <a:prstClr val="black"/>
                </a:solidFill>
                <a:latin typeface="Calibri" pitchFamily="34" charset="0"/>
                <a:cs typeface="Calibri" pitchFamily="34" charset="0"/>
              </a:rPr>
              <a:t>•	Principiul selecției proiectelor care se încadrează în teritoriul ITI (Delta Dunării).</a:t>
            </a:r>
            <a:br>
              <a:rPr lang="ro-RO" sz="1600" dirty="0">
                <a:solidFill>
                  <a:prstClr val="black"/>
                </a:solidFill>
                <a:latin typeface="Calibri" pitchFamily="34" charset="0"/>
                <a:cs typeface="Calibri" pitchFamily="34" charset="0"/>
              </a:rPr>
            </a:br>
            <a:r>
              <a:rPr lang="ro-RO" sz="1800" b="1" dirty="0" smtClean="0">
                <a:solidFill>
                  <a:srgbClr val="78B832"/>
                </a:solidFill>
                <a:latin typeface="Calibri" pitchFamily="34" charset="0"/>
                <a:cs typeface="Calibri" pitchFamily="34" charset="0"/>
              </a:rPr>
              <a:t/>
            </a:r>
            <a:br>
              <a:rPr lang="ro-RO" sz="1800" b="1" dirty="0" smtClean="0">
                <a:solidFill>
                  <a:srgbClr val="78B832"/>
                </a:solidFill>
                <a:latin typeface="Calibri" pitchFamily="34" charset="0"/>
                <a:cs typeface="Calibri" pitchFamily="34" charset="0"/>
              </a:rPr>
            </a:br>
            <a:r>
              <a:rPr lang="ro-RO" sz="1800" dirty="0">
                <a:latin typeface="Calibri" pitchFamily="34" charset="0"/>
                <a:cs typeface="Calibri" pitchFamily="34" charset="0"/>
              </a:rPr>
              <a:t>Sume și rate de sprijin aplicabile</a:t>
            </a:r>
            <a:r>
              <a:rPr lang="ro-RO" sz="1600" dirty="0">
                <a:solidFill>
                  <a:schemeClr val="tx1"/>
                </a:solidFill>
                <a:latin typeface="Calibri" pitchFamily="34" charset="0"/>
                <a:cs typeface="Calibri" pitchFamily="34" charset="0"/>
              </a:rPr>
              <a:t/>
            </a:r>
            <a:br>
              <a:rPr lang="ro-RO" sz="1600" dirty="0">
                <a:solidFill>
                  <a:schemeClr val="tx1"/>
                </a:solidFill>
                <a:latin typeface="Calibri" pitchFamily="34" charset="0"/>
                <a:cs typeface="Calibri" pitchFamily="34" charset="0"/>
              </a:rPr>
            </a:br>
            <a:r>
              <a:rPr lang="ro-RO" sz="1600" dirty="0">
                <a:solidFill>
                  <a:schemeClr val="tx1"/>
                </a:solidFill>
                <a:latin typeface="Calibri" pitchFamily="34" charset="0"/>
                <a:cs typeface="Calibri" pitchFamily="34" charset="0"/>
              </a:rPr>
              <a:t>Cuantumul maxim al sprijinului să fie până la un maxim de 200.000 de euro pe proiect. </a:t>
            </a:r>
            <a:br>
              <a:rPr lang="ro-RO" sz="1600" dirty="0">
                <a:solidFill>
                  <a:schemeClr val="tx1"/>
                </a:solidFill>
                <a:latin typeface="Calibri" pitchFamily="34" charset="0"/>
                <a:cs typeface="Calibri" pitchFamily="34" charset="0"/>
              </a:rPr>
            </a:br>
            <a:r>
              <a:rPr lang="ro-RO" sz="1600" dirty="0">
                <a:solidFill>
                  <a:schemeClr val="tx1"/>
                </a:solidFill>
                <a:latin typeface="Calibri" pitchFamily="34" charset="0"/>
                <a:cs typeface="Calibri" pitchFamily="34" charset="0"/>
              </a:rPr>
              <a:t>Se vor aplica regulile de ajutor de stat în vigoare (dacă este cazul). </a:t>
            </a:r>
            <a:br>
              <a:rPr lang="ro-RO" sz="1600" dirty="0">
                <a:solidFill>
                  <a:schemeClr val="tx1"/>
                </a:solidFill>
                <a:latin typeface="Calibri" pitchFamily="34" charset="0"/>
                <a:cs typeface="Calibri" pitchFamily="34" charset="0"/>
              </a:rPr>
            </a:br>
            <a:r>
              <a:rPr lang="ro-RO" sz="1600" dirty="0">
                <a:solidFill>
                  <a:schemeClr val="tx1"/>
                </a:solidFill>
                <a:latin typeface="Calibri" pitchFamily="34" charset="0"/>
                <a:cs typeface="Calibri" pitchFamily="34" charset="0"/>
              </a:rPr>
              <a:t>Intensitatea sprijinului pentru proiectele generatoare de venit este de maximum 90% (în funcție de domeniul de intervenție) iar pentru proiectele negeneratoare de venit este de 100%.</a:t>
            </a:r>
            <a:r>
              <a:rPr lang="vi-VN" sz="1800" dirty="0" smtClean="0">
                <a:solidFill>
                  <a:schemeClr val="tx1"/>
                </a:solidFill>
                <a:latin typeface="Calibri" pitchFamily="34" charset="0"/>
                <a:cs typeface="Calibri" pitchFamily="34" charset="0"/>
              </a:rPr>
              <a:t/>
            </a:r>
            <a:br>
              <a:rPr lang="vi-VN" sz="1800" dirty="0" smtClean="0">
                <a:solidFill>
                  <a:schemeClr val="tx1"/>
                </a:solidFill>
                <a:latin typeface="Calibri" pitchFamily="34" charset="0"/>
                <a:cs typeface="Calibri" pitchFamily="34" charset="0"/>
              </a:rPr>
            </a:br>
            <a:r>
              <a:rPr lang="vi-VN" sz="1800" b="1" dirty="0" smtClean="0">
                <a:solidFill>
                  <a:schemeClr val="tx1"/>
                </a:solidFill>
                <a:latin typeface="Calibri" pitchFamily="34" charset="0"/>
                <a:cs typeface="Calibri" pitchFamily="34" charset="0"/>
              </a:rPr>
              <a:t/>
            </a:r>
            <a:br>
              <a:rPr lang="vi-VN" sz="1800" b="1" dirty="0" smtClean="0">
                <a:solidFill>
                  <a:schemeClr val="tx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vi-VN" sz="1800" b="1" dirty="0" smtClean="0">
                <a:solidFill>
                  <a:srgbClr val="1F4AA1"/>
                </a:solidFill>
                <a:latin typeface="Calibri" pitchFamily="34" charset="0"/>
                <a:cs typeface="Calibri" pitchFamily="34" charset="0"/>
              </a:rPr>
              <a:t/>
            </a:r>
            <a:br>
              <a:rPr lang="vi-VN" sz="18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a:r>
            <a:br>
              <a:rPr lang="ro-RO" sz="1800" b="1" dirty="0" smtClean="0">
                <a:solidFill>
                  <a:srgbClr val="1F4AA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ro-RO" sz="1800" b="1" dirty="0" smtClean="0">
                <a:solidFill>
                  <a:schemeClr val="tx1"/>
                </a:solidFill>
                <a:latin typeface="Calibri" pitchFamily="34" charset="0"/>
                <a:cs typeface="Calibri" pitchFamily="34" charset="0"/>
              </a:rPr>
              <a:t/>
            </a:r>
            <a:br>
              <a:rPr lang="ro-RO" sz="1800" b="1" dirty="0" smtClean="0">
                <a:solidFill>
                  <a:schemeClr val="tx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LEADER</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pPr/>
              <a:t>41</a:t>
            </a:fld>
            <a:endParaRPr lang="ro-RO"/>
          </a:p>
        </p:txBody>
      </p:sp>
    </p:spTree>
    <p:extLst>
      <p:ext uri="{BB962C8B-B14F-4D97-AF65-F5344CB8AC3E}">
        <p14:creationId xmlns:p14="http://schemas.microsoft.com/office/powerpoint/2010/main" val="21257267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79512" y="1124744"/>
            <a:ext cx="8784976" cy="5616624"/>
          </a:xfrm>
        </p:spPr>
        <p:txBody>
          <a:bodyPr numCol="1" anchor="t">
            <a:normAutofit fontScale="90000"/>
          </a:bodyPr>
          <a:lstStyle/>
          <a:p>
            <a:pPr>
              <a:tabLst>
                <a:tab pos="88900" algn="l"/>
              </a:tabLst>
            </a:pPr>
            <a:r>
              <a:rPr lang="ro-RO" sz="1800"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Sub-măsura</a:t>
            </a:r>
            <a:r>
              <a:rPr lang="ro-RO" sz="1800" b="1"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19.4</a:t>
            </a:r>
            <a:r>
              <a:rPr lang="en-US" sz="1800" b="1"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Sprijin </a:t>
            </a:r>
            <a:r>
              <a:rPr lang="vi-VN" sz="1800" b="1" dirty="0">
                <a:solidFill>
                  <a:srgbClr val="1F4AA1"/>
                </a:solidFill>
                <a:latin typeface="Calibri" pitchFamily="34" charset="0"/>
                <a:cs typeface="Calibri" pitchFamily="34" charset="0"/>
              </a:rPr>
              <a:t>pentru cheltuieli de funcționare și </a:t>
            </a:r>
            <a:r>
              <a:rPr lang="vi-VN" sz="1800" b="1" dirty="0" smtClean="0">
                <a:solidFill>
                  <a:srgbClr val="1F4AA1"/>
                </a:solidFill>
                <a:latin typeface="Calibri" pitchFamily="34" charset="0"/>
                <a:cs typeface="Calibri" pitchFamily="34" charset="0"/>
              </a:rPr>
              <a:t>animare</a:t>
            </a:r>
            <a:r>
              <a:rPr lang="en-US" sz="1800" b="1" dirty="0" smtClean="0">
                <a:solidFill>
                  <a:srgbClr val="1F4AA1"/>
                </a:solidFill>
                <a:latin typeface="Calibri" pitchFamily="34" charset="0"/>
                <a:cs typeface="Calibri" pitchFamily="34" charset="0"/>
              </a:rPr>
              <a:t>”</a:t>
            </a:r>
            <a:r>
              <a:rPr lang="ro-RO" sz="1800" dirty="0">
                <a:solidFill>
                  <a:srgbClr val="1F4AA1"/>
                </a:solidFill>
                <a:latin typeface="Calibri" pitchFamily="34" charset="0"/>
                <a:cs typeface="Calibri" pitchFamily="34" charset="0"/>
              </a:rPr>
              <a:t/>
            </a:r>
            <a:br>
              <a:rPr lang="ro-RO" sz="1800" dirty="0">
                <a:solidFill>
                  <a:srgbClr val="1F4AA1"/>
                </a:solidFill>
                <a:latin typeface="Calibri" pitchFamily="34" charset="0"/>
                <a:cs typeface="Calibri" pitchFamily="34" charset="0"/>
              </a:rPr>
            </a:br>
            <a:r>
              <a:rPr lang="ro-RO" sz="1800" b="1" dirty="0" smtClean="0">
                <a:solidFill>
                  <a:srgbClr val="82C836"/>
                </a:solidFill>
                <a:latin typeface="Calibri" pitchFamily="34" charset="0"/>
                <a:cs typeface="Calibri" pitchFamily="34" charset="0"/>
              </a:rPr>
              <a:t>                                                        Alocare FEADR: 111,06 mil Euro</a:t>
            </a:r>
            <a:r>
              <a:rPr lang="ro-RO" sz="1600" b="1" dirty="0" smtClean="0">
                <a:solidFill>
                  <a:srgbClr val="82C836"/>
                </a:solidFill>
                <a:latin typeface="Calibri" pitchFamily="34" charset="0"/>
                <a:cs typeface="Calibri" pitchFamily="34" charset="0"/>
              </a:rPr>
              <a:t/>
            </a:r>
            <a:br>
              <a:rPr lang="ro-RO" sz="1600" b="1" dirty="0" smtClean="0">
                <a:solidFill>
                  <a:srgbClr val="82C836"/>
                </a:solidFill>
                <a:latin typeface="Calibri" pitchFamily="34" charset="0"/>
                <a:cs typeface="Calibri" pitchFamily="34" charset="0"/>
              </a:rPr>
            </a:br>
            <a:r>
              <a:rPr lang="it-IT" sz="1600" dirty="0" smtClean="0">
                <a:solidFill>
                  <a:srgbClr val="1F4AA1"/>
                </a:solidFill>
                <a:latin typeface="Calibri" pitchFamily="34" charset="0"/>
                <a:cs typeface="Calibri" pitchFamily="34" charset="0"/>
              </a:rPr>
              <a:t>Beneficiari</a:t>
            </a:r>
            <a:r>
              <a:rPr lang="it-IT" sz="1600" dirty="0">
                <a:solidFill>
                  <a:srgbClr val="1F4AA1"/>
                </a:solidFill>
                <a:latin typeface="Calibri" pitchFamily="34" charset="0"/>
                <a:cs typeface="Calibri" pitchFamily="34" charset="0"/>
              </a:rPr>
              <a:t/>
            </a:r>
            <a:br>
              <a:rPr lang="it-IT" sz="1600" dirty="0">
                <a:solidFill>
                  <a:srgbClr val="1F4AA1"/>
                </a:solidFill>
                <a:latin typeface="Calibri" pitchFamily="34" charset="0"/>
                <a:cs typeface="Calibri" pitchFamily="34" charset="0"/>
              </a:rPr>
            </a:br>
            <a:r>
              <a:rPr lang="it-IT" sz="1600" dirty="0">
                <a:solidFill>
                  <a:schemeClr val="tx1"/>
                </a:solidFill>
                <a:latin typeface="Calibri" pitchFamily="34" charset="0"/>
                <a:cs typeface="Calibri" pitchFamily="34" charset="0"/>
              </a:rPr>
              <a:t>Grupuri de Acțiune </a:t>
            </a:r>
            <a:r>
              <a:rPr lang="it-IT" sz="1600" dirty="0" smtClean="0">
                <a:solidFill>
                  <a:schemeClr val="tx1"/>
                </a:solidFill>
                <a:latin typeface="Calibri" pitchFamily="34" charset="0"/>
                <a:cs typeface="Calibri" pitchFamily="34" charset="0"/>
              </a:rPr>
              <a:t>Locală</a:t>
            </a:r>
            <a:r>
              <a:rPr lang="ro-RO" sz="1600" dirty="0" smtClean="0">
                <a:solidFill>
                  <a:schemeClr val="tx1"/>
                </a:solidFill>
                <a:latin typeface="Calibri" pitchFamily="34" charset="0"/>
                <a:cs typeface="Calibri" pitchFamily="34" charset="0"/>
              </a:rPr>
              <a:t> autorizate de AM PNDR</a:t>
            </a:r>
            <a:r>
              <a:rPr lang="ro-RO" sz="1600" dirty="0">
                <a:solidFill>
                  <a:srgbClr val="1F4AA1"/>
                </a:solidFill>
                <a:latin typeface="Calibri" pitchFamily="34" charset="0"/>
                <a:cs typeface="Calibri" pitchFamily="34" charset="0"/>
              </a:rPr>
              <a:t/>
            </a:r>
            <a:br>
              <a:rPr lang="ro-RO" sz="1600" dirty="0">
                <a:solidFill>
                  <a:srgbClr val="1F4AA1"/>
                </a:solidFill>
                <a:latin typeface="Calibri" pitchFamily="34" charset="0"/>
                <a:cs typeface="Calibri" pitchFamily="34" charset="0"/>
              </a:rPr>
            </a:br>
            <a:r>
              <a:rPr lang="ro-RO" sz="1600" dirty="0" smtClean="0">
                <a:solidFill>
                  <a:srgbClr val="1F4AA1"/>
                </a:solidFill>
                <a:latin typeface="Calibri" pitchFamily="34" charset="0"/>
                <a:cs typeface="Calibri" pitchFamily="34" charset="0"/>
              </a:rPr>
              <a:t>Tipul sp</a:t>
            </a:r>
            <a:r>
              <a:rPr lang="en-US" sz="1600" dirty="0" smtClean="0">
                <a:solidFill>
                  <a:srgbClr val="1F4AA1"/>
                </a:solidFill>
                <a:latin typeface="Calibri" pitchFamily="34" charset="0"/>
                <a:cs typeface="Calibri" pitchFamily="34" charset="0"/>
              </a:rPr>
              <a:t>r</a:t>
            </a:r>
            <a:r>
              <a:rPr lang="ro-RO" sz="1600" dirty="0" err="1" smtClean="0">
                <a:solidFill>
                  <a:srgbClr val="1F4AA1"/>
                </a:solidFill>
                <a:latin typeface="Calibri" pitchFamily="34" charset="0"/>
                <a:cs typeface="Calibri" pitchFamily="34" charset="0"/>
              </a:rPr>
              <a:t>ijinului</a:t>
            </a:r>
            <a:r>
              <a:rPr lang="ro-RO" sz="1600" b="1" dirty="0">
                <a:solidFill>
                  <a:prstClr val="black"/>
                </a:solidFill>
                <a:latin typeface="Calibri" pitchFamily="34" charset="0"/>
                <a:cs typeface="Calibri" pitchFamily="34" charset="0"/>
              </a:rPr>
              <a:t/>
            </a:r>
            <a:br>
              <a:rPr lang="ro-RO" sz="1600" b="1" dirty="0">
                <a:solidFill>
                  <a:prstClr val="black"/>
                </a:solidFill>
                <a:latin typeface="Calibri" pitchFamily="34" charset="0"/>
                <a:cs typeface="Calibri" pitchFamily="34" charset="0"/>
              </a:rPr>
            </a:br>
            <a:r>
              <a:rPr lang="vi-VN" sz="1600" dirty="0" smtClean="0">
                <a:solidFill>
                  <a:prstClr val="black"/>
                </a:solidFill>
                <a:latin typeface="Calibri" pitchFamily="34" charset="0"/>
                <a:cs typeface="Calibri" pitchFamily="34" charset="0"/>
              </a:rPr>
              <a:t>Sprijinul </a:t>
            </a:r>
            <a:r>
              <a:rPr lang="vi-VN" sz="1600" dirty="0">
                <a:solidFill>
                  <a:prstClr val="black"/>
                </a:solidFill>
                <a:latin typeface="Calibri" pitchFamily="34" charset="0"/>
                <a:cs typeface="Calibri" pitchFamily="34" charset="0"/>
              </a:rPr>
              <a:t>pentru animarea teritoriului va avea drept obiectiv facilitarea schimbului dintre actori, oferirea unor informații relevante, promovarea oportunităților financiare relevante din strategie și sprijinirea beneficiarilor </a:t>
            </a:r>
            <a:r>
              <a:rPr lang="ro-RO" sz="1600" dirty="0" smtClean="0">
                <a:solidFill>
                  <a:prstClr val="black"/>
                </a:solidFill>
                <a:latin typeface="Calibri" pitchFamily="34" charset="0"/>
                <a:cs typeface="Calibri" pitchFamily="34" charset="0"/>
              </a:rPr>
              <a:t>p</a:t>
            </a:r>
            <a:r>
              <a:rPr lang="vi-VN" sz="1600" dirty="0" smtClean="0">
                <a:solidFill>
                  <a:prstClr val="black"/>
                </a:solidFill>
                <a:latin typeface="Calibri" pitchFamily="34" charset="0"/>
                <a:cs typeface="Calibri" pitchFamily="34" charset="0"/>
              </a:rPr>
              <a:t>otențiali </a:t>
            </a:r>
            <a:r>
              <a:rPr lang="vi-VN" sz="1600" dirty="0">
                <a:solidFill>
                  <a:prstClr val="black"/>
                </a:solidFill>
                <a:latin typeface="Calibri" pitchFamily="34" charset="0"/>
                <a:cs typeface="Calibri" pitchFamily="34" charset="0"/>
              </a:rPr>
              <a:t>la </a:t>
            </a:r>
            <a:r>
              <a:rPr lang="ro-RO" sz="1600" dirty="0" smtClean="0">
                <a:solidFill>
                  <a:prstClr val="black"/>
                </a:solidFill>
                <a:latin typeface="Calibri" pitchFamily="34" charset="0"/>
                <a:cs typeface="Calibri" pitchFamily="34" charset="0"/>
              </a:rPr>
              <a:t>p</a:t>
            </a:r>
            <a:r>
              <a:rPr lang="vi-VN" sz="1600" dirty="0" smtClean="0">
                <a:solidFill>
                  <a:prstClr val="black"/>
                </a:solidFill>
                <a:latin typeface="Calibri" pitchFamily="34" charset="0"/>
                <a:cs typeface="Calibri" pitchFamily="34" charset="0"/>
              </a:rPr>
              <a:t>regătirea </a:t>
            </a:r>
            <a:r>
              <a:rPr lang="ro-RO" sz="1600" dirty="0" smtClean="0">
                <a:solidFill>
                  <a:prstClr val="black"/>
                </a:solidFill>
                <a:latin typeface="Calibri" pitchFamily="34" charset="0"/>
                <a:cs typeface="Calibri" pitchFamily="34" charset="0"/>
              </a:rPr>
              <a:t>c</a:t>
            </a:r>
            <a:r>
              <a:rPr lang="vi-VN" sz="1600" dirty="0" smtClean="0">
                <a:solidFill>
                  <a:prstClr val="black"/>
                </a:solidFill>
                <a:latin typeface="Calibri" pitchFamily="34" charset="0"/>
                <a:cs typeface="Calibri" pitchFamily="34" charset="0"/>
              </a:rPr>
              <a:t>ererilor  </a:t>
            </a:r>
            <a:r>
              <a:rPr lang="vi-VN" sz="1600" dirty="0">
                <a:solidFill>
                  <a:prstClr val="black"/>
                </a:solidFill>
                <a:latin typeface="Calibri" pitchFamily="34" charset="0"/>
                <a:cs typeface="Calibri" pitchFamily="34" charset="0"/>
              </a:rPr>
              <a:t>de finanțare</a:t>
            </a:r>
            <a:r>
              <a:rPr lang="vi-VN" sz="1600" dirty="0" smtClean="0">
                <a:solidFill>
                  <a:prstClr val="black"/>
                </a:solidFill>
                <a:latin typeface="Calibri" pitchFamily="34" charset="0"/>
                <a:cs typeface="Calibri" pitchFamily="34" charset="0"/>
              </a:rPr>
              <a:t>.</a:t>
            </a:r>
            <a:r>
              <a:rPr lang="ro-RO" sz="1600" dirty="0" smtClean="0">
                <a:solidFill>
                  <a:prstClr val="black"/>
                </a:solidFill>
                <a:latin typeface="Calibri" pitchFamily="34" charset="0"/>
                <a:cs typeface="Calibri" pitchFamily="34" charset="0"/>
              </a:rPr>
              <a:t/>
            </a:r>
            <a:br>
              <a:rPr lang="ro-RO" sz="1600" dirty="0" smtClean="0">
                <a:solidFill>
                  <a:prstClr val="black"/>
                </a:solidFill>
                <a:latin typeface="Calibri" pitchFamily="34" charset="0"/>
                <a:cs typeface="Calibri" pitchFamily="34" charset="0"/>
              </a:rPr>
            </a:br>
            <a:r>
              <a:rPr lang="ro-RO" sz="1600" dirty="0">
                <a:solidFill>
                  <a:prstClr val="black"/>
                </a:solidFill>
                <a:latin typeface="Calibri" pitchFamily="34" charset="0"/>
                <a:cs typeface="Calibri" pitchFamily="34" charset="0"/>
              </a:rPr>
              <a:t>Pentru funcționarea GAL, sunt eligibile costurile legate de managementul implementării strategiei, respectiv costurile de funcționare, costurile de personal, costurile de instruire, costurile legate de comunicare, </a:t>
            </a:r>
            <a:r>
              <a:rPr lang="ro-RO" sz="1600" dirty="0" smtClean="0">
                <a:solidFill>
                  <a:prstClr val="black"/>
                </a:solidFill>
                <a:latin typeface="Calibri" pitchFamily="34" charset="0"/>
                <a:cs typeface="Calibri" pitchFamily="34" charset="0"/>
              </a:rPr>
              <a:t>costurile de </a:t>
            </a:r>
            <a:r>
              <a:rPr lang="ro-RO" sz="1600" dirty="0">
                <a:solidFill>
                  <a:prstClr val="black"/>
                </a:solidFill>
                <a:latin typeface="Calibri" pitchFamily="34" charset="0"/>
                <a:cs typeface="Calibri" pitchFamily="34" charset="0"/>
              </a:rPr>
              <a:t>transport </a:t>
            </a:r>
            <a:r>
              <a:rPr lang="ro-RO" sz="1600" dirty="0" smtClean="0">
                <a:solidFill>
                  <a:prstClr val="black"/>
                </a:solidFill>
                <a:latin typeface="Calibri" pitchFamily="34" charset="0"/>
                <a:cs typeface="Calibri" pitchFamily="34" charset="0"/>
              </a:rPr>
              <a:t>(achiziția unui </a:t>
            </a:r>
            <a:r>
              <a:rPr lang="ro-RO" sz="1600" dirty="0">
                <a:solidFill>
                  <a:prstClr val="black"/>
                </a:solidFill>
                <a:latin typeface="Calibri" pitchFamily="34" charset="0"/>
                <a:cs typeface="Calibri" pitchFamily="34" charset="0"/>
              </a:rPr>
              <a:t>singur mijloc de transport de către fiecare GAL </a:t>
            </a:r>
            <a:r>
              <a:rPr lang="ro-RO" sz="1600" dirty="0" smtClean="0">
                <a:solidFill>
                  <a:prstClr val="black"/>
                </a:solidFill>
                <a:latin typeface="Calibri" pitchFamily="34" charset="0"/>
                <a:cs typeface="Calibri" pitchFamily="34" charset="0"/>
              </a:rPr>
              <a:t>-autovehicul </a:t>
            </a:r>
            <a:r>
              <a:rPr lang="ro-RO" sz="1600" dirty="0">
                <a:solidFill>
                  <a:prstClr val="black"/>
                </a:solidFill>
                <a:latin typeface="Calibri" pitchFamily="34" charset="0"/>
                <a:cs typeface="Calibri" pitchFamily="34" charset="0"/>
              </a:rPr>
              <a:t>sau ambarcațiune pentru zona Delta </a:t>
            </a:r>
            <a:r>
              <a:rPr lang="ro-RO" sz="1600" dirty="0" smtClean="0">
                <a:solidFill>
                  <a:prstClr val="black"/>
                </a:solidFill>
                <a:latin typeface="Calibri" pitchFamily="34" charset="0"/>
                <a:cs typeface="Calibri" pitchFamily="34" charset="0"/>
              </a:rPr>
              <a:t>Dunării-cu </a:t>
            </a:r>
            <a:r>
              <a:rPr lang="ro-RO" sz="1600" dirty="0">
                <a:solidFill>
                  <a:prstClr val="black"/>
                </a:solidFill>
                <a:latin typeface="Calibri" pitchFamily="34" charset="0"/>
                <a:cs typeface="Calibri" pitchFamily="34" charset="0"/>
              </a:rPr>
              <a:t>o valoare </a:t>
            </a:r>
            <a:r>
              <a:rPr lang="ro-RO" sz="1600" dirty="0" smtClean="0">
                <a:solidFill>
                  <a:prstClr val="black"/>
                </a:solidFill>
                <a:latin typeface="Calibri" pitchFamily="34" charset="0"/>
                <a:cs typeface="Calibri" pitchFamily="34" charset="0"/>
              </a:rPr>
              <a:t>de maximum </a:t>
            </a:r>
            <a:r>
              <a:rPr lang="ro-RO" sz="1600" dirty="0">
                <a:solidFill>
                  <a:prstClr val="black"/>
                </a:solidFill>
                <a:latin typeface="Calibri" pitchFamily="34" charset="0"/>
                <a:cs typeface="Calibri" pitchFamily="34" charset="0"/>
              </a:rPr>
              <a:t>18.000 euro inclusiv </a:t>
            </a:r>
            <a:r>
              <a:rPr lang="ro-RO" sz="1600" dirty="0" smtClean="0">
                <a:solidFill>
                  <a:prstClr val="black"/>
                </a:solidFill>
                <a:latin typeface="Calibri" pitchFamily="34" charset="0"/>
                <a:cs typeface="Calibri" pitchFamily="34" charset="0"/>
              </a:rPr>
              <a:t>TVA), costurile </a:t>
            </a:r>
            <a:r>
              <a:rPr lang="ro-RO" sz="1600" dirty="0">
                <a:solidFill>
                  <a:prstClr val="black"/>
                </a:solidFill>
                <a:latin typeface="Calibri" pitchFamily="34" charset="0"/>
                <a:cs typeface="Calibri" pitchFamily="34" charset="0"/>
              </a:rPr>
              <a:t>financiare, precum și costurile legate de monitorizarea și evaluarea strategiei, conform articolului 34 (3) (g) Regulamentul 1303/2013.</a:t>
            </a:r>
            <a:br>
              <a:rPr lang="ro-RO" sz="1600" dirty="0">
                <a:solidFill>
                  <a:prstClr val="black"/>
                </a:solidFill>
                <a:latin typeface="Calibri" pitchFamily="34" charset="0"/>
                <a:cs typeface="Calibri" pitchFamily="34" charset="0"/>
              </a:rPr>
            </a:br>
            <a:r>
              <a:rPr lang="ro-RO" sz="1600" dirty="0" smtClean="0">
                <a:solidFill>
                  <a:prstClr val="black"/>
                </a:solidFill>
                <a:latin typeface="Calibri" pitchFamily="34" charset="0"/>
                <a:cs typeface="Calibri" pitchFamily="34" charset="0"/>
              </a:rPr>
              <a:t>Sprijinul se acordă pentru implementarea strategiei și pentru funcțiile GAL:</a:t>
            </a:r>
            <a:br>
              <a:rPr lang="ro-RO" sz="1600" dirty="0" smtClean="0">
                <a:solidFill>
                  <a:prstClr val="black"/>
                </a:solidFill>
                <a:latin typeface="Calibri" pitchFamily="34" charset="0"/>
                <a:cs typeface="Calibri" pitchFamily="34" charset="0"/>
              </a:rPr>
            </a:br>
            <a:r>
              <a:rPr lang="vi-VN" sz="1600" dirty="0">
                <a:solidFill>
                  <a:prstClr val="black"/>
                </a:solidFill>
                <a:latin typeface="Calibri" pitchFamily="34" charset="0"/>
                <a:cs typeface="Calibri" pitchFamily="34" charset="0"/>
              </a:rPr>
              <a:t>•	pregătirea și publicarea apelurilor de selecție, în conformitate cu SDL;</a:t>
            </a:r>
            <a:br>
              <a:rPr lang="vi-VN" sz="1600" dirty="0">
                <a:solidFill>
                  <a:prstClr val="black"/>
                </a:solidFill>
                <a:latin typeface="Calibri" pitchFamily="34" charset="0"/>
                <a:cs typeface="Calibri" pitchFamily="34" charset="0"/>
              </a:rPr>
            </a:br>
            <a:r>
              <a:rPr lang="vi-VN" sz="1600" dirty="0">
                <a:solidFill>
                  <a:prstClr val="black"/>
                </a:solidFill>
                <a:latin typeface="Calibri" pitchFamily="34" charset="0"/>
                <a:cs typeface="Calibri" pitchFamily="34" charset="0"/>
              </a:rPr>
              <a:t>•	animarea teritoriului;</a:t>
            </a:r>
            <a:br>
              <a:rPr lang="vi-VN" sz="1600" dirty="0">
                <a:solidFill>
                  <a:prstClr val="black"/>
                </a:solidFill>
                <a:latin typeface="Calibri" pitchFamily="34" charset="0"/>
                <a:cs typeface="Calibri" pitchFamily="34" charset="0"/>
              </a:rPr>
            </a:br>
            <a:r>
              <a:rPr lang="vi-VN" sz="1600" dirty="0">
                <a:solidFill>
                  <a:prstClr val="black"/>
                </a:solidFill>
                <a:latin typeface="Calibri" pitchFamily="34" charset="0"/>
                <a:cs typeface="Calibri" pitchFamily="34" charset="0"/>
              </a:rPr>
              <a:t>•	analiza, evaluarea și selecția proiectelor;</a:t>
            </a:r>
            <a:br>
              <a:rPr lang="vi-VN" sz="1600" dirty="0">
                <a:solidFill>
                  <a:prstClr val="black"/>
                </a:solidFill>
                <a:latin typeface="Calibri" pitchFamily="34" charset="0"/>
                <a:cs typeface="Calibri" pitchFamily="34" charset="0"/>
              </a:rPr>
            </a:br>
            <a:r>
              <a:rPr lang="vi-VN" sz="1600" dirty="0">
                <a:solidFill>
                  <a:prstClr val="black"/>
                </a:solidFill>
                <a:latin typeface="Calibri" pitchFamily="34" charset="0"/>
                <a:cs typeface="Calibri" pitchFamily="34" charset="0"/>
              </a:rPr>
              <a:t>•	monitorizarea și implementarea strategiei;</a:t>
            </a:r>
            <a:br>
              <a:rPr lang="vi-VN" sz="1600" dirty="0">
                <a:solidFill>
                  <a:prstClr val="black"/>
                </a:solidFill>
                <a:latin typeface="Calibri" pitchFamily="34" charset="0"/>
                <a:cs typeface="Calibri" pitchFamily="34" charset="0"/>
              </a:rPr>
            </a:br>
            <a:r>
              <a:rPr lang="vi-VN" sz="1600" dirty="0">
                <a:solidFill>
                  <a:prstClr val="black"/>
                </a:solidFill>
                <a:latin typeface="Calibri" pitchFamily="34" charset="0"/>
                <a:cs typeface="Calibri" pitchFamily="34" charset="0"/>
              </a:rPr>
              <a:t>•	verificarea conformității cererilor de plată pentru proiectele selectate;</a:t>
            </a:r>
            <a:br>
              <a:rPr lang="vi-VN" sz="1600" dirty="0">
                <a:solidFill>
                  <a:prstClr val="black"/>
                </a:solidFill>
                <a:latin typeface="Calibri" pitchFamily="34" charset="0"/>
                <a:cs typeface="Calibri" pitchFamily="34" charset="0"/>
              </a:rPr>
            </a:br>
            <a:r>
              <a:rPr lang="vi-VN" sz="1600" dirty="0">
                <a:solidFill>
                  <a:prstClr val="black"/>
                </a:solidFill>
                <a:latin typeface="Calibri" pitchFamily="34" charset="0"/>
                <a:cs typeface="Calibri" pitchFamily="34" charset="0"/>
              </a:rPr>
              <a:t>•	monitorizarea proiectelor contractate,</a:t>
            </a:r>
            <a:br>
              <a:rPr lang="vi-VN" sz="1600" dirty="0">
                <a:solidFill>
                  <a:prstClr val="black"/>
                </a:solidFill>
                <a:latin typeface="Calibri" pitchFamily="34" charset="0"/>
                <a:cs typeface="Calibri" pitchFamily="34" charset="0"/>
              </a:rPr>
            </a:br>
            <a:r>
              <a:rPr lang="vi-VN" sz="1600" dirty="0">
                <a:solidFill>
                  <a:prstClr val="black"/>
                </a:solidFill>
                <a:latin typeface="Calibri" pitchFamily="34" charset="0"/>
                <a:cs typeface="Calibri" pitchFamily="34" charset="0"/>
              </a:rPr>
              <a:t>•	întocmirea cererilor de plată, dosarelor de achiziții aferente costurilor de funcționare;</a:t>
            </a:r>
            <a:br>
              <a:rPr lang="vi-VN" sz="1600" dirty="0">
                <a:solidFill>
                  <a:prstClr val="black"/>
                </a:solidFill>
                <a:latin typeface="Calibri" pitchFamily="34" charset="0"/>
                <a:cs typeface="Calibri" pitchFamily="34" charset="0"/>
              </a:rPr>
            </a:br>
            <a:r>
              <a:rPr lang="vi-VN" sz="1600" dirty="0">
                <a:solidFill>
                  <a:prstClr val="black"/>
                </a:solidFill>
                <a:latin typeface="Calibri" pitchFamily="34" charset="0"/>
                <a:cs typeface="Calibri" pitchFamily="34" charset="0"/>
              </a:rPr>
              <a:t>•	aspecte specifice domeniilor: financiar, contabilitate, juridic, resurse umane etc</a:t>
            </a:r>
            <a:r>
              <a:rPr lang="vi-VN" sz="1600" dirty="0" smtClean="0">
                <a:solidFill>
                  <a:prstClr val="black"/>
                </a:solidFill>
                <a:latin typeface="Calibri" pitchFamily="34" charset="0"/>
                <a:cs typeface="Calibri" pitchFamily="34" charset="0"/>
              </a:rPr>
              <a:t>.</a:t>
            </a:r>
            <a:r>
              <a:rPr lang="vi-VN" sz="1600" dirty="0">
                <a:solidFill>
                  <a:prstClr val="black"/>
                </a:solidFill>
                <a:latin typeface="Calibri" pitchFamily="34" charset="0"/>
                <a:cs typeface="Calibri" pitchFamily="34" charset="0"/>
              </a:rPr>
              <a:t/>
            </a:r>
            <a:br>
              <a:rPr lang="vi-VN" sz="1600" dirty="0">
                <a:solidFill>
                  <a:prstClr val="black"/>
                </a:solidFill>
                <a:latin typeface="Calibri" pitchFamily="34" charset="0"/>
                <a:cs typeface="Calibri" pitchFamily="34" charset="0"/>
              </a:rPr>
            </a:br>
            <a:r>
              <a:rPr lang="vi-VN" sz="1600" dirty="0" smtClean="0">
                <a:solidFill>
                  <a:prstClr val="black"/>
                </a:solidFill>
                <a:latin typeface="Calibri" pitchFamily="34" charset="0"/>
                <a:cs typeface="Calibri" pitchFamily="34" charset="0"/>
              </a:rPr>
              <a:t>Tipurile </a:t>
            </a:r>
            <a:r>
              <a:rPr lang="vi-VN" sz="1600" dirty="0">
                <a:solidFill>
                  <a:prstClr val="black"/>
                </a:solidFill>
                <a:latin typeface="Calibri" pitchFamily="34" charset="0"/>
                <a:cs typeface="Calibri" pitchFamily="34" charset="0"/>
              </a:rPr>
              <a:t>de sprijin pentru costurile de funcționare și de animare privind managementul implementării strategiei sunt stabilite în Art 35 (1) d, e din Regulamentul 1303/2013</a:t>
            </a:r>
            <a:r>
              <a:rPr lang="vi-VN" sz="1600" dirty="0" smtClean="0">
                <a:solidFill>
                  <a:prstClr val="black"/>
                </a:solidFill>
                <a:latin typeface="Calibri" pitchFamily="34" charset="0"/>
                <a:cs typeface="Calibri" pitchFamily="34" charset="0"/>
              </a:rPr>
              <a:t>.</a:t>
            </a:r>
            <a:r>
              <a:rPr lang="ro-RO" sz="1600" dirty="0">
                <a:solidFill>
                  <a:prstClr val="black"/>
                </a:solidFill>
                <a:latin typeface="Calibri" pitchFamily="34" charset="0"/>
                <a:cs typeface="Calibri" pitchFamily="34" charset="0"/>
              </a:rPr>
              <a:t/>
            </a:r>
            <a:br>
              <a:rPr lang="ro-RO" sz="1600" dirty="0">
                <a:solidFill>
                  <a:prstClr val="black"/>
                </a:solidFill>
                <a:latin typeface="Calibri" pitchFamily="34" charset="0"/>
                <a:cs typeface="Calibri" pitchFamily="34" charset="0"/>
              </a:rPr>
            </a:br>
            <a:r>
              <a:rPr lang="vi-VN" sz="1600" dirty="0">
                <a:solidFill>
                  <a:srgbClr val="1F4AA1"/>
                </a:solidFill>
                <a:latin typeface="Calibri" pitchFamily="34" charset="0"/>
                <a:cs typeface="Calibri" pitchFamily="34" charset="0"/>
              </a:rPr>
              <a:t>Sume și rate de sprijin </a:t>
            </a:r>
            <a:r>
              <a:rPr lang="vi-VN" sz="1600" dirty="0" smtClean="0">
                <a:solidFill>
                  <a:srgbClr val="1F4AA1"/>
                </a:solidFill>
                <a:latin typeface="Calibri" pitchFamily="34" charset="0"/>
                <a:cs typeface="Calibri" pitchFamily="34" charset="0"/>
              </a:rPr>
              <a:t>aplicabile</a:t>
            </a:r>
            <a:r>
              <a:rPr lang="vi-VN" sz="1600" dirty="0">
                <a:solidFill>
                  <a:prstClr val="black"/>
                </a:solidFill>
                <a:latin typeface="Calibri" pitchFamily="34" charset="0"/>
                <a:cs typeface="Calibri" pitchFamily="34" charset="0"/>
              </a:rPr>
              <a:t/>
            </a:r>
            <a:br>
              <a:rPr lang="vi-VN" sz="1600" dirty="0">
                <a:solidFill>
                  <a:prstClr val="black"/>
                </a:solidFill>
                <a:latin typeface="Calibri" pitchFamily="34" charset="0"/>
                <a:cs typeface="Calibri" pitchFamily="34" charset="0"/>
              </a:rPr>
            </a:br>
            <a:r>
              <a:rPr lang="vi-VN" sz="1600" dirty="0" smtClean="0">
                <a:solidFill>
                  <a:prstClr val="black"/>
                </a:solidFill>
                <a:latin typeface="Calibri" pitchFamily="34" charset="0"/>
                <a:cs typeface="Calibri" pitchFamily="34" charset="0"/>
              </a:rPr>
              <a:t>Cuantumul </a:t>
            </a:r>
            <a:r>
              <a:rPr lang="vi-VN" sz="1600" dirty="0">
                <a:solidFill>
                  <a:prstClr val="black"/>
                </a:solidFill>
                <a:latin typeface="Calibri" pitchFamily="34" charset="0"/>
                <a:cs typeface="Calibri" pitchFamily="34" charset="0"/>
              </a:rPr>
              <a:t>maxim al sprijinului din totalul cheltuielilor eligibile este de 100%.</a:t>
            </a:r>
            <a:br>
              <a:rPr lang="vi-VN" sz="1600" dirty="0">
                <a:solidFill>
                  <a:prstClr val="black"/>
                </a:solidFill>
                <a:latin typeface="Calibri" pitchFamily="34" charset="0"/>
                <a:cs typeface="Calibri" pitchFamily="34" charset="0"/>
              </a:rPr>
            </a:br>
            <a:r>
              <a:rPr lang="vi-VN" sz="1600" dirty="0">
                <a:solidFill>
                  <a:prstClr val="black"/>
                </a:solidFill>
                <a:latin typeface="Calibri" pitchFamily="34" charset="0"/>
                <a:cs typeface="Calibri" pitchFamily="34" charset="0"/>
              </a:rPr>
              <a:t>Costurile de funcționare și pentru animarea strategiei se vor deconta în procent maxim de 20 % (exceptie 25% pentru Delta Dunării) din cheltuielile publice totale efectuate în cadrul </a:t>
            </a:r>
            <a:r>
              <a:rPr lang="vi-VN" sz="1600" dirty="0" smtClean="0">
                <a:solidFill>
                  <a:prstClr val="black"/>
                </a:solidFill>
                <a:latin typeface="Calibri" pitchFamily="34" charset="0"/>
                <a:cs typeface="Calibri" pitchFamily="34" charset="0"/>
              </a:rPr>
              <a:t>SDL</a:t>
            </a:r>
            <a:r>
              <a:rPr lang="en-US" sz="1600" dirty="0" smtClean="0">
                <a:solidFill>
                  <a:prstClr val="black"/>
                </a:solidFill>
                <a:latin typeface="Calibri" pitchFamily="34" charset="0"/>
                <a:cs typeface="Calibri" pitchFamily="34" charset="0"/>
              </a:rPr>
              <a:t> </a:t>
            </a:r>
            <a:r>
              <a:rPr lang="vi-VN" sz="1600" dirty="0" smtClean="0">
                <a:solidFill>
                  <a:prstClr val="black"/>
                </a:solidFill>
                <a:latin typeface="Calibri" pitchFamily="34" charset="0"/>
                <a:cs typeface="Calibri" pitchFamily="34" charset="0"/>
              </a:rPr>
              <a:t>. </a:t>
            </a: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618493"/>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r>
              <a:rPr lang="ro-RO" b="1" dirty="0" smtClean="0">
                <a:solidFill>
                  <a:srgbClr val="1F4AA1"/>
                </a:solidFill>
                <a:latin typeface="Calibri" pitchFamily="34" charset="0"/>
                <a:cs typeface="Arial" pitchFamily="34" charset="0"/>
              </a:rPr>
              <a:t>LEADER</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42</a:t>
            </a:fld>
            <a:endParaRPr lang="ro-RO"/>
          </a:p>
        </p:txBody>
      </p:sp>
    </p:spTree>
    <p:extLst>
      <p:ext uri="{BB962C8B-B14F-4D97-AF65-F5344CB8AC3E}">
        <p14:creationId xmlns:p14="http://schemas.microsoft.com/office/powerpoint/2010/main" val="7555076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79512" y="1124744"/>
            <a:ext cx="8784976" cy="5616624"/>
          </a:xfrm>
        </p:spPr>
        <p:txBody>
          <a:bodyPr numCol="1" anchor="t">
            <a:normAutofit/>
          </a:bodyPr>
          <a:lstStyle/>
          <a:p>
            <a:pPr>
              <a:tabLst>
                <a:tab pos="88900" algn="l"/>
              </a:tabLst>
            </a:pPr>
            <a:r>
              <a:rPr lang="ro-RO" sz="1800" dirty="0" smtClean="0">
                <a:solidFill>
                  <a:srgbClr val="1F4AA1"/>
                </a:solidFill>
                <a:latin typeface="Calibri" pitchFamily="34" charset="0"/>
                <a:cs typeface="Calibri" pitchFamily="34" charset="0"/>
              </a:rPr>
              <a:t>		</a:t>
            </a:r>
            <a:r>
              <a:rPr lang="ro-RO" sz="1600" b="1" dirty="0" smtClean="0">
                <a:solidFill>
                  <a:srgbClr val="82C836"/>
                </a:solidFill>
                <a:latin typeface="Calibri" pitchFamily="34" charset="0"/>
                <a:cs typeface="Calibri" pitchFamily="34" charset="0"/>
              </a:rPr>
              <a:t/>
            </a:r>
            <a:br>
              <a:rPr lang="ro-RO" sz="1600" b="1" dirty="0" smtClean="0">
                <a:solidFill>
                  <a:srgbClr val="82C836"/>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618493"/>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8752" y="2420888"/>
            <a:ext cx="5904656" cy="1785104"/>
          </a:xfrm>
          <a:prstGeom prst="rect">
            <a:avLst/>
          </a:prstGeom>
          <a:noFill/>
        </p:spPr>
        <p:txBody>
          <a:bodyPr wrap="square" rtlCol="0">
            <a:spAutoFit/>
          </a:bodyPr>
          <a:lstStyle/>
          <a:p>
            <a:pPr algn="ctr"/>
            <a:r>
              <a:rPr lang="en-US" sz="3200" dirty="0" smtClean="0"/>
              <a:t> </a:t>
            </a:r>
            <a:r>
              <a:rPr lang="ro-RO" sz="3200" dirty="0" smtClean="0"/>
              <a:t>VĂ MULȚUMESC!</a:t>
            </a:r>
          </a:p>
          <a:p>
            <a:pPr algn="ctr"/>
            <a:endParaRPr lang="ro-RO" dirty="0"/>
          </a:p>
          <a:p>
            <a:pPr algn="ctr"/>
            <a:r>
              <a:rPr lang="ro-RO" sz="2000" dirty="0" smtClean="0"/>
              <a:t>Direcția Generală Dezvoltare Rurală</a:t>
            </a:r>
          </a:p>
          <a:p>
            <a:pPr algn="ctr"/>
            <a:r>
              <a:rPr lang="ro-RO" sz="2000" dirty="0" smtClean="0"/>
              <a:t>Ministerul Agriculturii și Dezvoltării Rurale</a:t>
            </a:r>
          </a:p>
          <a:p>
            <a:pPr algn="ctr"/>
            <a:r>
              <a:rPr lang="ro-RO" sz="2000" dirty="0" err="1" smtClean="0"/>
              <a:t>Bd.Carol</a:t>
            </a:r>
            <a:r>
              <a:rPr lang="ro-RO" sz="2000" dirty="0" smtClean="0"/>
              <a:t> I nr.2- 4, sector 3, București</a:t>
            </a:r>
            <a:endParaRPr lang="ro-RO" sz="2000" dirty="0"/>
          </a:p>
        </p:txBody>
      </p:sp>
    </p:spTree>
    <p:extLst>
      <p:ext uri="{BB962C8B-B14F-4D97-AF65-F5344CB8AC3E}">
        <p14:creationId xmlns:p14="http://schemas.microsoft.com/office/powerpoint/2010/main" val="4195355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395536" y="1340768"/>
            <a:ext cx="8496944" cy="5400600"/>
          </a:xfrm>
        </p:spPr>
        <p:txBody>
          <a:bodyPr numCol="1" anchor="t">
            <a:normAutofit fontScale="90000"/>
          </a:bodyPr>
          <a:lstStyle/>
          <a:p>
            <a:pPr>
              <a:tabLst>
                <a:tab pos="88900" algn="l"/>
              </a:tabLst>
            </a:pPr>
            <a:r>
              <a:rPr lang="vi-VN" sz="1700" dirty="0">
                <a:solidFill>
                  <a:srgbClr val="1F4AA1"/>
                </a:solidFill>
                <a:latin typeface="Calibri" pitchFamily="34" charset="0"/>
                <a:cs typeface="Calibri" pitchFamily="34" charset="0"/>
              </a:rPr>
              <a:t> </a:t>
            </a:r>
            <a:r>
              <a:rPr lang="en-US" sz="1700" dirty="0">
                <a:solidFill>
                  <a:srgbClr val="1F4AA1"/>
                </a:solidFill>
                <a:latin typeface="Calibri" pitchFamily="34" charset="0"/>
                <a:cs typeface="Calibri" pitchFamily="34" charset="0"/>
              </a:rPr>
              <a:t>	</a:t>
            </a:r>
            <a:r>
              <a:rPr lang="en-US" sz="1700" dirty="0" smtClean="0">
                <a:solidFill>
                  <a:srgbClr val="1F4AA1"/>
                </a:solidFill>
                <a:latin typeface="Calibri" pitchFamily="34" charset="0"/>
                <a:cs typeface="Calibri" pitchFamily="34" charset="0"/>
              </a:rPr>
              <a:t>	</a:t>
            </a:r>
            <a:r>
              <a:rPr lang="ro-RO" sz="1700" dirty="0">
                <a:solidFill>
                  <a:srgbClr val="1F4AA1"/>
                </a:solidFill>
                <a:latin typeface="Calibri" pitchFamily="34" charset="0"/>
                <a:cs typeface="Calibri" pitchFamily="34" charset="0"/>
              </a:rPr>
              <a:t> </a:t>
            </a:r>
            <a:r>
              <a:rPr lang="ro-RO" sz="1700" dirty="0" smtClean="0">
                <a:solidFill>
                  <a:srgbClr val="1F4AA1"/>
                </a:solidFill>
                <a:latin typeface="Calibri" pitchFamily="34" charset="0"/>
                <a:cs typeface="Calibri" pitchFamily="34" charset="0"/>
              </a:rPr>
              <a:t>         </a:t>
            </a:r>
            <a:r>
              <a:rPr lang="ro-RO" sz="1700" b="1" dirty="0" smtClean="0">
                <a:solidFill>
                  <a:srgbClr val="1F4AA1"/>
                </a:solidFill>
                <a:latin typeface="Calibri" pitchFamily="34" charset="0"/>
                <a:cs typeface="Calibri" pitchFamily="34" charset="0"/>
              </a:rPr>
              <a:t>M4</a:t>
            </a:r>
            <a:r>
              <a:rPr lang="ro-RO" sz="1700" b="1" dirty="0">
                <a:solidFill>
                  <a:srgbClr val="1F4AA1"/>
                </a:solidFill>
                <a:latin typeface="Calibri" pitchFamily="34" charset="0"/>
                <a:cs typeface="Calibri" pitchFamily="34" charset="0"/>
              </a:rPr>
              <a:t>. (Art. 17) - Investiţii în active fizice </a:t>
            </a:r>
            <a:br>
              <a:rPr lang="ro-RO" sz="1700" b="1" dirty="0">
                <a:solidFill>
                  <a:srgbClr val="1F4AA1"/>
                </a:solidFill>
                <a:latin typeface="Calibri" pitchFamily="34" charset="0"/>
                <a:cs typeface="Calibri" pitchFamily="34" charset="0"/>
              </a:rPr>
            </a:br>
            <a:r>
              <a:rPr lang="ro-RO" sz="1700" b="1" dirty="0" smtClean="0">
                <a:solidFill>
                  <a:srgbClr val="1F4AA1"/>
                </a:solidFill>
                <a:latin typeface="Calibri" pitchFamily="34" charset="0"/>
                <a:cs typeface="Calibri" pitchFamily="34" charset="0"/>
              </a:rPr>
              <a:t>	</a:t>
            </a:r>
            <a:r>
              <a:rPr lang="ro-RO" sz="1700" b="1" dirty="0">
                <a:solidFill>
                  <a:srgbClr val="1F4AA1"/>
                </a:solidFill>
                <a:latin typeface="Calibri" pitchFamily="34" charset="0"/>
                <a:cs typeface="Calibri" pitchFamily="34" charset="0"/>
              </a:rPr>
              <a:t> </a:t>
            </a:r>
            <a:r>
              <a:rPr lang="ro-RO" sz="1700" b="1" dirty="0" smtClean="0">
                <a:solidFill>
                  <a:srgbClr val="1F4AA1"/>
                </a:solidFill>
                <a:latin typeface="Calibri" pitchFamily="34" charset="0"/>
                <a:cs typeface="Calibri" pitchFamily="34" charset="0"/>
              </a:rPr>
              <a:t>	          </a:t>
            </a:r>
            <a:r>
              <a:rPr lang="vi-VN" sz="1700" b="1" dirty="0" smtClean="0">
                <a:solidFill>
                  <a:srgbClr val="1F4AA1"/>
                </a:solidFill>
                <a:latin typeface="Calibri" pitchFamily="34" charset="0"/>
                <a:cs typeface="Calibri" pitchFamily="34" charset="0"/>
              </a:rPr>
              <a:t>Sub-măsura </a:t>
            </a:r>
            <a:r>
              <a:rPr lang="vi-VN" sz="1700" b="1" dirty="0">
                <a:solidFill>
                  <a:srgbClr val="1F4AA1"/>
                </a:solidFill>
                <a:latin typeface="Calibri" pitchFamily="34" charset="0"/>
                <a:cs typeface="Calibri" pitchFamily="34" charset="0"/>
              </a:rPr>
              <a:t>4.1 “Investiţii în exploataţii agricole</a:t>
            </a:r>
            <a:r>
              <a:rPr lang="vi-VN" sz="1700" b="1" dirty="0" smtClean="0">
                <a:solidFill>
                  <a:srgbClr val="1F4AA1"/>
                </a:solidFill>
                <a:latin typeface="Calibri" pitchFamily="34" charset="0"/>
                <a:cs typeface="Calibri" pitchFamily="34" charset="0"/>
              </a:rPr>
              <a:t>”</a:t>
            </a:r>
            <a:r>
              <a:rPr lang="en-US" sz="1700" b="1" dirty="0" smtClean="0">
                <a:solidFill>
                  <a:srgbClr val="1F4AA1"/>
                </a:solidFill>
                <a:latin typeface="Calibri" pitchFamily="34" charset="0"/>
                <a:cs typeface="Calibri" pitchFamily="34" charset="0"/>
              </a:rPr>
              <a:t> </a:t>
            </a:r>
            <a:r>
              <a:rPr lang="ro-RO" sz="1700" dirty="0">
                <a:solidFill>
                  <a:srgbClr val="1F4AA1"/>
                </a:solidFill>
                <a:latin typeface="Calibri" pitchFamily="34" charset="0"/>
                <a:cs typeface="Calibri" pitchFamily="34" charset="0"/>
              </a:rPr>
              <a:t>- </a:t>
            </a:r>
            <a:r>
              <a:rPr lang="ro-RO" sz="1700" dirty="0" err="1">
                <a:solidFill>
                  <a:srgbClr val="1F4AA1"/>
                </a:solidFill>
                <a:latin typeface="Calibri" pitchFamily="34" charset="0"/>
                <a:cs typeface="Calibri" pitchFamily="34" charset="0"/>
              </a:rPr>
              <a:t>continuare-</a:t>
            </a:r>
            <a:r>
              <a:rPr lang="ro-RO" sz="1700" dirty="0">
                <a:solidFill>
                  <a:srgbClr val="1F4AA1"/>
                </a:solidFill>
                <a:latin typeface="Calibri" pitchFamily="34" charset="0"/>
                <a:cs typeface="Calibri" pitchFamily="34" charset="0"/>
              </a:rPr>
              <a:t/>
            </a:r>
            <a:br>
              <a:rPr lang="ro-RO" sz="1700" dirty="0">
                <a:solidFill>
                  <a:srgbClr val="1F4AA1"/>
                </a:solidFill>
                <a:latin typeface="Calibri" pitchFamily="34" charset="0"/>
                <a:cs typeface="Calibri" pitchFamily="34" charset="0"/>
              </a:rPr>
            </a:br>
            <a:r>
              <a:rPr lang="ro-RO" sz="1100" dirty="0">
                <a:solidFill>
                  <a:srgbClr val="1F4AA1"/>
                </a:solidFill>
                <a:latin typeface="Calibri" pitchFamily="34" charset="0"/>
                <a:cs typeface="Calibri" pitchFamily="34" charset="0"/>
              </a:rPr>
              <a:t/>
            </a:r>
            <a:br>
              <a:rPr lang="ro-RO" sz="1100" dirty="0">
                <a:solidFill>
                  <a:srgbClr val="1F4AA1"/>
                </a:solidFill>
                <a:latin typeface="Calibri" pitchFamily="34" charset="0"/>
                <a:cs typeface="Calibri" pitchFamily="34" charset="0"/>
              </a:rPr>
            </a:br>
            <a:r>
              <a:rPr lang="vi-VN" sz="1700" dirty="0" smtClean="0">
                <a:solidFill>
                  <a:srgbClr val="1F4AA1"/>
                </a:solidFill>
                <a:latin typeface="Calibri" pitchFamily="34" charset="0"/>
                <a:cs typeface="Calibri" pitchFamily="34" charset="0"/>
              </a:rPr>
              <a:t>Sume </a:t>
            </a:r>
            <a:r>
              <a:rPr lang="vi-VN" sz="1700" dirty="0">
                <a:solidFill>
                  <a:srgbClr val="1F4AA1"/>
                </a:solidFill>
                <a:latin typeface="Calibri" pitchFamily="34" charset="0"/>
                <a:cs typeface="Calibri" pitchFamily="34" charset="0"/>
              </a:rPr>
              <a:t>și rate de sprijin </a:t>
            </a:r>
            <a:r>
              <a:rPr lang="vi-VN" sz="1700" dirty="0" smtClean="0">
                <a:solidFill>
                  <a:srgbClr val="1F4AA1"/>
                </a:solidFill>
                <a:latin typeface="Calibri" pitchFamily="34" charset="0"/>
                <a:cs typeface="Calibri" pitchFamily="34" charset="0"/>
              </a:rPr>
              <a:t>aplicabile</a:t>
            </a:r>
            <a:r>
              <a:rPr lang="vi-VN" sz="1700" dirty="0">
                <a:solidFill>
                  <a:schemeClr val="tx1"/>
                </a:solidFill>
                <a:latin typeface="Calibri" pitchFamily="34" charset="0"/>
                <a:cs typeface="Calibri" pitchFamily="34" charset="0"/>
              </a:rPr>
              <a:t/>
            </a:r>
            <a:br>
              <a:rPr lang="vi-VN" sz="1700" dirty="0">
                <a:solidFill>
                  <a:schemeClr val="tx1"/>
                </a:solidFill>
                <a:latin typeface="Calibri" pitchFamily="34" charset="0"/>
                <a:cs typeface="Calibri" pitchFamily="34" charset="0"/>
              </a:rPr>
            </a:br>
            <a:r>
              <a:rPr lang="ro-RO" sz="1500" dirty="0" smtClean="0">
                <a:solidFill>
                  <a:prstClr val="black"/>
                </a:solidFill>
                <a:latin typeface="Calibri" pitchFamily="34" charset="0"/>
                <a:cs typeface="Calibri" pitchFamily="34" charset="0"/>
              </a:rPr>
              <a:t>Rata maximă a</a:t>
            </a:r>
            <a:r>
              <a:rPr lang="vi-VN" sz="1500" dirty="0" smtClean="0">
                <a:solidFill>
                  <a:prstClr val="black"/>
                </a:solidFill>
                <a:latin typeface="Calibri" pitchFamily="34" charset="0"/>
                <a:cs typeface="Calibri" pitchFamily="34" charset="0"/>
              </a:rPr>
              <a:t> </a:t>
            </a:r>
            <a:r>
              <a:rPr lang="vi-VN" sz="1500" dirty="0">
                <a:solidFill>
                  <a:prstClr val="black"/>
                </a:solidFill>
                <a:latin typeface="Calibri" pitchFamily="34" charset="0"/>
                <a:cs typeface="Calibri" pitchFamily="34" charset="0"/>
              </a:rPr>
              <a:t>sprijinului public nerambursabil va fi de 50% din totalul cheltuielilor eligibile și  nu va  depăşi:</a:t>
            </a:r>
            <a:r>
              <a:rPr lang="en-US" sz="1500" dirty="0">
                <a:solidFill>
                  <a:prstClr val="black"/>
                </a:solidFill>
                <a:latin typeface="Calibri" pitchFamily="34" charset="0"/>
                <a:cs typeface="Calibri" pitchFamily="34" charset="0"/>
              </a:rPr>
              <a:t/>
            </a:r>
            <a:br>
              <a:rPr lang="en-US" sz="1500" dirty="0">
                <a:solidFill>
                  <a:prstClr val="black"/>
                </a:solidFill>
                <a:latin typeface="Calibri" pitchFamily="34" charset="0"/>
                <a:cs typeface="Calibri" pitchFamily="34" charset="0"/>
              </a:rPr>
            </a:br>
            <a:r>
              <a:rPr lang="it-IT" sz="1500" b="1" dirty="0" smtClean="0">
                <a:solidFill>
                  <a:prstClr val="black"/>
                </a:solidFill>
                <a:latin typeface="Calibri" pitchFamily="34" charset="0"/>
                <a:cs typeface="Calibri" pitchFamily="34" charset="0"/>
              </a:rPr>
              <a:t>În </a:t>
            </a:r>
            <a:r>
              <a:rPr lang="it-IT" sz="1500" b="1" dirty="0">
                <a:solidFill>
                  <a:prstClr val="black"/>
                </a:solidFill>
                <a:latin typeface="Calibri" pitchFamily="34" charset="0"/>
                <a:cs typeface="Calibri" pitchFamily="34" charset="0"/>
              </a:rPr>
              <a:t>cazul fermelor având dimensiunea economică până la 500.000 SO</a:t>
            </a:r>
            <a:r>
              <a:rPr lang="vi-VN" sz="1500" b="1" dirty="0">
                <a:solidFill>
                  <a:prstClr val="black"/>
                </a:solidFill>
                <a:latin typeface="Calibri" pitchFamily="34" charset="0"/>
                <a:cs typeface="Calibri" pitchFamily="34" charset="0"/>
              </a:rPr>
              <a:t/>
            </a:r>
            <a:br>
              <a:rPr lang="vi-VN" sz="1500" b="1" dirty="0">
                <a:solidFill>
                  <a:prstClr val="black"/>
                </a:solidFill>
                <a:latin typeface="Calibri" pitchFamily="34" charset="0"/>
                <a:cs typeface="Calibri" pitchFamily="34" charset="0"/>
              </a:rPr>
            </a:br>
            <a:r>
              <a:rPr lang="vi-VN" sz="1500" dirty="0" smtClean="0">
                <a:solidFill>
                  <a:prstClr val="black"/>
                </a:solidFill>
                <a:latin typeface="Calibri" pitchFamily="34" charset="0"/>
                <a:cs typeface="Calibri" pitchFamily="34" charset="0"/>
              </a:rPr>
              <a:t>-</a:t>
            </a:r>
            <a:r>
              <a:rPr lang="vi-VN" sz="1500" dirty="0">
                <a:solidFill>
                  <a:prstClr val="black"/>
                </a:solidFill>
                <a:latin typeface="Calibri" pitchFamily="34" charset="0"/>
                <a:cs typeface="Calibri" pitchFamily="34" charset="0"/>
              </a:rPr>
              <a:t>	</a:t>
            </a:r>
            <a:r>
              <a:rPr lang="vi-VN" sz="1500" dirty="0" smtClean="0">
                <a:solidFill>
                  <a:prstClr val="black"/>
                </a:solidFill>
                <a:latin typeface="Calibri" pitchFamily="34" charset="0"/>
                <a:cs typeface="Calibri" pitchFamily="34" charset="0"/>
              </a:rPr>
              <a:t>proiecte</a:t>
            </a:r>
            <a:r>
              <a:rPr lang="ro-RO" sz="1500" dirty="0" smtClean="0">
                <a:solidFill>
                  <a:prstClr val="black"/>
                </a:solidFill>
                <a:latin typeface="Calibri" pitchFamily="34" charset="0"/>
                <a:cs typeface="Calibri" pitchFamily="34" charset="0"/>
              </a:rPr>
              <a:t> </a:t>
            </a:r>
            <a:r>
              <a:rPr lang="vi-VN" sz="1500" dirty="0" smtClean="0">
                <a:solidFill>
                  <a:prstClr val="black"/>
                </a:solidFill>
                <a:latin typeface="Calibri" pitchFamily="34" charset="0"/>
                <a:cs typeface="Calibri" pitchFamily="34" charset="0"/>
              </a:rPr>
              <a:t>care </a:t>
            </a:r>
            <a:r>
              <a:rPr lang="vi-VN" sz="1500" dirty="0">
                <a:solidFill>
                  <a:prstClr val="black"/>
                </a:solidFill>
                <a:latin typeface="Calibri" pitchFamily="34" charset="0"/>
                <a:cs typeface="Calibri" pitchFamily="34" charset="0"/>
              </a:rPr>
              <a:t>prevăd achiziții simple – </a:t>
            </a:r>
            <a:r>
              <a:rPr lang="vi-VN" sz="1500" b="1" dirty="0">
                <a:solidFill>
                  <a:prstClr val="black"/>
                </a:solidFill>
                <a:latin typeface="Calibri" pitchFamily="34" charset="0"/>
                <a:cs typeface="Calibri" pitchFamily="34" charset="0"/>
              </a:rPr>
              <a:t>maximum 500.000 euro</a:t>
            </a:r>
            <a:r>
              <a:rPr lang="vi-VN" sz="1500" dirty="0">
                <a:solidFill>
                  <a:prstClr val="black"/>
                </a:solidFill>
                <a:latin typeface="Calibri" pitchFamily="34" charset="0"/>
                <a:cs typeface="Calibri" pitchFamily="34" charset="0"/>
              </a:rPr>
              <a:t>, respectiv </a:t>
            </a:r>
            <a:r>
              <a:rPr lang="vi-VN" sz="1500" b="1" dirty="0">
                <a:solidFill>
                  <a:prstClr val="black"/>
                </a:solidFill>
                <a:latin typeface="Calibri" pitchFamily="34" charset="0"/>
                <a:cs typeface="Calibri" pitchFamily="34" charset="0"/>
              </a:rPr>
              <a:t>100.000 euro </a:t>
            </a:r>
            <a:r>
              <a:rPr lang="vi-VN" sz="1500" dirty="0">
                <a:solidFill>
                  <a:prstClr val="black"/>
                </a:solidFill>
                <a:latin typeface="Calibri" pitchFamily="34" charset="0"/>
                <a:cs typeface="Calibri" pitchFamily="34" charset="0"/>
              </a:rPr>
              <a:t>pentru fermele mici;</a:t>
            </a:r>
            <a:br>
              <a:rPr lang="vi-VN" sz="1500" dirty="0">
                <a:solidFill>
                  <a:prstClr val="black"/>
                </a:solidFill>
                <a:latin typeface="Calibri" pitchFamily="34" charset="0"/>
                <a:cs typeface="Calibri" pitchFamily="34" charset="0"/>
              </a:rPr>
            </a:br>
            <a:r>
              <a:rPr lang="vi-VN" sz="1500" dirty="0">
                <a:solidFill>
                  <a:prstClr val="black"/>
                </a:solidFill>
                <a:latin typeface="Calibri" pitchFamily="34" charset="0"/>
                <a:cs typeface="Calibri" pitchFamily="34" charset="0"/>
              </a:rPr>
              <a:t>-	</a:t>
            </a:r>
            <a:r>
              <a:rPr lang="vi-VN" sz="1500" dirty="0" smtClean="0">
                <a:solidFill>
                  <a:prstClr val="black"/>
                </a:solidFill>
                <a:latin typeface="Calibri" pitchFamily="34" charset="0"/>
                <a:cs typeface="Calibri" pitchFamily="34" charset="0"/>
              </a:rPr>
              <a:t>proiecte </a:t>
            </a:r>
            <a:r>
              <a:rPr lang="vi-VN" sz="1500" dirty="0">
                <a:solidFill>
                  <a:prstClr val="black"/>
                </a:solidFill>
                <a:latin typeface="Calibri" pitchFamily="34" charset="0"/>
                <a:cs typeface="Calibri" pitchFamily="34" charset="0"/>
              </a:rPr>
              <a:t>care prevăd construcții-montaj – </a:t>
            </a:r>
            <a:r>
              <a:rPr lang="vi-VN" sz="1500" b="1" dirty="0">
                <a:solidFill>
                  <a:prstClr val="black"/>
                </a:solidFill>
                <a:latin typeface="Calibri" pitchFamily="34" charset="0"/>
                <a:cs typeface="Calibri" pitchFamily="34" charset="0"/>
              </a:rPr>
              <a:t>maximum 1.000.000 euro</a:t>
            </a:r>
            <a:r>
              <a:rPr lang="vi-VN" sz="1500" dirty="0">
                <a:solidFill>
                  <a:prstClr val="black"/>
                </a:solidFill>
                <a:latin typeface="Calibri" pitchFamily="34" charset="0"/>
                <a:cs typeface="Calibri" pitchFamily="34" charset="0"/>
              </a:rPr>
              <a:t> pentru sectorul vegetal, respectiv </a:t>
            </a:r>
            <a:r>
              <a:rPr lang="vi-VN" sz="1500" b="1" dirty="0">
                <a:solidFill>
                  <a:prstClr val="black"/>
                </a:solidFill>
                <a:latin typeface="Calibri" pitchFamily="34" charset="0"/>
                <a:cs typeface="Calibri" pitchFamily="34" charset="0"/>
              </a:rPr>
              <a:t>200.000 euro </a:t>
            </a:r>
            <a:r>
              <a:rPr lang="vi-VN" sz="1500" dirty="0">
                <a:solidFill>
                  <a:prstClr val="black"/>
                </a:solidFill>
                <a:latin typeface="Calibri" pitchFamily="34" charset="0"/>
                <a:cs typeface="Calibri" pitchFamily="34" charset="0"/>
              </a:rPr>
              <a:t>pentru  fermele mici din sectorul vegetal </a:t>
            </a:r>
            <a:r>
              <a:rPr lang="ro-RO" sz="1500" dirty="0">
                <a:solidFill>
                  <a:prstClr val="black"/>
                </a:solidFill>
                <a:latin typeface="Calibri" pitchFamily="34" charset="0"/>
                <a:cs typeface="Calibri" pitchFamily="34" charset="0"/>
              </a:rPr>
              <a:t>și </a:t>
            </a:r>
            <a:r>
              <a:rPr lang="vi-VN" sz="1500" b="1" dirty="0">
                <a:solidFill>
                  <a:prstClr val="black"/>
                </a:solidFill>
                <a:latin typeface="Calibri" pitchFamily="34" charset="0"/>
                <a:cs typeface="Calibri" pitchFamily="34" charset="0"/>
              </a:rPr>
              <a:t>maximum 1.500.000 euro </a:t>
            </a:r>
            <a:r>
              <a:rPr lang="vi-VN" sz="1500" dirty="0">
                <a:solidFill>
                  <a:prstClr val="black"/>
                </a:solidFill>
                <a:latin typeface="Calibri" pitchFamily="34" charset="0"/>
                <a:cs typeface="Calibri" pitchFamily="34" charset="0"/>
              </a:rPr>
              <a:t>pentru legume în spații protejate (sere) și sectorul zootehnic, respectiv </a:t>
            </a:r>
            <a:r>
              <a:rPr lang="vi-VN" sz="1500" b="1" dirty="0">
                <a:solidFill>
                  <a:prstClr val="black"/>
                </a:solidFill>
                <a:latin typeface="Calibri" pitchFamily="34" charset="0"/>
                <a:cs typeface="Calibri" pitchFamily="34" charset="0"/>
              </a:rPr>
              <a:t>300.000 euro </a:t>
            </a:r>
            <a:r>
              <a:rPr lang="vi-VN" sz="1500" dirty="0">
                <a:solidFill>
                  <a:prstClr val="black"/>
                </a:solidFill>
                <a:latin typeface="Calibri" pitchFamily="34" charset="0"/>
                <a:cs typeface="Calibri" pitchFamily="34" charset="0"/>
              </a:rPr>
              <a:t>pentru fermele mici din sectorul zootehnic;</a:t>
            </a:r>
            <a:br>
              <a:rPr lang="vi-VN" sz="1500" dirty="0">
                <a:solidFill>
                  <a:prstClr val="black"/>
                </a:solidFill>
                <a:latin typeface="Calibri" pitchFamily="34" charset="0"/>
                <a:cs typeface="Calibri" pitchFamily="34" charset="0"/>
              </a:rPr>
            </a:br>
            <a:r>
              <a:rPr lang="vi-VN" sz="1500" dirty="0">
                <a:solidFill>
                  <a:prstClr val="black"/>
                </a:solidFill>
                <a:latin typeface="Calibri" pitchFamily="34" charset="0"/>
                <a:cs typeface="Calibri" pitchFamily="34" charset="0"/>
              </a:rPr>
              <a:t>-	</a:t>
            </a:r>
            <a:r>
              <a:rPr lang="vi-VN" sz="1500" dirty="0" smtClean="0">
                <a:solidFill>
                  <a:prstClr val="black"/>
                </a:solidFill>
                <a:latin typeface="Calibri" pitchFamily="34" charset="0"/>
                <a:cs typeface="Calibri" pitchFamily="34" charset="0"/>
              </a:rPr>
              <a:t>proiecte</a:t>
            </a:r>
            <a:r>
              <a:rPr lang="ro-RO" sz="1500" dirty="0" smtClean="0">
                <a:solidFill>
                  <a:prstClr val="black"/>
                </a:solidFill>
                <a:latin typeface="Calibri" pitchFamily="34" charset="0"/>
                <a:cs typeface="Calibri" pitchFamily="34" charset="0"/>
              </a:rPr>
              <a:t> </a:t>
            </a:r>
            <a:r>
              <a:rPr lang="vi-VN" sz="1500" dirty="0" smtClean="0">
                <a:solidFill>
                  <a:prstClr val="black"/>
                </a:solidFill>
                <a:latin typeface="Calibri" pitchFamily="34" charset="0"/>
                <a:cs typeface="Calibri" pitchFamily="34" charset="0"/>
              </a:rPr>
              <a:t>care </a:t>
            </a:r>
            <a:r>
              <a:rPr lang="vi-VN" sz="1500" dirty="0">
                <a:solidFill>
                  <a:prstClr val="black"/>
                </a:solidFill>
                <a:latin typeface="Calibri" pitchFamily="34" charset="0"/>
                <a:cs typeface="Calibri" pitchFamily="34" charset="0"/>
              </a:rPr>
              <a:t>prevăd crearea de lanțuri </a:t>
            </a:r>
            <a:r>
              <a:rPr lang="en-US" sz="1500" dirty="0" err="1">
                <a:solidFill>
                  <a:prstClr val="black"/>
                </a:solidFill>
                <a:latin typeface="Calibri" pitchFamily="34" charset="0"/>
                <a:cs typeface="Calibri" pitchFamily="34" charset="0"/>
              </a:rPr>
              <a:t>alimentare</a:t>
            </a:r>
            <a:r>
              <a:rPr lang="en-US" sz="1500" dirty="0">
                <a:solidFill>
                  <a:prstClr val="black"/>
                </a:solidFill>
                <a:latin typeface="Calibri" pitchFamily="34" charset="0"/>
                <a:cs typeface="Calibri" pitchFamily="34" charset="0"/>
              </a:rPr>
              <a:t> integrate</a:t>
            </a:r>
            <a:r>
              <a:rPr lang="vi-VN" sz="1500" dirty="0">
                <a:solidFill>
                  <a:prstClr val="black"/>
                </a:solidFill>
                <a:latin typeface="Calibri" pitchFamily="34" charset="0"/>
                <a:cs typeface="Calibri" pitchFamily="34" charset="0"/>
              </a:rPr>
              <a:t>-</a:t>
            </a:r>
            <a:r>
              <a:rPr lang="en-US" sz="1500" dirty="0">
                <a:solidFill>
                  <a:prstClr val="black"/>
                </a:solidFill>
                <a:latin typeface="Calibri" pitchFamily="34" charset="0"/>
                <a:cs typeface="Calibri" pitchFamily="34" charset="0"/>
              </a:rPr>
              <a:t> </a:t>
            </a:r>
            <a:r>
              <a:rPr lang="vi-VN" sz="1500" b="1" dirty="0">
                <a:solidFill>
                  <a:prstClr val="black"/>
                </a:solidFill>
                <a:latin typeface="Calibri" pitchFamily="34" charset="0"/>
                <a:cs typeface="Calibri" pitchFamily="34" charset="0"/>
              </a:rPr>
              <a:t>maximum 2.000.000 euro</a:t>
            </a:r>
            <a:r>
              <a:rPr lang="vi-VN" sz="1500" dirty="0">
                <a:solidFill>
                  <a:prstClr val="black"/>
                </a:solidFill>
                <a:latin typeface="Calibri" pitchFamily="34" charset="0"/>
                <a:cs typeface="Calibri" pitchFamily="34" charset="0"/>
              </a:rPr>
              <a:t>, respectiv  </a:t>
            </a:r>
            <a:r>
              <a:rPr lang="vi-VN" sz="1500" b="1" dirty="0">
                <a:solidFill>
                  <a:prstClr val="black"/>
                </a:solidFill>
                <a:latin typeface="Calibri" pitchFamily="34" charset="0"/>
                <a:cs typeface="Calibri" pitchFamily="34" charset="0"/>
              </a:rPr>
              <a:t>400.000 euro</a:t>
            </a:r>
            <a:r>
              <a:rPr lang="vi-VN" sz="1500" dirty="0">
                <a:solidFill>
                  <a:prstClr val="black"/>
                </a:solidFill>
                <a:latin typeface="Calibri" pitchFamily="34" charset="0"/>
                <a:cs typeface="Calibri" pitchFamily="34" charset="0"/>
              </a:rPr>
              <a:t> pentru</a:t>
            </a:r>
            <a:r>
              <a:rPr lang="en-US" sz="1500" dirty="0">
                <a:solidFill>
                  <a:prstClr val="black"/>
                </a:solidFill>
                <a:latin typeface="Calibri" pitchFamily="34" charset="0"/>
                <a:cs typeface="Calibri" pitchFamily="34" charset="0"/>
              </a:rPr>
              <a:t> </a:t>
            </a:r>
            <a:r>
              <a:rPr lang="vi-VN" sz="1500" dirty="0">
                <a:solidFill>
                  <a:prstClr val="black"/>
                </a:solidFill>
                <a:latin typeface="Calibri" pitchFamily="34" charset="0"/>
                <a:cs typeface="Calibri" pitchFamily="34" charset="0"/>
              </a:rPr>
              <a:t>fermele mici;</a:t>
            </a:r>
            <a:r>
              <a:rPr lang="en-US" sz="1500" dirty="0">
                <a:solidFill>
                  <a:prstClr val="black"/>
                </a:solidFill>
                <a:latin typeface="Calibri" pitchFamily="34" charset="0"/>
                <a:cs typeface="Calibri" pitchFamily="34" charset="0"/>
              </a:rPr>
              <a:t/>
            </a:r>
            <a:br>
              <a:rPr lang="en-US" sz="1500" dirty="0">
                <a:solidFill>
                  <a:prstClr val="black"/>
                </a:solidFill>
                <a:latin typeface="Calibri" pitchFamily="34" charset="0"/>
                <a:cs typeface="Calibri" pitchFamily="34" charset="0"/>
              </a:rPr>
            </a:br>
            <a:r>
              <a:rPr lang="vi-VN" sz="1000" dirty="0">
                <a:solidFill>
                  <a:prstClr val="black"/>
                </a:solidFill>
                <a:latin typeface="Calibri" pitchFamily="34" charset="0"/>
                <a:cs typeface="Calibri" pitchFamily="34" charset="0"/>
              </a:rPr>
              <a:t/>
            </a:r>
            <a:br>
              <a:rPr lang="vi-VN" sz="1000" dirty="0">
                <a:solidFill>
                  <a:prstClr val="black"/>
                </a:solidFill>
                <a:latin typeface="Calibri" pitchFamily="34" charset="0"/>
                <a:cs typeface="Calibri" pitchFamily="34" charset="0"/>
              </a:rPr>
            </a:br>
            <a:r>
              <a:rPr lang="vi-VN" sz="1600" dirty="0">
                <a:solidFill>
                  <a:prstClr val="black"/>
                </a:solidFill>
                <a:latin typeface="Calibri" pitchFamily="34" charset="0"/>
                <a:cs typeface="Calibri" pitchFamily="34" charset="0"/>
              </a:rPr>
              <a:t>Intensitatea sprijinului nerambursabil și valoarea se vor putea majora cu 20 puncte procentuale  suplimentare, dar rata maximă a sprijinului combinat nu poate depăși 90%</a:t>
            </a:r>
            <a:r>
              <a:rPr lang="en-US" sz="1600" dirty="0">
                <a:solidFill>
                  <a:prstClr val="black"/>
                </a:solidFill>
                <a:latin typeface="Calibri" pitchFamily="34" charset="0"/>
                <a:cs typeface="Calibri" pitchFamily="34" charset="0"/>
              </a:rPr>
              <a:t>, </a:t>
            </a:r>
            <a:r>
              <a:rPr lang="ro-RO" sz="1600" dirty="0">
                <a:solidFill>
                  <a:prstClr val="black"/>
                </a:solidFill>
                <a:latin typeface="Calibri" pitchFamily="34" charset="0"/>
                <a:cs typeface="Calibri" pitchFamily="34" charset="0"/>
              </a:rPr>
              <a:t>î</a:t>
            </a:r>
            <a:r>
              <a:rPr lang="en-US" sz="1600" dirty="0">
                <a:solidFill>
                  <a:prstClr val="black"/>
                </a:solidFill>
                <a:latin typeface="Calibri" pitchFamily="34" charset="0"/>
                <a:cs typeface="Calibri" pitchFamily="34" charset="0"/>
              </a:rPr>
              <a:t>n </a:t>
            </a:r>
            <a:r>
              <a:rPr lang="en-US" sz="1600" dirty="0" err="1">
                <a:solidFill>
                  <a:prstClr val="black"/>
                </a:solidFill>
                <a:latin typeface="Calibri" pitchFamily="34" charset="0"/>
                <a:cs typeface="Calibri" pitchFamily="34" charset="0"/>
              </a:rPr>
              <a:t>cazul</a:t>
            </a:r>
            <a:r>
              <a:rPr lang="en-US" sz="1600" dirty="0">
                <a:solidFill>
                  <a:prstClr val="black"/>
                </a:solidFill>
                <a:latin typeface="Calibri" pitchFamily="34" charset="0"/>
                <a:cs typeface="Calibri" pitchFamily="34" charset="0"/>
              </a:rPr>
              <a:t> </a:t>
            </a:r>
            <a:r>
              <a:rPr lang="vi-VN" sz="1600" dirty="0">
                <a:solidFill>
                  <a:prstClr val="black"/>
                </a:solidFill>
                <a:latin typeface="Calibri" pitchFamily="34" charset="0"/>
                <a:cs typeface="Calibri" pitchFamily="34" charset="0"/>
              </a:rPr>
              <a:t>fermelor mici și medii (cu dimensiunea până la 250.000 SO), respectiv 70% în cazul fermelor având între 250.000 și 500.000 SO, în cazul</a:t>
            </a:r>
            <a:r>
              <a:rPr lang="en-US" sz="1600" dirty="0">
                <a:solidFill>
                  <a:prstClr val="black"/>
                </a:solidFill>
                <a:latin typeface="Calibri" pitchFamily="34" charset="0"/>
                <a:cs typeface="Calibri" pitchFamily="34" charset="0"/>
              </a:rPr>
              <a:t>:</a:t>
            </a:r>
            <a:br>
              <a:rPr lang="en-US" sz="1600" dirty="0">
                <a:solidFill>
                  <a:prstClr val="black"/>
                </a:solidFill>
                <a:latin typeface="Calibri" pitchFamily="34" charset="0"/>
                <a:cs typeface="Calibri" pitchFamily="34" charset="0"/>
              </a:rPr>
            </a:br>
            <a:r>
              <a:rPr lang="vi-VN" sz="1600" dirty="0">
                <a:solidFill>
                  <a:prstClr val="black"/>
                </a:solidFill>
                <a:latin typeface="Calibri" pitchFamily="34" charset="0"/>
                <a:cs typeface="Calibri" pitchFamily="34" charset="0"/>
              </a:rPr>
              <a:t>•	Investiţiilor realizate de tinerii fermieri, cu vârsta sub 40 de ani, la data depunerii cererii de finanţare (așa cum sunt definiți la art. 2 al R (UE) nr. 1305/2013 sau cei care s-au stabilit în cei cinci ani anteriori solicitării sprijinului, în conformitate cu anexa II a R 1305)</a:t>
            </a:r>
            <a:br>
              <a:rPr lang="vi-VN" sz="1600" dirty="0">
                <a:solidFill>
                  <a:prstClr val="black"/>
                </a:solidFill>
                <a:latin typeface="Calibri" pitchFamily="34" charset="0"/>
                <a:cs typeface="Calibri" pitchFamily="34" charset="0"/>
              </a:rPr>
            </a:br>
            <a:r>
              <a:rPr lang="vi-VN" sz="1600" dirty="0">
                <a:solidFill>
                  <a:prstClr val="black"/>
                </a:solidFill>
                <a:latin typeface="Calibri" pitchFamily="34" charset="0"/>
                <a:cs typeface="Calibri" pitchFamily="34" charset="0"/>
              </a:rPr>
              <a:t>•Proiectelor integrate;</a:t>
            </a:r>
            <a:br>
              <a:rPr lang="vi-VN" sz="1600" dirty="0">
                <a:solidFill>
                  <a:prstClr val="black"/>
                </a:solidFill>
                <a:latin typeface="Calibri" pitchFamily="34" charset="0"/>
                <a:cs typeface="Calibri" pitchFamily="34" charset="0"/>
              </a:rPr>
            </a:br>
            <a:r>
              <a:rPr lang="vi-VN" sz="1600" dirty="0">
                <a:solidFill>
                  <a:prstClr val="black"/>
                </a:solidFill>
                <a:latin typeface="Calibri" pitchFamily="34" charset="0"/>
                <a:cs typeface="Calibri" pitchFamily="34" charset="0"/>
              </a:rPr>
              <a:t>•	Operațiunilor sprijinite în cadrul PEI;</a:t>
            </a:r>
            <a:br>
              <a:rPr lang="vi-VN" sz="1600" dirty="0">
                <a:solidFill>
                  <a:prstClr val="black"/>
                </a:solidFill>
                <a:latin typeface="Calibri" pitchFamily="34" charset="0"/>
                <a:cs typeface="Calibri" pitchFamily="34" charset="0"/>
              </a:rPr>
            </a:br>
            <a:r>
              <a:rPr lang="vi-VN" sz="1600" dirty="0">
                <a:solidFill>
                  <a:prstClr val="black"/>
                </a:solidFill>
                <a:latin typeface="Calibri" pitchFamily="34" charset="0"/>
                <a:cs typeface="Calibri" pitchFamily="34" charset="0"/>
              </a:rPr>
              <a:t>•	Investițiilor legate de operațiunile prevăzute la art. 28 (Agromediu) și art. 29 (Agricultura ecologică) din R(UE) nr. 1305/2013;</a:t>
            </a:r>
            <a:br>
              <a:rPr lang="vi-VN" sz="1600" dirty="0">
                <a:solidFill>
                  <a:prstClr val="black"/>
                </a:solidFill>
                <a:latin typeface="Calibri" pitchFamily="34" charset="0"/>
                <a:cs typeface="Calibri" pitchFamily="34" charset="0"/>
              </a:rPr>
            </a:br>
            <a:r>
              <a:rPr lang="vi-VN" sz="1600" dirty="0">
                <a:solidFill>
                  <a:prstClr val="black"/>
                </a:solidFill>
                <a:latin typeface="Calibri" pitchFamily="34" charset="0"/>
                <a:cs typeface="Calibri" pitchFamily="34" charset="0"/>
              </a:rPr>
              <a:t>•	</a:t>
            </a:r>
            <a:r>
              <a:rPr lang="vi-VN" sz="1600" dirty="0" smtClean="0">
                <a:solidFill>
                  <a:prstClr val="black"/>
                </a:solidFill>
                <a:latin typeface="Calibri" pitchFamily="34" charset="0"/>
                <a:cs typeface="Calibri" pitchFamily="34" charset="0"/>
              </a:rPr>
              <a:t>Investiții</a:t>
            </a:r>
            <a:r>
              <a:rPr lang="ro-RO" sz="1600" dirty="0" smtClean="0">
                <a:solidFill>
                  <a:prstClr val="black"/>
                </a:solidFill>
                <a:latin typeface="Calibri" pitchFamily="34" charset="0"/>
                <a:cs typeface="Calibri" pitchFamily="34" charset="0"/>
              </a:rPr>
              <a:t>lor</a:t>
            </a:r>
            <a:r>
              <a:rPr lang="vi-VN" sz="1600" dirty="0" smtClean="0">
                <a:solidFill>
                  <a:prstClr val="black"/>
                </a:solidFill>
                <a:latin typeface="Calibri" pitchFamily="34" charset="0"/>
                <a:cs typeface="Calibri" pitchFamily="34" charset="0"/>
              </a:rPr>
              <a:t> </a:t>
            </a:r>
            <a:r>
              <a:rPr lang="vi-VN" sz="1600" dirty="0">
                <a:solidFill>
                  <a:prstClr val="black"/>
                </a:solidFill>
                <a:latin typeface="Calibri" pitchFamily="34" charset="0"/>
                <a:cs typeface="Calibri" pitchFamily="34" charset="0"/>
              </a:rPr>
              <a:t>în zone care se confruntă cu constrângeri naturale și cu alte constrângeri specifice, menționate la art. 32 R(UE) nr. 1305/2013;</a:t>
            </a:r>
            <a:br>
              <a:rPr lang="vi-VN" sz="1600" dirty="0">
                <a:solidFill>
                  <a:prstClr val="black"/>
                </a:solidFill>
                <a:latin typeface="Calibri" pitchFamily="34" charset="0"/>
                <a:cs typeface="Calibri" pitchFamily="34" charset="0"/>
              </a:rPr>
            </a:br>
            <a:r>
              <a:rPr lang="vi-VN" sz="1700" b="1" u="sng" dirty="0">
                <a:solidFill>
                  <a:prstClr val="black"/>
                </a:solidFill>
                <a:latin typeface="Calibri" pitchFamily="34" charset="0"/>
                <a:cs typeface="Calibri" pitchFamily="34" charset="0"/>
              </a:rPr>
              <a:t>În cazul fermelor având dimensiunea economică peste 500.000 SO</a:t>
            </a:r>
            <a:r>
              <a:rPr lang="ro-RO" sz="1700" dirty="0">
                <a:solidFill>
                  <a:prstClr val="black"/>
                </a:solidFill>
                <a:latin typeface="Calibri" pitchFamily="34" charset="0"/>
                <a:cs typeface="Calibri" pitchFamily="34" charset="0"/>
              </a:rPr>
              <a:t>, r</a:t>
            </a:r>
            <a:r>
              <a:rPr lang="vi-VN" sz="1700" dirty="0">
                <a:solidFill>
                  <a:prstClr val="black"/>
                </a:solidFill>
                <a:latin typeface="Calibri" pitchFamily="34" charset="0"/>
                <a:cs typeface="Calibri" pitchFamily="34" charset="0"/>
              </a:rPr>
              <a:t>ata maximă </a:t>
            </a:r>
            <a:r>
              <a:rPr lang="vi-VN" sz="1700" b="1" dirty="0">
                <a:solidFill>
                  <a:prstClr val="black"/>
                </a:solidFill>
                <a:latin typeface="Calibri" pitchFamily="34" charset="0"/>
                <a:cs typeface="Calibri" pitchFamily="34" charset="0"/>
              </a:rPr>
              <a:t>a sprijinului public nerambursabil </a:t>
            </a:r>
            <a:r>
              <a:rPr lang="vi-VN" sz="1700" dirty="0">
                <a:solidFill>
                  <a:prstClr val="black"/>
                </a:solidFill>
                <a:latin typeface="Calibri" pitchFamily="34" charset="0"/>
                <a:cs typeface="Calibri" pitchFamily="34" charset="0"/>
              </a:rPr>
              <a:t>va fi de 30% și nu va depăşi:</a:t>
            </a:r>
            <a:br>
              <a:rPr lang="vi-VN" sz="1700" dirty="0">
                <a:solidFill>
                  <a:prstClr val="black"/>
                </a:solidFill>
                <a:latin typeface="Calibri" pitchFamily="34" charset="0"/>
                <a:cs typeface="Calibri" pitchFamily="34" charset="0"/>
              </a:rPr>
            </a:br>
            <a:r>
              <a:rPr lang="vi-VN" sz="1700" dirty="0">
                <a:solidFill>
                  <a:prstClr val="black"/>
                </a:solidFill>
                <a:latin typeface="Calibri" pitchFamily="34" charset="0"/>
                <a:cs typeface="Calibri" pitchFamily="34" charset="0"/>
              </a:rPr>
              <a:t>•	</a:t>
            </a:r>
            <a:r>
              <a:rPr lang="vi-VN" sz="1700" b="1" dirty="0" smtClean="0">
                <a:solidFill>
                  <a:prstClr val="black"/>
                </a:solidFill>
                <a:latin typeface="Calibri" pitchFamily="34" charset="0"/>
                <a:cs typeface="Calibri" pitchFamily="34" charset="0"/>
              </a:rPr>
              <a:t>proiecte </a:t>
            </a:r>
            <a:r>
              <a:rPr lang="vi-VN" sz="1700" b="1" dirty="0">
                <a:solidFill>
                  <a:prstClr val="black"/>
                </a:solidFill>
                <a:latin typeface="Calibri" pitchFamily="34" charset="0"/>
                <a:cs typeface="Calibri" pitchFamily="34" charset="0"/>
              </a:rPr>
              <a:t>care prevăd achiziții simple </a:t>
            </a:r>
            <a:r>
              <a:rPr lang="vi-VN" sz="1700" dirty="0">
                <a:solidFill>
                  <a:prstClr val="black"/>
                </a:solidFill>
                <a:latin typeface="Calibri" pitchFamily="34" charset="0"/>
                <a:cs typeface="Calibri" pitchFamily="34" charset="0"/>
              </a:rPr>
              <a:t>– maximum </a:t>
            </a:r>
            <a:r>
              <a:rPr lang="vi-VN" sz="1700" b="1" dirty="0">
                <a:solidFill>
                  <a:prstClr val="black"/>
                </a:solidFill>
                <a:latin typeface="Calibri" pitchFamily="34" charset="0"/>
                <a:cs typeface="Calibri" pitchFamily="34" charset="0"/>
              </a:rPr>
              <a:t>500.000 euro</a:t>
            </a:r>
            <a:r>
              <a:rPr lang="vi-VN" sz="1700" dirty="0">
                <a:solidFill>
                  <a:prstClr val="black"/>
                </a:solidFill>
                <a:latin typeface="Calibri" pitchFamily="34" charset="0"/>
                <a:cs typeface="Calibri" pitchFamily="34" charset="0"/>
              </a:rPr>
              <a:t>;</a:t>
            </a:r>
            <a:br>
              <a:rPr lang="vi-VN" sz="1700" dirty="0">
                <a:solidFill>
                  <a:prstClr val="black"/>
                </a:solidFill>
                <a:latin typeface="Calibri" pitchFamily="34" charset="0"/>
                <a:cs typeface="Calibri" pitchFamily="34" charset="0"/>
              </a:rPr>
            </a:br>
            <a:r>
              <a:rPr lang="vi-VN" sz="1700" dirty="0">
                <a:solidFill>
                  <a:schemeClr val="tx1"/>
                </a:solidFill>
                <a:latin typeface="Calibri" pitchFamily="34" charset="0"/>
                <a:cs typeface="Calibri" pitchFamily="34" charset="0"/>
              </a:rPr>
              <a:t/>
            </a:r>
            <a:br>
              <a:rPr lang="vi-VN" sz="1700" dirty="0">
                <a:solidFill>
                  <a:schemeClr val="tx1"/>
                </a:solidFill>
                <a:latin typeface="Calibri" pitchFamily="34" charset="0"/>
                <a:cs typeface="Calibri" pitchFamily="34" charset="0"/>
              </a:rPr>
            </a:br>
            <a:r>
              <a:rPr lang="vi-VN" sz="1600" dirty="0">
                <a:solidFill>
                  <a:schemeClr val="tx1"/>
                </a:solidFill>
                <a:latin typeface="Calibri" pitchFamily="34" charset="0"/>
                <a:cs typeface="Calibri" pitchFamily="34" charset="0"/>
              </a:rPr>
              <a:t/>
            </a:r>
            <a:br>
              <a:rPr lang="vi-VN" sz="1600" dirty="0">
                <a:solidFill>
                  <a:schemeClr val="tx1"/>
                </a:solidFill>
                <a:latin typeface="Calibri" pitchFamily="34" charset="0"/>
                <a:cs typeface="Calibri" pitchFamily="34" charset="0"/>
              </a:rPr>
            </a:br>
            <a:r>
              <a:rPr lang="vi-VN" sz="1700" dirty="0">
                <a:solidFill>
                  <a:schemeClr val="tx1"/>
                </a:solidFill>
                <a:latin typeface="Calibri" pitchFamily="34" charset="0"/>
                <a:cs typeface="Calibri" pitchFamily="34" charset="0"/>
              </a:rPr>
              <a:t/>
            </a:r>
            <a:br>
              <a:rPr lang="vi-VN" sz="1700" dirty="0">
                <a:solidFill>
                  <a:schemeClr val="tx1"/>
                </a:solidFill>
                <a:latin typeface="Calibri" pitchFamily="34" charset="0"/>
                <a:cs typeface="Calibri" pitchFamily="34" charset="0"/>
              </a:rPr>
            </a:br>
            <a:r>
              <a:rPr lang="en-US" sz="1700" dirty="0">
                <a:solidFill>
                  <a:srgbClr val="1F4AA1"/>
                </a:solidFill>
                <a:latin typeface="Calibri" pitchFamily="34" charset="0"/>
                <a:cs typeface="Calibri" pitchFamily="34" charset="0"/>
              </a:rPr>
              <a:t/>
            </a:r>
            <a:br>
              <a:rPr lang="en-US" sz="1700" dirty="0">
                <a:solidFill>
                  <a:srgbClr val="1F4AA1"/>
                </a:solidFill>
                <a:latin typeface="Calibri" pitchFamily="34" charset="0"/>
                <a:cs typeface="Calibri" pitchFamily="34" charset="0"/>
              </a:rPr>
            </a:br>
            <a:r>
              <a:rPr lang="en-US" sz="1700" dirty="0" smtClean="0">
                <a:solidFill>
                  <a:srgbClr val="1F4AA1"/>
                </a:solidFill>
                <a:latin typeface="Calibri" pitchFamily="34" charset="0"/>
                <a:cs typeface="Calibri" pitchFamily="34" charset="0"/>
              </a:rPr>
              <a:t/>
            </a:r>
            <a:br>
              <a:rPr lang="en-US" sz="1700" dirty="0" smtClean="0">
                <a:solidFill>
                  <a:srgbClr val="1F4AA1"/>
                </a:solidFill>
                <a:latin typeface="Calibri" pitchFamily="34" charset="0"/>
                <a:cs typeface="Calibri" pitchFamily="34" charset="0"/>
              </a:rPr>
            </a:br>
            <a:r>
              <a:rPr lang="vi-VN" sz="1600" dirty="0" smtClean="0">
                <a:solidFill>
                  <a:schemeClr val="tx1"/>
                </a:solidFill>
                <a:latin typeface="Calibri" pitchFamily="34" charset="0"/>
                <a:cs typeface="Calibri" pitchFamily="34" charset="0"/>
              </a:rPr>
              <a:t/>
            </a:r>
            <a:br>
              <a:rPr lang="vi-VN" sz="1600" dirty="0" smtClean="0">
                <a:solidFill>
                  <a:schemeClr val="tx1"/>
                </a:solidFill>
                <a:latin typeface="Calibri" pitchFamily="34" charset="0"/>
                <a:cs typeface="Calibri" pitchFamily="34" charset="0"/>
              </a:rPr>
            </a:br>
            <a:endParaRPr lang="ro-RO" sz="1600" dirty="0">
              <a:solidFill>
                <a:schemeClr val="tx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MĂSURI</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5</a:t>
            </a:fld>
            <a:endParaRPr lang="ro-RO"/>
          </a:p>
        </p:txBody>
      </p:sp>
    </p:spTree>
    <p:extLst>
      <p:ext uri="{BB962C8B-B14F-4D97-AF65-F5344CB8AC3E}">
        <p14:creationId xmlns:p14="http://schemas.microsoft.com/office/powerpoint/2010/main" val="971741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69837" y="1196752"/>
            <a:ext cx="8974163" cy="5544616"/>
          </a:xfrm>
        </p:spPr>
        <p:txBody>
          <a:bodyPr numCol="1" anchor="t">
            <a:normAutofit fontScale="90000"/>
          </a:bodyPr>
          <a:lstStyle/>
          <a:p>
            <a:pPr>
              <a:tabLst>
                <a:tab pos="88900" algn="l"/>
              </a:tabLst>
            </a:pPr>
            <a:r>
              <a:rPr lang="vi-VN" sz="1700" dirty="0">
                <a:solidFill>
                  <a:srgbClr val="1F4AA1"/>
                </a:solidFill>
                <a:latin typeface="Calibri" pitchFamily="34" charset="0"/>
                <a:cs typeface="Calibri" pitchFamily="34" charset="0"/>
              </a:rPr>
              <a:t> </a:t>
            </a:r>
            <a:r>
              <a:rPr lang="en-US" sz="1700" dirty="0">
                <a:solidFill>
                  <a:srgbClr val="1F4AA1"/>
                </a:solidFill>
                <a:latin typeface="Calibri" pitchFamily="34" charset="0"/>
                <a:cs typeface="Calibri" pitchFamily="34" charset="0"/>
              </a:rPr>
              <a:t>	</a:t>
            </a:r>
            <a:r>
              <a:rPr lang="en-US" sz="1700" dirty="0" smtClean="0">
                <a:solidFill>
                  <a:srgbClr val="1F4AA1"/>
                </a:solidFill>
                <a:latin typeface="Calibri" pitchFamily="34" charset="0"/>
                <a:cs typeface="Calibri" pitchFamily="34" charset="0"/>
              </a:rPr>
              <a:t>		</a:t>
            </a:r>
            <a:r>
              <a:rPr lang="ro-RO" sz="1700" dirty="0" smtClean="0">
                <a:solidFill>
                  <a:srgbClr val="1F4AA1"/>
                </a:solidFill>
                <a:latin typeface="Calibri" pitchFamily="34" charset="0"/>
                <a:cs typeface="Calibri" pitchFamily="34" charset="0"/>
              </a:rPr>
              <a:t>        </a:t>
            </a:r>
            <a:r>
              <a:rPr lang="ro-RO" sz="1700" b="1" dirty="0" smtClean="0">
                <a:solidFill>
                  <a:srgbClr val="1F4AA1"/>
                </a:solidFill>
                <a:latin typeface="Calibri" pitchFamily="34" charset="0"/>
                <a:cs typeface="Calibri" pitchFamily="34" charset="0"/>
              </a:rPr>
              <a:t>M4</a:t>
            </a:r>
            <a:r>
              <a:rPr lang="ro-RO" sz="1700" b="1" dirty="0">
                <a:solidFill>
                  <a:srgbClr val="1F4AA1"/>
                </a:solidFill>
                <a:latin typeface="Calibri" pitchFamily="34" charset="0"/>
                <a:cs typeface="Calibri" pitchFamily="34" charset="0"/>
              </a:rPr>
              <a:t>. (Art. 17) - Investiţii în active fizice </a:t>
            </a:r>
            <a:r>
              <a:rPr lang="en-US" sz="1700" b="1" dirty="0" smtClean="0">
                <a:solidFill>
                  <a:srgbClr val="1F4AA1"/>
                </a:solidFill>
                <a:latin typeface="Calibri" pitchFamily="34" charset="0"/>
                <a:cs typeface="Calibri" pitchFamily="34" charset="0"/>
              </a:rPr>
              <a:t/>
            </a:r>
            <a:br>
              <a:rPr lang="en-US" sz="1700" b="1" dirty="0" smtClean="0">
                <a:solidFill>
                  <a:srgbClr val="1F4AA1"/>
                </a:solidFill>
                <a:latin typeface="Calibri" pitchFamily="34" charset="0"/>
                <a:cs typeface="Calibri" pitchFamily="34" charset="0"/>
              </a:rPr>
            </a:br>
            <a:r>
              <a:rPr lang="en-US" sz="1700" b="1" dirty="0">
                <a:solidFill>
                  <a:srgbClr val="1F4AA1"/>
                </a:solidFill>
                <a:latin typeface="Calibri" pitchFamily="34" charset="0"/>
                <a:cs typeface="Calibri" pitchFamily="34" charset="0"/>
              </a:rPr>
              <a:t>	</a:t>
            </a:r>
            <a:r>
              <a:rPr lang="en-US" sz="1700" b="1" dirty="0" smtClean="0">
                <a:solidFill>
                  <a:srgbClr val="1F4AA1"/>
                </a:solidFill>
                <a:latin typeface="Calibri" pitchFamily="34" charset="0"/>
                <a:cs typeface="Calibri" pitchFamily="34" charset="0"/>
              </a:rPr>
              <a:t>		         </a:t>
            </a:r>
            <a:r>
              <a:rPr lang="vi-VN" sz="1700" b="1" dirty="0" smtClean="0">
                <a:solidFill>
                  <a:srgbClr val="1F4AA1"/>
                </a:solidFill>
                <a:latin typeface="Calibri" pitchFamily="34" charset="0"/>
                <a:cs typeface="Calibri" pitchFamily="34" charset="0"/>
              </a:rPr>
              <a:t>Sub-măsura </a:t>
            </a:r>
            <a:r>
              <a:rPr lang="vi-VN" sz="1700" b="1" dirty="0">
                <a:solidFill>
                  <a:srgbClr val="1F4AA1"/>
                </a:solidFill>
                <a:latin typeface="Calibri" pitchFamily="34" charset="0"/>
                <a:cs typeface="Calibri" pitchFamily="34" charset="0"/>
              </a:rPr>
              <a:t>4.1 “Investiţii în exploataţii agricole</a:t>
            </a:r>
            <a:r>
              <a:rPr lang="vi-VN" sz="1700" b="1" dirty="0" smtClean="0">
                <a:solidFill>
                  <a:srgbClr val="1F4AA1"/>
                </a:solidFill>
                <a:latin typeface="Calibri" pitchFamily="34" charset="0"/>
                <a:cs typeface="Calibri" pitchFamily="34" charset="0"/>
              </a:rPr>
              <a:t>”</a:t>
            </a:r>
            <a:r>
              <a:rPr lang="en-US" sz="1700" b="1" dirty="0">
                <a:solidFill>
                  <a:srgbClr val="1F4AA1"/>
                </a:solidFill>
                <a:latin typeface="Calibri" pitchFamily="34" charset="0"/>
                <a:cs typeface="Calibri" pitchFamily="34" charset="0"/>
              </a:rPr>
              <a:t> - </a:t>
            </a:r>
            <a:r>
              <a:rPr lang="en-US" sz="1700" b="1" dirty="0" err="1">
                <a:solidFill>
                  <a:srgbClr val="1F4AA1"/>
                </a:solidFill>
                <a:latin typeface="Calibri" pitchFamily="34" charset="0"/>
                <a:cs typeface="Calibri" pitchFamily="34" charset="0"/>
              </a:rPr>
              <a:t>continuare</a:t>
            </a:r>
            <a:r>
              <a:rPr lang="en-US" sz="1700" b="1" dirty="0">
                <a:solidFill>
                  <a:srgbClr val="1F4AA1"/>
                </a:solidFill>
                <a:latin typeface="Calibri" pitchFamily="34" charset="0"/>
                <a:cs typeface="Calibri" pitchFamily="34" charset="0"/>
              </a:rPr>
              <a:t>-</a:t>
            </a:r>
            <a:r>
              <a:rPr lang="ro-RO" sz="1700" dirty="0" smtClean="0">
                <a:solidFill>
                  <a:srgbClr val="1F4AA1"/>
                </a:solidFill>
                <a:latin typeface="Calibri" pitchFamily="34" charset="0"/>
                <a:cs typeface="Calibri" pitchFamily="34" charset="0"/>
              </a:rPr>
              <a:t>		</a:t>
            </a:r>
            <a:r>
              <a:rPr lang="en-US" sz="1300" dirty="0" smtClean="0">
                <a:solidFill>
                  <a:srgbClr val="1F4AA1"/>
                </a:solidFill>
                <a:latin typeface="Calibri" pitchFamily="34" charset="0"/>
                <a:cs typeface="Calibri" pitchFamily="34" charset="0"/>
              </a:rPr>
              <a:t>	                    </a:t>
            </a:r>
            <a:r>
              <a:rPr lang="ro-RO" sz="1700" dirty="0" smtClean="0">
                <a:solidFill>
                  <a:srgbClr val="1F4AA1"/>
                </a:solidFill>
                <a:latin typeface="Calibri" pitchFamily="34" charset="0"/>
                <a:cs typeface="Calibri" pitchFamily="34" charset="0"/>
              </a:rPr>
              <a:t/>
            </a:r>
            <a:br>
              <a:rPr lang="ro-RO" sz="1700" dirty="0" smtClean="0">
                <a:solidFill>
                  <a:srgbClr val="1F4AA1"/>
                </a:solidFill>
                <a:latin typeface="Calibri" pitchFamily="34" charset="0"/>
                <a:cs typeface="Calibri" pitchFamily="34" charset="0"/>
              </a:rPr>
            </a:br>
            <a:r>
              <a:rPr lang="ro-RO" sz="400" dirty="0" smtClean="0">
                <a:solidFill>
                  <a:srgbClr val="1F4AA1"/>
                </a:solidFill>
                <a:latin typeface="Calibri" pitchFamily="34" charset="0"/>
                <a:cs typeface="Calibri" pitchFamily="34" charset="0"/>
              </a:rPr>
              <a:t/>
            </a:r>
            <a:br>
              <a:rPr lang="ro-RO" sz="400" dirty="0" smtClean="0">
                <a:solidFill>
                  <a:srgbClr val="1F4AA1"/>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Sume </a:t>
            </a:r>
            <a:r>
              <a:rPr lang="vi-VN" sz="1800" dirty="0">
                <a:solidFill>
                  <a:srgbClr val="1F4AA1"/>
                </a:solidFill>
                <a:latin typeface="Calibri" pitchFamily="34" charset="0"/>
                <a:cs typeface="Calibri" pitchFamily="34" charset="0"/>
              </a:rPr>
              <a:t>și rate de sprijin </a:t>
            </a:r>
            <a:r>
              <a:rPr lang="vi-VN" sz="1800" dirty="0" smtClean="0">
                <a:solidFill>
                  <a:srgbClr val="1F4AA1"/>
                </a:solidFill>
                <a:latin typeface="Calibri" pitchFamily="34" charset="0"/>
                <a:cs typeface="Calibri" pitchFamily="34" charset="0"/>
              </a:rPr>
              <a:t>aplicabile</a:t>
            </a:r>
            <a:r>
              <a:rPr lang="vi-VN" sz="1800" dirty="0" smtClean="0">
                <a:solidFill>
                  <a:schemeClr val="tx1"/>
                </a:solidFill>
                <a:latin typeface="Calibri" pitchFamily="34" charset="0"/>
                <a:cs typeface="Calibri" pitchFamily="34" charset="0"/>
              </a:rPr>
              <a:t/>
            </a:r>
            <a:br>
              <a:rPr lang="vi-VN" sz="1800" dirty="0" smtClean="0">
                <a:solidFill>
                  <a:schemeClr val="tx1"/>
                </a:solidFill>
                <a:latin typeface="Calibri" pitchFamily="34" charset="0"/>
                <a:cs typeface="Calibri" pitchFamily="34" charset="0"/>
              </a:rPr>
            </a:br>
            <a:r>
              <a:rPr lang="vi-VN" sz="1800" dirty="0" smtClean="0">
                <a:solidFill>
                  <a:prstClr val="black"/>
                </a:solidFill>
                <a:latin typeface="Calibri" pitchFamily="34" charset="0"/>
                <a:cs typeface="Calibri" pitchFamily="34" charset="0"/>
              </a:rPr>
              <a:t>•</a:t>
            </a:r>
            <a:r>
              <a:rPr lang="ro-RO" sz="1800" dirty="0" smtClean="0">
                <a:solidFill>
                  <a:prstClr val="black"/>
                </a:solidFill>
                <a:latin typeface="Calibri" pitchFamily="34" charset="0"/>
                <a:cs typeface="Calibri" pitchFamily="34" charset="0"/>
              </a:rPr>
              <a:t> pentru </a:t>
            </a:r>
            <a:r>
              <a:rPr lang="vi-VN" sz="1800" b="1" dirty="0" smtClean="0">
                <a:solidFill>
                  <a:prstClr val="black"/>
                </a:solidFill>
                <a:latin typeface="Calibri" pitchFamily="34" charset="0"/>
                <a:cs typeface="Calibri" pitchFamily="34" charset="0"/>
              </a:rPr>
              <a:t>proiecte </a:t>
            </a:r>
            <a:r>
              <a:rPr lang="vi-VN" sz="1800" b="1" dirty="0">
                <a:solidFill>
                  <a:prstClr val="black"/>
                </a:solidFill>
                <a:latin typeface="Calibri" pitchFamily="34" charset="0"/>
                <a:cs typeface="Calibri" pitchFamily="34" charset="0"/>
              </a:rPr>
              <a:t>care prevăd construcții- montaj </a:t>
            </a:r>
            <a:r>
              <a:rPr lang="vi-VN" sz="1800" dirty="0">
                <a:solidFill>
                  <a:prstClr val="black"/>
                </a:solidFill>
                <a:latin typeface="Calibri" pitchFamily="34" charset="0"/>
                <a:cs typeface="Calibri" pitchFamily="34" charset="0"/>
              </a:rPr>
              <a:t>– maximum 1.000.000 euro pentru sectorul vegetal, </a:t>
            </a:r>
            <a:r>
              <a:rPr lang="vi-VN" sz="1800" dirty="0" smtClean="0">
                <a:solidFill>
                  <a:prstClr val="black"/>
                </a:solidFill>
                <a:latin typeface="Calibri" pitchFamily="34" charset="0"/>
                <a:cs typeface="Calibri" pitchFamily="34" charset="0"/>
              </a:rPr>
              <a:t>respectiv</a:t>
            </a:r>
            <a:r>
              <a:rPr lang="ro-RO" sz="1800" dirty="0" smtClean="0">
                <a:solidFill>
                  <a:prstClr val="black"/>
                </a:solidFill>
                <a:latin typeface="Calibri" pitchFamily="34" charset="0"/>
                <a:cs typeface="Calibri" pitchFamily="34" charset="0"/>
              </a:rPr>
              <a:t> </a:t>
            </a:r>
            <a:r>
              <a:rPr lang="vi-VN" sz="1800" dirty="0" smtClean="0">
                <a:solidFill>
                  <a:prstClr val="black"/>
                </a:solidFill>
                <a:latin typeface="Calibri" pitchFamily="34" charset="0"/>
                <a:cs typeface="Calibri" pitchFamily="34" charset="0"/>
              </a:rPr>
              <a:t>maximum </a:t>
            </a:r>
            <a:r>
              <a:rPr lang="vi-VN" sz="1800" dirty="0">
                <a:solidFill>
                  <a:prstClr val="black"/>
                </a:solidFill>
                <a:latin typeface="Calibri" pitchFamily="34" charset="0"/>
                <a:cs typeface="Calibri" pitchFamily="34" charset="0"/>
              </a:rPr>
              <a:t>1.500.000 euro pentru legume în spații protejate (sere) și sectorul zootehnic;</a:t>
            </a:r>
            <a:br>
              <a:rPr lang="vi-VN" sz="1800" dirty="0">
                <a:solidFill>
                  <a:prstClr val="black"/>
                </a:solidFill>
                <a:latin typeface="Calibri" pitchFamily="34" charset="0"/>
                <a:cs typeface="Calibri" pitchFamily="34" charset="0"/>
              </a:rPr>
            </a:br>
            <a:r>
              <a:rPr lang="vi-VN" sz="1800" dirty="0" smtClean="0">
                <a:solidFill>
                  <a:prstClr val="black"/>
                </a:solidFill>
                <a:latin typeface="Calibri" pitchFamily="34" charset="0"/>
                <a:cs typeface="Calibri" pitchFamily="34" charset="0"/>
              </a:rPr>
              <a:t>•</a:t>
            </a:r>
            <a:r>
              <a:rPr lang="ro-RO" sz="1800" dirty="0" smtClean="0">
                <a:solidFill>
                  <a:prstClr val="black"/>
                </a:solidFill>
                <a:latin typeface="Calibri" pitchFamily="34" charset="0"/>
                <a:cs typeface="Calibri" pitchFamily="34" charset="0"/>
              </a:rPr>
              <a:t> pentru </a:t>
            </a:r>
            <a:r>
              <a:rPr lang="vi-VN" sz="1800" b="1" dirty="0" smtClean="0">
                <a:solidFill>
                  <a:prstClr val="black"/>
                </a:solidFill>
                <a:latin typeface="Calibri" pitchFamily="34" charset="0"/>
                <a:cs typeface="Calibri" pitchFamily="34" charset="0"/>
              </a:rPr>
              <a:t>proiecte </a:t>
            </a:r>
            <a:r>
              <a:rPr lang="vi-VN" sz="1800" b="1" dirty="0">
                <a:solidFill>
                  <a:prstClr val="black"/>
                </a:solidFill>
                <a:latin typeface="Calibri" pitchFamily="34" charset="0"/>
                <a:cs typeface="Calibri" pitchFamily="34" charset="0"/>
              </a:rPr>
              <a:t>care prevăd crearea de lanțuri alimentare integrate </a:t>
            </a:r>
            <a:r>
              <a:rPr lang="vi-VN" sz="1800" dirty="0">
                <a:solidFill>
                  <a:prstClr val="black"/>
                </a:solidFill>
                <a:latin typeface="Calibri" pitchFamily="34" charset="0"/>
                <a:cs typeface="Calibri" pitchFamily="34" charset="0"/>
              </a:rPr>
              <a:t>- maximum 2.000.000 euro;</a:t>
            </a:r>
            <a:br>
              <a:rPr lang="vi-VN" sz="1800" dirty="0">
                <a:solidFill>
                  <a:prstClr val="black"/>
                </a:solidFill>
                <a:latin typeface="Calibri" pitchFamily="34" charset="0"/>
                <a:cs typeface="Calibri" pitchFamily="34" charset="0"/>
              </a:rPr>
            </a:br>
            <a:r>
              <a:rPr lang="vi-VN" sz="1800" dirty="0">
                <a:solidFill>
                  <a:prstClr val="black"/>
                </a:solidFill>
                <a:latin typeface="Calibri" pitchFamily="34" charset="0"/>
                <a:cs typeface="Calibri" pitchFamily="34" charset="0"/>
              </a:rPr>
              <a:t>Intensitatea sprijinului nerambursabil se va putea majora cu 20 puncte procentuale </a:t>
            </a:r>
            <a:r>
              <a:rPr lang="vi-VN" sz="1800" dirty="0" smtClean="0">
                <a:solidFill>
                  <a:prstClr val="black"/>
                </a:solidFill>
                <a:latin typeface="Calibri" pitchFamily="34" charset="0"/>
                <a:cs typeface="Calibri" pitchFamily="34" charset="0"/>
              </a:rPr>
              <a:t>suplimentare</a:t>
            </a:r>
            <a:r>
              <a:rPr lang="vi-VN" sz="1800" dirty="0">
                <a:solidFill>
                  <a:prstClr val="black"/>
                </a:solidFill>
                <a:latin typeface="Calibri" pitchFamily="34" charset="0"/>
                <a:cs typeface="Calibri" pitchFamily="34" charset="0"/>
              </a:rPr>
              <a:t>, dar rata maximă a sprijinului combinat nu poate depăși 50% în cazul:</a:t>
            </a:r>
            <a:br>
              <a:rPr lang="vi-VN" sz="1800" dirty="0">
                <a:solidFill>
                  <a:prstClr val="black"/>
                </a:solidFill>
                <a:latin typeface="Calibri" pitchFamily="34" charset="0"/>
                <a:cs typeface="Calibri" pitchFamily="34" charset="0"/>
              </a:rPr>
            </a:br>
            <a:r>
              <a:rPr lang="vi-VN" sz="1800" dirty="0" smtClean="0">
                <a:solidFill>
                  <a:prstClr val="black"/>
                </a:solidFill>
                <a:latin typeface="Calibri" pitchFamily="34" charset="0"/>
                <a:cs typeface="Calibri" pitchFamily="34" charset="0"/>
              </a:rPr>
              <a:t>•</a:t>
            </a:r>
            <a:r>
              <a:rPr lang="ro-RO" sz="1800" dirty="0" smtClean="0">
                <a:solidFill>
                  <a:prstClr val="black"/>
                </a:solidFill>
                <a:latin typeface="Calibri" pitchFamily="34" charset="0"/>
                <a:cs typeface="Calibri" pitchFamily="34" charset="0"/>
              </a:rPr>
              <a:t> </a:t>
            </a:r>
            <a:r>
              <a:rPr lang="vi-VN" sz="1800" dirty="0" smtClean="0">
                <a:solidFill>
                  <a:prstClr val="black"/>
                </a:solidFill>
                <a:latin typeface="Calibri" pitchFamily="34" charset="0"/>
                <a:cs typeface="Calibri" pitchFamily="34" charset="0"/>
              </a:rPr>
              <a:t>proiecte</a:t>
            </a:r>
            <a:r>
              <a:rPr lang="ro-RO" sz="1800" dirty="0">
                <a:solidFill>
                  <a:prstClr val="black"/>
                </a:solidFill>
                <a:latin typeface="Calibri" pitchFamily="34" charset="0"/>
                <a:cs typeface="Calibri" pitchFamily="34" charset="0"/>
              </a:rPr>
              <a:t>lor</a:t>
            </a:r>
            <a:r>
              <a:rPr lang="vi-VN" sz="1800" dirty="0">
                <a:solidFill>
                  <a:prstClr val="black"/>
                </a:solidFill>
                <a:latin typeface="Calibri" pitchFamily="34" charset="0"/>
                <a:cs typeface="Calibri" pitchFamily="34" charset="0"/>
              </a:rPr>
              <a:t> integrate;</a:t>
            </a:r>
            <a:br>
              <a:rPr lang="vi-VN" sz="1800" dirty="0">
                <a:solidFill>
                  <a:prstClr val="black"/>
                </a:solidFill>
                <a:latin typeface="Calibri" pitchFamily="34" charset="0"/>
                <a:cs typeface="Calibri" pitchFamily="34" charset="0"/>
              </a:rPr>
            </a:br>
            <a:r>
              <a:rPr lang="vi-VN" sz="1800" dirty="0" smtClean="0">
                <a:solidFill>
                  <a:prstClr val="black"/>
                </a:solidFill>
                <a:latin typeface="Calibri" pitchFamily="34" charset="0"/>
                <a:cs typeface="Calibri" pitchFamily="34" charset="0"/>
              </a:rPr>
              <a:t>•</a:t>
            </a:r>
            <a:r>
              <a:rPr lang="ro-RO" sz="1800" dirty="0" smtClean="0">
                <a:solidFill>
                  <a:prstClr val="black"/>
                </a:solidFill>
                <a:latin typeface="Calibri" pitchFamily="34" charset="0"/>
                <a:cs typeface="Calibri" pitchFamily="34" charset="0"/>
              </a:rPr>
              <a:t> o</a:t>
            </a:r>
            <a:r>
              <a:rPr lang="vi-VN" sz="1800" dirty="0" smtClean="0">
                <a:solidFill>
                  <a:prstClr val="black"/>
                </a:solidFill>
                <a:latin typeface="Calibri" pitchFamily="34" charset="0"/>
                <a:cs typeface="Calibri" pitchFamily="34" charset="0"/>
              </a:rPr>
              <a:t>perațiunilor </a:t>
            </a:r>
            <a:r>
              <a:rPr lang="vi-VN" sz="1800" dirty="0">
                <a:solidFill>
                  <a:prstClr val="black"/>
                </a:solidFill>
                <a:latin typeface="Calibri" pitchFamily="34" charset="0"/>
                <a:cs typeface="Calibri" pitchFamily="34" charset="0"/>
              </a:rPr>
              <a:t>sprijinite în cadrul PEI;</a:t>
            </a:r>
            <a:br>
              <a:rPr lang="vi-VN" sz="1800" dirty="0">
                <a:solidFill>
                  <a:prstClr val="black"/>
                </a:solidFill>
                <a:latin typeface="Calibri" pitchFamily="34" charset="0"/>
                <a:cs typeface="Calibri" pitchFamily="34" charset="0"/>
              </a:rPr>
            </a:br>
            <a:r>
              <a:rPr lang="vi-VN" sz="1800" dirty="0" smtClean="0">
                <a:solidFill>
                  <a:prstClr val="black"/>
                </a:solidFill>
                <a:latin typeface="Calibri" pitchFamily="34" charset="0"/>
                <a:cs typeface="Calibri" pitchFamily="34" charset="0"/>
              </a:rPr>
              <a:t>•</a:t>
            </a:r>
            <a:r>
              <a:rPr lang="ro-RO" sz="1800" dirty="0" smtClean="0">
                <a:solidFill>
                  <a:prstClr val="black"/>
                </a:solidFill>
                <a:latin typeface="Calibri" pitchFamily="34" charset="0"/>
                <a:cs typeface="Calibri" pitchFamily="34" charset="0"/>
              </a:rPr>
              <a:t> i</a:t>
            </a:r>
            <a:r>
              <a:rPr lang="vi-VN" sz="1800" dirty="0" smtClean="0">
                <a:solidFill>
                  <a:prstClr val="black"/>
                </a:solidFill>
                <a:latin typeface="Calibri" pitchFamily="34" charset="0"/>
                <a:cs typeface="Calibri" pitchFamily="34" charset="0"/>
              </a:rPr>
              <a:t>nvestiții </a:t>
            </a:r>
            <a:r>
              <a:rPr lang="vi-VN" sz="1800" dirty="0">
                <a:solidFill>
                  <a:prstClr val="black"/>
                </a:solidFill>
                <a:latin typeface="Calibri" pitchFamily="34" charset="0"/>
                <a:cs typeface="Calibri" pitchFamily="34" charset="0"/>
              </a:rPr>
              <a:t>în zone care se confruntă cu constrângeri </a:t>
            </a:r>
            <a:r>
              <a:rPr lang="vi-VN" sz="1800" dirty="0" smtClean="0">
                <a:solidFill>
                  <a:prstClr val="black"/>
                </a:solidFill>
                <a:latin typeface="Calibri" pitchFamily="34" charset="0"/>
                <a:cs typeface="Calibri" pitchFamily="34" charset="0"/>
              </a:rPr>
              <a:t>natural</a:t>
            </a:r>
            <a:r>
              <a:rPr lang="ro-RO" sz="1800" dirty="0" smtClean="0">
                <a:solidFill>
                  <a:prstClr val="black"/>
                </a:solidFill>
                <a:latin typeface="Calibri" pitchFamily="34" charset="0"/>
                <a:cs typeface="Calibri" pitchFamily="34" charset="0"/>
              </a:rPr>
              <a:t>e</a:t>
            </a:r>
            <a:r>
              <a:rPr lang="vi-VN" sz="1800" dirty="0" smtClean="0">
                <a:solidFill>
                  <a:prstClr val="black"/>
                </a:solidFill>
                <a:latin typeface="Calibri" pitchFamily="34" charset="0"/>
                <a:cs typeface="Calibri" pitchFamily="34" charset="0"/>
              </a:rPr>
              <a:t> </a:t>
            </a:r>
            <a:r>
              <a:rPr lang="vi-VN" sz="1800" dirty="0">
                <a:solidFill>
                  <a:prstClr val="black"/>
                </a:solidFill>
                <a:latin typeface="Calibri" pitchFamily="34" charset="0"/>
                <a:cs typeface="Calibri" pitchFamily="34" charset="0"/>
              </a:rPr>
              <a:t>și cu alte constrângeri specifice, menționate la art. 32 R(UE) nr. </a:t>
            </a:r>
            <a:r>
              <a:rPr lang="vi-VN" sz="1800" dirty="0" smtClean="0">
                <a:solidFill>
                  <a:prstClr val="black"/>
                </a:solidFill>
                <a:latin typeface="Calibri" pitchFamily="34" charset="0"/>
                <a:cs typeface="Calibri" pitchFamily="34" charset="0"/>
              </a:rPr>
              <a:t>1305/2013</a:t>
            </a:r>
            <a:r>
              <a:rPr lang="ro-RO" sz="1800" dirty="0" smtClean="0">
                <a:solidFill>
                  <a:prstClr val="black"/>
                </a:solidFill>
                <a:latin typeface="Calibri" pitchFamily="34" charset="0"/>
                <a:cs typeface="Calibri" pitchFamily="34" charset="0"/>
              </a:rPr>
              <a:t>.</a:t>
            </a:r>
            <a:r>
              <a:rPr lang="it-IT" sz="1700" b="1" dirty="0" smtClean="0">
                <a:solidFill>
                  <a:schemeClr val="tx1"/>
                </a:solidFill>
                <a:latin typeface="Calibri" pitchFamily="34" charset="0"/>
                <a:cs typeface="Calibri" pitchFamily="34" charset="0"/>
              </a:rPr>
              <a:t/>
            </a:r>
            <a:br>
              <a:rPr lang="it-IT" sz="1700" b="1" dirty="0" smtClean="0">
                <a:solidFill>
                  <a:schemeClr val="tx1"/>
                </a:solidFill>
                <a:latin typeface="Calibri" pitchFamily="34" charset="0"/>
                <a:cs typeface="Calibri" pitchFamily="34" charset="0"/>
              </a:rPr>
            </a:br>
            <a:r>
              <a:rPr lang="vi-VN" sz="300" dirty="0">
                <a:solidFill>
                  <a:schemeClr val="tx1"/>
                </a:solidFill>
                <a:latin typeface="Calibri" pitchFamily="34" charset="0"/>
                <a:cs typeface="Calibri" pitchFamily="34" charset="0"/>
              </a:rPr>
              <a:t/>
            </a:r>
            <a:br>
              <a:rPr lang="vi-VN" sz="300" dirty="0">
                <a:solidFill>
                  <a:schemeClr val="tx1"/>
                </a:solidFill>
                <a:latin typeface="Calibri" pitchFamily="34" charset="0"/>
                <a:cs typeface="Calibri" pitchFamily="34" charset="0"/>
              </a:rPr>
            </a:br>
            <a:r>
              <a:rPr lang="vi-VN" sz="1700" b="1" dirty="0" smtClean="0">
                <a:solidFill>
                  <a:schemeClr val="tx1"/>
                </a:solidFill>
                <a:latin typeface="Calibri" pitchFamily="34" charset="0"/>
                <a:cs typeface="Calibri" pitchFamily="34" charset="0"/>
              </a:rPr>
              <a:t>În </a:t>
            </a:r>
            <a:r>
              <a:rPr lang="vi-VN" sz="1700" b="1" dirty="0">
                <a:solidFill>
                  <a:schemeClr val="tx1"/>
                </a:solidFill>
                <a:latin typeface="Calibri" pitchFamily="34" charset="0"/>
                <a:cs typeface="Calibri" pitchFamily="34" charset="0"/>
              </a:rPr>
              <a:t>cazul cooperativelor și grupurilor de producători </a:t>
            </a:r>
            <a:r>
              <a:rPr lang="vi-VN" sz="1700" dirty="0">
                <a:solidFill>
                  <a:schemeClr val="tx1"/>
                </a:solidFill>
                <a:latin typeface="Calibri" pitchFamily="34" charset="0"/>
                <a:cs typeface="Calibri" pitchFamily="34" charset="0"/>
              </a:rPr>
              <a:t>– </a:t>
            </a:r>
            <a:r>
              <a:rPr lang="vi-VN" sz="1800" dirty="0">
                <a:solidFill>
                  <a:schemeClr val="tx1"/>
                </a:solidFill>
                <a:latin typeface="Calibri" pitchFamily="34" charset="0"/>
                <a:cs typeface="Calibri" pitchFamily="34" charset="0"/>
              </a:rPr>
              <a:t>50% intensitate sprijin </a:t>
            </a:r>
            <a:r>
              <a:rPr lang="vi-VN" sz="1800" dirty="0" smtClean="0">
                <a:solidFill>
                  <a:schemeClr val="tx1"/>
                </a:solidFill>
                <a:latin typeface="Calibri" pitchFamily="34" charset="0"/>
                <a:cs typeface="Calibri" pitchFamily="34" charset="0"/>
              </a:rPr>
              <a:t>fă</a:t>
            </a:r>
            <a:r>
              <a:rPr lang="en-US" sz="1800" dirty="0" smtClean="0">
                <a:solidFill>
                  <a:schemeClr val="tx1"/>
                </a:solidFill>
                <a:latin typeface="Calibri" pitchFamily="34" charset="0"/>
                <a:cs typeface="Calibri" pitchFamily="34" charset="0"/>
              </a:rPr>
              <a:t>r</a:t>
            </a:r>
            <a:r>
              <a:rPr lang="ro-RO" sz="1800" dirty="0" smtClean="0">
                <a:solidFill>
                  <a:schemeClr val="tx1"/>
                </a:solidFill>
                <a:latin typeface="Calibri" pitchFamily="34" charset="0"/>
                <a:cs typeface="Calibri" pitchFamily="34" charset="0"/>
              </a:rPr>
              <a:t>ă</a:t>
            </a:r>
            <a:r>
              <a:rPr lang="en-US" sz="1800" dirty="0" smtClean="0">
                <a:solidFill>
                  <a:schemeClr val="tx1"/>
                </a:solidFill>
                <a:latin typeface="Calibri" pitchFamily="34" charset="0"/>
                <a:cs typeface="Calibri" pitchFamily="34" charset="0"/>
              </a:rPr>
              <a:t> a </a:t>
            </a:r>
            <a:r>
              <a:rPr lang="vi-VN" sz="1800" dirty="0">
                <a:solidFill>
                  <a:schemeClr val="tx1"/>
                </a:solidFill>
                <a:latin typeface="Calibri" pitchFamily="34" charset="0"/>
                <a:cs typeface="Calibri" pitchFamily="34" charset="0"/>
              </a:rPr>
              <a:t>depăși maximum </a:t>
            </a:r>
            <a:r>
              <a:rPr lang="vi-VN" sz="1800" b="1" dirty="0">
                <a:solidFill>
                  <a:schemeClr val="tx1"/>
                </a:solidFill>
                <a:latin typeface="Calibri" pitchFamily="34" charset="0"/>
                <a:cs typeface="Calibri" pitchFamily="34" charset="0"/>
              </a:rPr>
              <a:t>2.000.000 euro </a:t>
            </a:r>
            <a:r>
              <a:rPr lang="vi-VN" sz="1800" dirty="0">
                <a:solidFill>
                  <a:schemeClr val="tx1"/>
                </a:solidFill>
                <a:latin typeface="Calibri" pitchFamily="34" charset="0"/>
                <a:cs typeface="Calibri" pitchFamily="34" charset="0"/>
              </a:rPr>
              <a:t>indiferent de tipul investiției;</a:t>
            </a:r>
            <a:br>
              <a:rPr lang="vi-VN" sz="1800" dirty="0">
                <a:solidFill>
                  <a:schemeClr val="tx1"/>
                </a:solidFill>
                <a:latin typeface="Calibri" pitchFamily="34" charset="0"/>
                <a:cs typeface="Calibri" pitchFamily="34" charset="0"/>
              </a:rPr>
            </a:br>
            <a:r>
              <a:rPr lang="vi-VN" sz="1800" dirty="0">
                <a:solidFill>
                  <a:schemeClr val="tx1"/>
                </a:solidFill>
                <a:latin typeface="Calibri" pitchFamily="34" charset="0"/>
                <a:cs typeface="Calibri" pitchFamily="34" charset="0"/>
              </a:rPr>
              <a:t>Intensitatea sprijinului nerambursabil se va putea majora cu 20 puncte procentuale suplimentare, dar rata maximă a sprijinului combinat nu poate depăși 90%, în cazul</a:t>
            </a:r>
            <a:r>
              <a:rPr lang="vi-VN" sz="1800" dirty="0" smtClean="0">
                <a:solidFill>
                  <a:schemeClr val="tx1"/>
                </a:solidFill>
                <a:latin typeface="Calibri" pitchFamily="34" charset="0"/>
                <a:cs typeface="Calibri" pitchFamily="34" charset="0"/>
              </a:rPr>
              <a:t>:</a:t>
            </a: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vi-VN" sz="1000" dirty="0">
                <a:solidFill>
                  <a:schemeClr val="tx1"/>
                </a:solidFill>
                <a:latin typeface="Calibri" pitchFamily="34" charset="0"/>
                <a:cs typeface="Calibri" pitchFamily="34" charset="0"/>
              </a:rPr>
              <a:t/>
            </a:r>
            <a:br>
              <a:rPr lang="vi-VN" sz="1000" dirty="0">
                <a:solidFill>
                  <a:schemeClr val="tx1"/>
                </a:solidFill>
                <a:latin typeface="Calibri" pitchFamily="34" charset="0"/>
                <a:cs typeface="Calibri" pitchFamily="34" charset="0"/>
              </a:rPr>
            </a:br>
            <a:r>
              <a:rPr lang="vi-VN" sz="1700" dirty="0">
                <a:solidFill>
                  <a:schemeClr val="tx1"/>
                </a:solidFill>
                <a:latin typeface="Calibri" pitchFamily="34" charset="0"/>
                <a:cs typeface="Calibri" pitchFamily="34" charset="0"/>
              </a:rPr>
              <a:t>•	</a:t>
            </a:r>
            <a:r>
              <a:rPr lang="ro-RO" sz="1600" dirty="0" smtClean="0">
                <a:solidFill>
                  <a:schemeClr val="tx1"/>
                </a:solidFill>
                <a:latin typeface="Calibri" pitchFamily="34" charset="0"/>
                <a:cs typeface="Calibri" pitchFamily="34" charset="0"/>
              </a:rPr>
              <a:t>i</a:t>
            </a:r>
            <a:r>
              <a:rPr lang="vi-VN" sz="1600" dirty="0" smtClean="0">
                <a:solidFill>
                  <a:schemeClr val="tx1"/>
                </a:solidFill>
                <a:latin typeface="Calibri" pitchFamily="34" charset="0"/>
                <a:cs typeface="Calibri" pitchFamily="34" charset="0"/>
              </a:rPr>
              <a:t>nvestiţiilor </a:t>
            </a:r>
            <a:r>
              <a:rPr lang="vi-VN" sz="1600" dirty="0">
                <a:solidFill>
                  <a:schemeClr val="tx1"/>
                </a:solidFill>
                <a:latin typeface="Calibri" pitchFamily="34" charset="0"/>
                <a:cs typeface="Calibri" pitchFamily="34" charset="0"/>
              </a:rPr>
              <a:t>realizate de tinerii fermieri, cu vârsta sub 40 de ani, la data depunerii cererii de finanţare (așa cum sunt definiți la art. 2 al R (UE) nr. 1305/2013 2013 sau cei care s-au stabilit în cei cinci ani anteriori solicitării sprijinului, în conformitate cu anexa II a R 1305);</a:t>
            </a:r>
            <a:br>
              <a:rPr lang="vi-VN" sz="1600" dirty="0">
                <a:solidFill>
                  <a:schemeClr val="tx1"/>
                </a:solidFill>
                <a:latin typeface="Calibri" pitchFamily="34" charset="0"/>
                <a:cs typeface="Calibri" pitchFamily="34" charset="0"/>
              </a:rPr>
            </a:br>
            <a:r>
              <a:rPr lang="vi-VN" sz="1700" dirty="0">
                <a:solidFill>
                  <a:schemeClr val="tx1"/>
                </a:solidFill>
                <a:latin typeface="Calibri" pitchFamily="34" charset="0"/>
                <a:cs typeface="Calibri" pitchFamily="34" charset="0"/>
              </a:rPr>
              <a:t>•	</a:t>
            </a:r>
            <a:r>
              <a:rPr lang="ro-RO" sz="1700" dirty="0" smtClean="0">
                <a:solidFill>
                  <a:schemeClr val="tx1"/>
                </a:solidFill>
                <a:latin typeface="Calibri" pitchFamily="34" charset="0"/>
                <a:cs typeface="Calibri" pitchFamily="34" charset="0"/>
              </a:rPr>
              <a:t>i</a:t>
            </a:r>
            <a:r>
              <a:rPr lang="vi-VN" sz="1700" dirty="0" smtClean="0">
                <a:solidFill>
                  <a:schemeClr val="tx1"/>
                </a:solidFill>
                <a:latin typeface="Calibri" pitchFamily="34" charset="0"/>
                <a:cs typeface="Calibri" pitchFamily="34" charset="0"/>
              </a:rPr>
              <a:t>nvestițiilor </a:t>
            </a:r>
            <a:r>
              <a:rPr lang="vi-VN" sz="1700" dirty="0">
                <a:solidFill>
                  <a:schemeClr val="tx1"/>
                </a:solidFill>
                <a:latin typeface="Calibri" pitchFamily="34" charset="0"/>
                <a:cs typeface="Calibri" pitchFamily="34" charset="0"/>
              </a:rPr>
              <a:t>colective realizate de formele asociative ale fermierilor (cooperative și grupuri de producători) și a proiectelor integrate;</a:t>
            </a:r>
            <a:br>
              <a:rPr lang="vi-VN" sz="1700" dirty="0">
                <a:solidFill>
                  <a:schemeClr val="tx1"/>
                </a:solidFill>
                <a:latin typeface="Calibri" pitchFamily="34" charset="0"/>
                <a:cs typeface="Calibri" pitchFamily="34" charset="0"/>
              </a:rPr>
            </a:br>
            <a:r>
              <a:rPr lang="vi-VN" sz="1700" dirty="0">
                <a:solidFill>
                  <a:schemeClr val="tx1"/>
                </a:solidFill>
                <a:latin typeface="Calibri" pitchFamily="34" charset="0"/>
                <a:cs typeface="Calibri" pitchFamily="34" charset="0"/>
              </a:rPr>
              <a:t>•	</a:t>
            </a:r>
            <a:r>
              <a:rPr lang="ro-RO" sz="1700" dirty="0" smtClean="0">
                <a:solidFill>
                  <a:schemeClr val="tx1"/>
                </a:solidFill>
                <a:latin typeface="Calibri" pitchFamily="34" charset="0"/>
                <a:cs typeface="Calibri" pitchFamily="34" charset="0"/>
              </a:rPr>
              <a:t>o</a:t>
            </a:r>
            <a:r>
              <a:rPr lang="vi-VN" sz="1700" dirty="0" smtClean="0">
                <a:solidFill>
                  <a:schemeClr val="tx1"/>
                </a:solidFill>
                <a:latin typeface="Calibri" pitchFamily="34" charset="0"/>
                <a:cs typeface="Calibri" pitchFamily="34" charset="0"/>
              </a:rPr>
              <a:t>perațiunilor </a:t>
            </a:r>
            <a:r>
              <a:rPr lang="vi-VN" sz="1700" dirty="0">
                <a:solidFill>
                  <a:schemeClr val="tx1"/>
                </a:solidFill>
                <a:latin typeface="Calibri" pitchFamily="34" charset="0"/>
                <a:cs typeface="Calibri" pitchFamily="34" charset="0"/>
              </a:rPr>
              <a:t>sprijinite în cadrul PEI;</a:t>
            </a:r>
            <a:br>
              <a:rPr lang="vi-VN" sz="1700" dirty="0">
                <a:solidFill>
                  <a:schemeClr val="tx1"/>
                </a:solidFill>
                <a:latin typeface="Calibri" pitchFamily="34" charset="0"/>
                <a:cs typeface="Calibri" pitchFamily="34" charset="0"/>
              </a:rPr>
            </a:br>
            <a:r>
              <a:rPr lang="vi-VN" sz="1700" dirty="0">
                <a:solidFill>
                  <a:schemeClr val="tx1"/>
                </a:solidFill>
                <a:latin typeface="Calibri" pitchFamily="34" charset="0"/>
                <a:cs typeface="Calibri" pitchFamily="34" charset="0"/>
              </a:rPr>
              <a:t>•	</a:t>
            </a:r>
            <a:r>
              <a:rPr lang="ro-RO" sz="1700" dirty="0" smtClean="0">
                <a:solidFill>
                  <a:schemeClr val="tx1"/>
                </a:solidFill>
                <a:latin typeface="Calibri" pitchFamily="34" charset="0"/>
                <a:cs typeface="Calibri" pitchFamily="34" charset="0"/>
              </a:rPr>
              <a:t>i</a:t>
            </a:r>
            <a:r>
              <a:rPr lang="vi-VN" sz="1700" dirty="0" smtClean="0">
                <a:solidFill>
                  <a:schemeClr val="tx1"/>
                </a:solidFill>
                <a:latin typeface="Calibri" pitchFamily="34" charset="0"/>
                <a:cs typeface="Calibri" pitchFamily="34" charset="0"/>
              </a:rPr>
              <a:t>nvestițiilor </a:t>
            </a:r>
            <a:r>
              <a:rPr lang="vi-VN" sz="1700" dirty="0">
                <a:solidFill>
                  <a:schemeClr val="tx1"/>
                </a:solidFill>
                <a:latin typeface="Calibri" pitchFamily="34" charset="0"/>
                <a:cs typeface="Calibri" pitchFamily="34" charset="0"/>
              </a:rPr>
              <a:t>legate de operațiunile prevăzute la art. 28 (Agromediu) și art. 29 (Agricultura ecologică) din R(UE) nr. 1305/2013;</a:t>
            </a:r>
            <a:br>
              <a:rPr lang="vi-VN" sz="1700" dirty="0">
                <a:solidFill>
                  <a:schemeClr val="tx1"/>
                </a:solidFill>
                <a:latin typeface="Calibri" pitchFamily="34" charset="0"/>
                <a:cs typeface="Calibri" pitchFamily="34" charset="0"/>
              </a:rPr>
            </a:br>
            <a:r>
              <a:rPr lang="vi-VN" sz="1700" dirty="0">
                <a:solidFill>
                  <a:schemeClr val="tx1"/>
                </a:solidFill>
                <a:latin typeface="Calibri" pitchFamily="34" charset="0"/>
                <a:cs typeface="Calibri" pitchFamily="34" charset="0"/>
              </a:rPr>
              <a:t>•	</a:t>
            </a:r>
            <a:r>
              <a:rPr lang="ro-RO" sz="1700" dirty="0" smtClean="0">
                <a:solidFill>
                  <a:schemeClr val="tx1"/>
                </a:solidFill>
                <a:latin typeface="Calibri" pitchFamily="34" charset="0"/>
                <a:cs typeface="Calibri" pitchFamily="34" charset="0"/>
              </a:rPr>
              <a:t>i</a:t>
            </a:r>
            <a:r>
              <a:rPr lang="vi-VN" sz="1700" dirty="0" smtClean="0">
                <a:solidFill>
                  <a:schemeClr val="tx1"/>
                </a:solidFill>
                <a:latin typeface="Calibri" pitchFamily="34" charset="0"/>
                <a:cs typeface="Calibri" pitchFamily="34" charset="0"/>
              </a:rPr>
              <a:t>nvestiții </a:t>
            </a:r>
            <a:r>
              <a:rPr lang="vi-VN" sz="1700" dirty="0">
                <a:solidFill>
                  <a:schemeClr val="tx1"/>
                </a:solidFill>
                <a:latin typeface="Calibri" pitchFamily="34" charset="0"/>
                <a:cs typeface="Calibri" pitchFamily="34" charset="0"/>
              </a:rPr>
              <a:t>în zone care se confruntă cu constrângeri naturale și cu alte constrângeri specifice, menționate la art. 32 R(UE) nr. 1305/2013;</a:t>
            </a:r>
            <a:br>
              <a:rPr lang="vi-VN" sz="1700" dirty="0">
                <a:solidFill>
                  <a:schemeClr val="tx1"/>
                </a:solidFill>
                <a:latin typeface="Calibri" pitchFamily="34" charset="0"/>
                <a:cs typeface="Calibri" pitchFamily="34" charset="0"/>
              </a:rPr>
            </a:br>
            <a:r>
              <a:rPr lang="vi-VN" sz="1700" dirty="0">
                <a:solidFill>
                  <a:schemeClr val="tx1"/>
                </a:solidFill>
                <a:latin typeface="Calibri" pitchFamily="34" charset="0"/>
                <a:cs typeface="Calibri" pitchFamily="34" charset="0"/>
              </a:rPr>
              <a:t/>
            </a:r>
            <a:br>
              <a:rPr lang="vi-VN" sz="1700" dirty="0">
                <a:solidFill>
                  <a:schemeClr val="tx1"/>
                </a:solidFill>
                <a:latin typeface="Calibri" pitchFamily="34" charset="0"/>
                <a:cs typeface="Calibri" pitchFamily="34" charset="0"/>
              </a:rPr>
            </a:br>
            <a:r>
              <a:rPr lang="en-US" sz="1700" dirty="0">
                <a:solidFill>
                  <a:srgbClr val="1F4AA1"/>
                </a:solidFill>
                <a:latin typeface="Calibri" pitchFamily="34" charset="0"/>
                <a:cs typeface="Calibri" pitchFamily="34" charset="0"/>
              </a:rPr>
              <a:t/>
            </a:r>
            <a:br>
              <a:rPr lang="en-US" sz="1700" dirty="0">
                <a:solidFill>
                  <a:srgbClr val="1F4AA1"/>
                </a:solidFill>
                <a:latin typeface="Calibri" pitchFamily="34" charset="0"/>
                <a:cs typeface="Calibri" pitchFamily="34" charset="0"/>
              </a:rPr>
            </a:br>
            <a:r>
              <a:rPr lang="en-US" sz="1700" dirty="0" smtClean="0">
                <a:solidFill>
                  <a:srgbClr val="1F4AA1"/>
                </a:solidFill>
                <a:latin typeface="Calibri" pitchFamily="34" charset="0"/>
                <a:cs typeface="Calibri" pitchFamily="34" charset="0"/>
              </a:rPr>
              <a:t/>
            </a:r>
            <a:br>
              <a:rPr lang="en-US" sz="1700" dirty="0" smtClean="0">
                <a:solidFill>
                  <a:srgbClr val="1F4AA1"/>
                </a:solidFill>
                <a:latin typeface="Calibri" pitchFamily="34" charset="0"/>
                <a:cs typeface="Calibri" pitchFamily="34" charset="0"/>
              </a:rPr>
            </a:br>
            <a:r>
              <a:rPr lang="vi-VN" sz="1600" dirty="0" smtClean="0">
                <a:solidFill>
                  <a:schemeClr val="tx1"/>
                </a:solidFill>
                <a:latin typeface="Calibri" pitchFamily="34" charset="0"/>
                <a:cs typeface="Calibri" pitchFamily="34" charset="0"/>
              </a:rPr>
              <a:t/>
            </a:r>
            <a:br>
              <a:rPr lang="vi-VN" sz="1600" dirty="0" smtClean="0">
                <a:solidFill>
                  <a:schemeClr val="tx1"/>
                </a:solidFill>
                <a:latin typeface="Calibri" pitchFamily="34" charset="0"/>
                <a:cs typeface="Calibri" pitchFamily="34" charset="0"/>
              </a:rPr>
            </a:br>
            <a:endParaRPr lang="ro-RO" sz="1600" dirty="0">
              <a:solidFill>
                <a:schemeClr val="tx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sz="900"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MĂSURI</a:t>
            </a:r>
          </a:p>
          <a:p>
            <a:pPr algn="ctr"/>
            <a:endParaRPr lang="ro-RO" sz="1050"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6</a:t>
            </a:fld>
            <a:endParaRPr lang="ro-RO"/>
          </a:p>
        </p:txBody>
      </p:sp>
    </p:spTree>
    <p:extLst>
      <p:ext uri="{BB962C8B-B14F-4D97-AF65-F5344CB8AC3E}">
        <p14:creationId xmlns:p14="http://schemas.microsoft.com/office/powerpoint/2010/main" val="2220098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69189"/>
            <a:ext cx="108012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53852" y="1125959"/>
            <a:ext cx="8712968" cy="5903442"/>
          </a:xfrm>
        </p:spPr>
        <p:txBody>
          <a:bodyPr numCol="1" anchor="t">
            <a:normAutofit fontScale="90000"/>
          </a:bodyPr>
          <a:lstStyle/>
          <a:p>
            <a:pPr>
              <a:tabLst>
                <a:tab pos="88900" algn="l"/>
              </a:tabLst>
            </a:pPr>
            <a:r>
              <a:rPr lang="en-US" sz="1800" b="1" dirty="0" smtClean="0">
                <a:solidFill>
                  <a:srgbClr val="1F4AA1"/>
                </a:solidFill>
                <a:latin typeface="Calibri" pitchFamily="34" charset="0"/>
                <a:cs typeface="Calibri" pitchFamily="34" charset="0"/>
              </a:rPr>
              <a:t>			</a:t>
            </a:r>
            <a:r>
              <a:rPr lang="ro-RO" sz="1700" b="1" dirty="0" smtClean="0">
                <a:solidFill>
                  <a:srgbClr val="1F4AA1"/>
                </a:solidFill>
                <a:latin typeface="Calibri" pitchFamily="34" charset="0"/>
                <a:cs typeface="Calibri" pitchFamily="34" charset="0"/>
              </a:rPr>
              <a:t>M4</a:t>
            </a:r>
            <a:r>
              <a:rPr lang="ro-RO" sz="1700" b="1" dirty="0">
                <a:solidFill>
                  <a:srgbClr val="1F4AA1"/>
                </a:solidFill>
                <a:latin typeface="Calibri" pitchFamily="34" charset="0"/>
                <a:cs typeface="Calibri" pitchFamily="34" charset="0"/>
              </a:rPr>
              <a:t>. (Art. 17) - Investiţii în active fizice </a:t>
            </a:r>
            <a:r>
              <a:rPr lang="ro-RO" sz="1700" b="1" dirty="0" smtClean="0">
                <a:solidFill>
                  <a:srgbClr val="1F4AA1"/>
                </a:solidFill>
                <a:latin typeface="Calibri" pitchFamily="34" charset="0"/>
                <a:cs typeface="Calibri" pitchFamily="34" charset="0"/>
              </a:rPr>
              <a:t>		</a:t>
            </a:r>
            <a:r>
              <a:rPr lang="en-US" sz="1700" b="1" dirty="0" smtClean="0">
                <a:solidFill>
                  <a:srgbClr val="1F4AA1"/>
                </a:solidFill>
                <a:latin typeface="Calibri" pitchFamily="34" charset="0"/>
                <a:cs typeface="Calibri" pitchFamily="34" charset="0"/>
              </a:rPr>
              <a:t/>
            </a:r>
            <a:br>
              <a:rPr lang="en-US" sz="1700" b="1" dirty="0" smtClean="0">
                <a:solidFill>
                  <a:srgbClr val="1F4AA1"/>
                </a:solidFill>
                <a:latin typeface="Calibri" pitchFamily="34" charset="0"/>
                <a:cs typeface="Calibri" pitchFamily="34" charset="0"/>
              </a:rPr>
            </a:br>
            <a:r>
              <a:rPr lang="en-US" sz="1700" b="1" dirty="0" smtClean="0">
                <a:solidFill>
                  <a:srgbClr val="1F4AA1"/>
                </a:solidFill>
                <a:latin typeface="Calibri" pitchFamily="34" charset="0"/>
                <a:cs typeface="Calibri" pitchFamily="34" charset="0"/>
              </a:rPr>
              <a:t>			</a:t>
            </a:r>
            <a:r>
              <a:rPr lang="vi-VN" sz="1700" b="1" dirty="0" smtClean="0">
                <a:solidFill>
                  <a:srgbClr val="1F4AA1"/>
                </a:solidFill>
                <a:latin typeface="Calibri" pitchFamily="34" charset="0"/>
                <a:cs typeface="Calibri" pitchFamily="34" charset="0"/>
              </a:rPr>
              <a:t>Sub-măsura 4.2 </a:t>
            </a:r>
            <a:r>
              <a:rPr lang="en-US" sz="1700" b="1" dirty="0" smtClean="0">
                <a:solidFill>
                  <a:srgbClr val="1F4AA1"/>
                </a:solidFill>
                <a:latin typeface="Calibri" pitchFamily="34" charset="0"/>
                <a:cs typeface="Calibri" pitchFamily="34" charset="0"/>
              </a:rPr>
              <a:t>“</a:t>
            </a:r>
            <a:r>
              <a:rPr lang="vi-VN" sz="1700" b="1" dirty="0" smtClean="0">
                <a:solidFill>
                  <a:srgbClr val="1F4AA1"/>
                </a:solidFill>
                <a:latin typeface="Calibri" pitchFamily="34" charset="0"/>
                <a:cs typeface="Calibri" pitchFamily="34" charset="0"/>
              </a:rPr>
              <a:t>Sprijin </a:t>
            </a:r>
            <a:r>
              <a:rPr lang="vi-VN" sz="1700" b="1" dirty="0">
                <a:solidFill>
                  <a:srgbClr val="1F4AA1"/>
                </a:solidFill>
                <a:latin typeface="Calibri" pitchFamily="34" charset="0"/>
                <a:cs typeface="Calibri" pitchFamily="34" charset="0"/>
              </a:rPr>
              <a:t>pentru investiţii în </a:t>
            </a:r>
            <a:r>
              <a:rPr lang="vi-VN" sz="1700" b="1" dirty="0" smtClean="0">
                <a:solidFill>
                  <a:srgbClr val="1F4AA1"/>
                </a:solidFill>
                <a:latin typeface="Calibri" pitchFamily="34" charset="0"/>
                <a:cs typeface="Calibri" pitchFamily="34" charset="0"/>
              </a:rPr>
              <a:t>procesarea/marketingul  </a:t>
            </a:r>
            <a:r>
              <a:rPr lang="vi-VN" sz="1700" b="1" dirty="0">
                <a:solidFill>
                  <a:srgbClr val="1F4AA1"/>
                </a:solidFill>
                <a:latin typeface="Calibri" pitchFamily="34" charset="0"/>
                <a:cs typeface="Calibri" pitchFamily="34" charset="0"/>
              </a:rPr>
              <a:t>produselor </a:t>
            </a:r>
            <a:r>
              <a:rPr lang="vi-VN" sz="1700" b="1" dirty="0" smtClean="0">
                <a:solidFill>
                  <a:srgbClr val="1F4AA1"/>
                </a:solidFill>
                <a:latin typeface="Calibri" pitchFamily="34" charset="0"/>
                <a:cs typeface="Calibri" pitchFamily="34" charset="0"/>
              </a:rPr>
              <a:t>agricole</a:t>
            </a:r>
            <a:r>
              <a:rPr lang="en-US" sz="1700" b="1" dirty="0" smtClean="0">
                <a:solidFill>
                  <a:srgbClr val="1F4AA1"/>
                </a:solidFill>
                <a:latin typeface="Calibri" pitchFamily="34" charset="0"/>
                <a:cs typeface="Calibri" pitchFamily="34" charset="0"/>
              </a:rPr>
              <a:t>” </a:t>
            </a:r>
            <a:br>
              <a:rPr lang="en-US" sz="1700" b="1" dirty="0" smtClean="0">
                <a:solidFill>
                  <a:srgbClr val="1F4AA1"/>
                </a:solidFill>
                <a:latin typeface="Calibri" pitchFamily="34" charset="0"/>
                <a:cs typeface="Calibri" pitchFamily="34" charset="0"/>
              </a:rPr>
            </a:br>
            <a:r>
              <a:rPr lang="en-US" sz="1700" b="1" dirty="0" smtClean="0">
                <a:solidFill>
                  <a:srgbClr val="1F4AA1"/>
                </a:solidFill>
                <a:latin typeface="Calibri" pitchFamily="34" charset="0"/>
                <a:cs typeface="Calibri" pitchFamily="34" charset="0"/>
              </a:rPr>
              <a:t>	</a:t>
            </a:r>
            <a:r>
              <a:rPr lang="en-US" sz="1300" b="1" dirty="0" smtClean="0">
                <a:solidFill>
                  <a:srgbClr val="1F4AA1"/>
                </a:solidFill>
                <a:latin typeface="Calibri" pitchFamily="34" charset="0"/>
                <a:cs typeface="Calibri" pitchFamily="34" charset="0"/>
              </a:rPr>
              <a:t>	</a:t>
            </a:r>
            <a:r>
              <a:rPr lang="en-US" sz="1700" b="1" dirty="0" smtClean="0">
                <a:solidFill>
                  <a:srgbClr val="1F4AA1"/>
                </a:solidFill>
                <a:latin typeface="Calibri" pitchFamily="34" charset="0"/>
                <a:cs typeface="Calibri" pitchFamily="34" charset="0"/>
              </a:rPr>
              <a:t>	</a:t>
            </a:r>
            <a:r>
              <a:rPr lang="en-US" sz="1700" b="1" dirty="0" err="1" smtClean="0">
                <a:solidFill>
                  <a:srgbClr val="82C836"/>
                </a:solidFill>
                <a:latin typeface="Calibri" pitchFamily="34" charset="0"/>
                <a:cs typeface="Calibri" pitchFamily="34" charset="0"/>
              </a:rPr>
              <a:t>Alocare</a:t>
            </a:r>
            <a:r>
              <a:rPr lang="en-US" sz="1700" b="1" dirty="0" smtClean="0">
                <a:solidFill>
                  <a:srgbClr val="82C836"/>
                </a:solidFill>
                <a:latin typeface="Calibri" pitchFamily="34" charset="0"/>
                <a:cs typeface="Calibri" pitchFamily="34" charset="0"/>
              </a:rPr>
              <a:t> </a:t>
            </a:r>
            <a:r>
              <a:rPr lang="en-US" sz="1700" b="1" dirty="0">
                <a:solidFill>
                  <a:srgbClr val="82C836"/>
                </a:solidFill>
                <a:latin typeface="Calibri" pitchFamily="34" charset="0"/>
                <a:cs typeface="Calibri" pitchFamily="34" charset="0"/>
              </a:rPr>
              <a:t>FEADR: 469,04  mil. Euro </a:t>
            </a:r>
            <a:r>
              <a:rPr lang="ro-RO" sz="1800" b="1" dirty="0" smtClean="0">
                <a:solidFill>
                  <a:srgbClr val="82C836"/>
                </a:solidFill>
                <a:latin typeface="Calibri" pitchFamily="34" charset="0"/>
                <a:cs typeface="Calibri" pitchFamily="34" charset="0"/>
              </a:rPr>
              <a:t/>
            </a:r>
            <a:br>
              <a:rPr lang="ro-RO" sz="1800" b="1" dirty="0" smtClean="0">
                <a:solidFill>
                  <a:srgbClr val="82C836"/>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Beneficiari</a:t>
            </a:r>
            <a:r>
              <a:rPr lang="ro-RO" sz="1800" dirty="0">
                <a:solidFill>
                  <a:prstClr val="black"/>
                </a:solidFill>
                <a:latin typeface="Calibri" pitchFamily="34" charset="0"/>
                <a:cs typeface="Calibri" pitchFamily="34" charset="0"/>
              </a:rPr>
              <a:t/>
            </a:r>
            <a:br>
              <a:rPr lang="ro-RO" sz="1800" dirty="0">
                <a:solidFill>
                  <a:prstClr val="black"/>
                </a:solidFill>
                <a:latin typeface="Calibri" pitchFamily="34" charset="0"/>
                <a:cs typeface="Calibri" pitchFamily="34" charset="0"/>
              </a:rPr>
            </a:br>
            <a:r>
              <a:rPr lang="vi-VN" sz="1800" dirty="0">
                <a:solidFill>
                  <a:prstClr val="black"/>
                </a:solidFill>
                <a:latin typeface="Calibri" pitchFamily="34" charset="0"/>
                <a:cs typeface="Calibri" pitchFamily="34" charset="0"/>
              </a:rPr>
              <a:t>-  </a:t>
            </a:r>
            <a:r>
              <a:rPr lang="ro-RO" sz="1800" dirty="0">
                <a:solidFill>
                  <a:prstClr val="black"/>
                </a:solidFill>
                <a:latin typeface="Calibri" pitchFamily="34" charset="0"/>
                <a:cs typeface="Calibri" pitchFamily="34" charset="0"/>
              </a:rPr>
              <a:t>î</a:t>
            </a:r>
            <a:r>
              <a:rPr lang="vi-VN" sz="1800" dirty="0" smtClean="0">
                <a:solidFill>
                  <a:prstClr val="black"/>
                </a:solidFill>
                <a:latin typeface="Calibri" pitchFamily="34" charset="0"/>
                <a:cs typeface="Calibri" pitchFamily="34" charset="0"/>
              </a:rPr>
              <a:t>ntreprinderi</a:t>
            </a:r>
            <a:r>
              <a:rPr lang="ro-RO" sz="1800" dirty="0">
                <a:solidFill>
                  <a:prstClr val="black"/>
                </a:solidFill>
                <a:latin typeface="Calibri" pitchFamily="34" charset="0"/>
                <a:cs typeface="Calibri" pitchFamily="34" charset="0"/>
              </a:rPr>
              <a:t>;</a:t>
            </a:r>
            <a:r>
              <a:rPr lang="vi-VN" sz="1800" dirty="0">
                <a:solidFill>
                  <a:prstClr val="black"/>
                </a:solidFill>
                <a:latin typeface="Calibri" pitchFamily="34" charset="0"/>
                <a:cs typeface="Calibri" pitchFamily="34" charset="0"/>
              </a:rPr>
              <a:t/>
            </a:r>
            <a:br>
              <a:rPr lang="vi-VN" sz="1800" dirty="0">
                <a:solidFill>
                  <a:prstClr val="black"/>
                </a:solidFill>
                <a:latin typeface="Calibri" pitchFamily="34" charset="0"/>
                <a:cs typeface="Calibri" pitchFamily="34" charset="0"/>
              </a:rPr>
            </a:br>
            <a:r>
              <a:rPr lang="vi-VN" sz="1800" dirty="0">
                <a:solidFill>
                  <a:prstClr val="black"/>
                </a:solidFill>
                <a:latin typeface="Calibri" pitchFamily="34" charset="0"/>
                <a:cs typeface="Calibri" pitchFamily="34" charset="0"/>
              </a:rPr>
              <a:t>-  cooperative (societăți cooperative agricole, societăți cooperative de valorificare </a:t>
            </a:r>
            <a:r>
              <a:rPr lang="vi-VN" sz="1800" dirty="0" smtClean="0">
                <a:solidFill>
                  <a:prstClr val="black"/>
                </a:solidFill>
                <a:latin typeface="Calibri" pitchFamily="34" charset="0"/>
                <a:cs typeface="Calibri" pitchFamily="34" charset="0"/>
              </a:rPr>
              <a:t>, </a:t>
            </a:r>
            <a:r>
              <a:rPr lang="vi-VN" sz="1800" dirty="0">
                <a:solidFill>
                  <a:prstClr val="black"/>
                </a:solidFill>
                <a:latin typeface="Calibri" pitchFamily="34" charset="0"/>
                <a:cs typeface="Calibri" pitchFamily="34" charset="0"/>
              </a:rPr>
              <a:t>cooperative </a:t>
            </a:r>
            <a:r>
              <a:rPr lang="vi-VN" sz="1800" dirty="0" smtClean="0">
                <a:solidFill>
                  <a:prstClr val="black"/>
                </a:solidFill>
                <a:latin typeface="Calibri" pitchFamily="34" charset="0"/>
                <a:cs typeface="Calibri" pitchFamily="34" charset="0"/>
              </a:rPr>
              <a:t>agricole), </a:t>
            </a:r>
            <a:r>
              <a:rPr lang="vi-VN" sz="1800" dirty="0">
                <a:solidFill>
                  <a:prstClr val="black"/>
                </a:solidFill>
                <a:latin typeface="Calibri" pitchFamily="34" charset="0"/>
                <a:cs typeface="Calibri" pitchFamily="34" charset="0"/>
              </a:rPr>
              <a:t>grupuri de </a:t>
            </a:r>
            <a:r>
              <a:rPr lang="vi-VN" sz="1800" dirty="0" smtClean="0">
                <a:solidFill>
                  <a:prstClr val="black"/>
                </a:solidFill>
                <a:latin typeface="Calibri" pitchFamily="34" charset="0"/>
                <a:cs typeface="Calibri" pitchFamily="34" charset="0"/>
              </a:rPr>
              <a:t>producători </a:t>
            </a:r>
            <a:r>
              <a:rPr lang="vi-VN" sz="1800" dirty="0">
                <a:solidFill>
                  <a:prstClr val="black"/>
                </a:solidFill>
                <a:latin typeface="Calibri" pitchFamily="34" charset="0"/>
                <a:cs typeface="Calibri" pitchFamily="34" charset="0"/>
              </a:rPr>
              <a:t>constituite în baza legislației naționale în vigoare, care deservesc interesele </a:t>
            </a:r>
            <a:r>
              <a:rPr lang="vi-VN" sz="1800" dirty="0" smtClean="0">
                <a:solidFill>
                  <a:prstClr val="black"/>
                </a:solidFill>
                <a:latin typeface="Calibri" pitchFamily="34" charset="0"/>
                <a:cs typeface="Calibri" pitchFamily="34" charset="0"/>
              </a:rPr>
              <a:t>membrilor</a:t>
            </a:r>
            <a:r>
              <a:rPr lang="ro-RO" sz="1800" dirty="0" smtClean="0">
                <a:solidFill>
                  <a:prstClr val="black"/>
                </a:solidFill>
                <a:latin typeface="Calibri" pitchFamily="34" charset="0"/>
                <a:cs typeface="Calibri" pitchFamily="34" charset="0"/>
              </a:rPr>
              <a:t>.</a:t>
            </a:r>
            <a:r>
              <a:rPr lang="vi-VN" sz="1800" dirty="0">
                <a:solidFill>
                  <a:prstClr val="black"/>
                </a:solidFill>
                <a:latin typeface="Calibri" pitchFamily="34" charset="0"/>
                <a:cs typeface="Calibri" pitchFamily="34" charset="0"/>
              </a:rPr>
              <a:t/>
            </a:r>
            <a:br>
              <a:rPr lang="vi-VN" sz="1800" dirty="0">
                <a:solidFill>
                  <a:prstClr val="black"/>
                </a:solidFill>
                <a:latin typeface="Calibri" pitchFamily="34" charset="0"/>
                <a:cs typeface="Calibri" pitchFamily="34" charset="0"/>
              </a:rPr>
            </a:br>
            <a:r>
              <a:rPr lang="ro-RO" sz="600" dirty="0">
                <a:solidFill>
                  <a:srgbClr val="1F4AA1"/>
                </a:solidFill>
                <a:latin typeface="Calibri" pitchFamily="34" charset="0"/>
                <a:cs typeface="Calibri" pitchFamily="34" charset="0"/>
              </a:rPr>
              <a:t/>
            </a:r>
            <a:br>
              <a:rPr lang="ro-RO" sz="600" dirty="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Acțiuni eligibile</a:t>
            </a:r>
            <a:r>
              <a:rPr lang="vi-VN" sz="1800" dirty="0">
                <a:solidFill>
                  <a:prstClr val="black"/>
                </a:solidFill>
                <a:latin typeface="Calibri" pitchFamily="34" charset="0"/>
                <a:cs typeface="Calibri" pitchFamily="34" charset="0"/>
              </a:rPr>
              <a:t/>
            </a:r>
            <a:br>
              <a:rPr lang="vi-VN" sz="1800" dirty="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 î</a:t>
            </a:r>
            <a:r>
              <a:rPr lang="vi-VN" sz="1800" dirty="0" smtClean="0">
                <a:solidFill>
                  <a:prstClr val="black"/>
                </a:solidFill>
                <a:latin typeface="Calibri" pitchFamily="34" charset="0"/>
                <a:cs typeface="Calibri" pitchFamily="34" charset="0"/>
              </a:rPr>
              <a:t>nființarea</a:t>
            </a:r>
            <a:r>
              <a:rPr lang="vi-VN" sz="1800" dirty="0">
                <a:solidFill>
                  <a:prstClr val="black"/>
                </a:solidFill>
                <a:latin typeface="Calibri" pitchFamily="34" charset="0"/>
                <a:cs typeface="Calibri" pitchFamily="34" charset="0"/>
              </a:rPr>
              <a:t>, extinderea și/sau modernizarea și dotarea unităților de procesare, inclusiv investiții de </a:t>
            </a:r>
            <a:r>
              <a:rPr lang="vi-VN" sz="1800" dirty="0" smtClean="0">
                <a:solidFill>
                  <a:prstClr val="black"/>
                </a:solidFill>
                <a:latin typeface="Calibri" pitchFamily="34" charset="0"/>
                <a:cs typeface="Calibri" pitchFamily="34" charset="0"/>
              </a:rPr>
              <a:t>marketing</a:t>
            </a:r>
            <a:r>
              <a:rPr lang="ro-RO" sz="1800" dirty="0" smtClean="0">
                <a:solidFill>
                  <a:prstClr val="black"/>
                </a:solidFill>
                <a:latin typeface="Calibri" pitchFamily="34" charset="0"/>
                <a:cs typeface="Calibri" pitchFamily="34" charset="0"/>
              </a:rPr>
              <a:t>ul </a:t>
            </a:r>
            <a:r>
              <a:rPr lang="vi-VN" sz="1800" dirty="0" smtClean="0">
                <a:solidFill>
                  <a:prstClr val="black"/>
                </a:solidFill>
                <a:latin typeface="Calibri" pitchFamily="34" charset="0"/>
                <a:cs typeface="Calibri" pitchFamily="34" charset="0"/>
              </a:rPr>
              <a:t>produse</a:t>
            </a:r>
            <a:r>
              <a:rPr lang="ro-RO" sz="1800" dirty="0" smtClean="0">
                <a:solidFill>
                  <a:prstClr val="black"/>
                </a:solidFill>
                <a:latin typeface="Calibri" pitchFamily="34" charset="0"/>
                <a:cs typeface="Calibri" pitchFamily="34" charset="0"/>
              </a:rPr>
              <a:t>lor </a:t>
            </a:r>
            <a:r>
              <a:rPr lang="vi-VN" sz="1800" dirty="0" smtClean="0">
                <a:solidFill>
                  <a:prstClr val="black"/>
                </a:solidFill>
                <a:latin typeface="Calibri" pitchFamily="34" charset="0"/>
                <a:cs typeface="Calibri" pitchFamily="34" charset="0"/>
              </a:rPr>
              <a:t>(etichetare</a:t>
            </a:r>
            <a:r>
              <a:rPr lang="vi-VN" sz="1800" dirty="0">
                <a:solidFill>
                  <a:prstClr val="black"/>
                </a:solidFill>
                <a:latin typeface="Calibri" pitchFamily="34" charset="0"/>
                <a:cs typeface="Calibri" pitchFamily="34" charset="0"/>
              </a:rPr>
              <a:t>, ambalare);</a:t>
            </a:r>
            <a:br>
              <a:rPr lang="vi-VN" sz="1800" dirty="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 î</a:t>
            </a:r>
            <a:r>
              <a:rPr lang="vi-VN" sz="1800" dirty="0" smtClean="0">
                <a:solidFill>
                  <a:prstClr val="black"/>
                </a:solidFill>
                <a:latin typeface="Calibri" pitchFamily="34" charset="0"/>
                <a:cs typeface="Calibri" pitchFamily="34" charset="0"/>
              </a:rPr>
              <a:t>nființarea</a:t>
            </a:r>
            <a:r>
              <a:rPr lang="vi-VN" sz="1800" dirty="0">
                <a:solidFill>
                  <a:prstClr val="black"/>
                </a:solidFill>
                <a:latin typeface="Calibri" pitchFamily="34" charset="0"/>
                <a:cs typeface="Calibri" pitchFamily="34" charset="0"/>
              </a:rPr>
              <a:t>, extinderea și/sau modernizarea de rețelele locale de colectare, recepție, depozitare, condiționare, sortare și capacități de ambalare; </a:t>
            </a:r>
            <a:br>
              <a:rPr lang="vi-VN" sz="1800" dirty="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 i</a:t>
            </a:r>
            <a:r>
              <a:rPr lang="vi-VN" sz="1800" dirty="0" smtClean="0">
                <a:solidFill>
                  <a:prstClr val="black"/>
                </a:solidFill>
                <a:latin typeface="Calibri" pitchFamily="34" charset="0"/>
                <a:cs typeface="Calibri" pitchFamily="34" charset="0"/>
              </a:rPr>
              <a:t>nvestiţii </a:t>
            </a:r>
            <a:r>
              <a:rPr lang="vi-VN" sz="1800" dirty="0">
                <a:solidFill>
                  <a:prstClr val="black"/>
                </a:solidFill>
                <a:latin typeface="Calibri" pitchFamily="34" charset="0"/>
                <a:cs typeface="Calibri" pitchFamily="34" charset="0"/>
              </a:rPr>
              <a:t>pentru îmbunătăţirea controlului intern al calităţii și respectarea standardelor și conformarea cu noile standarde impuse de legislația </a:t>
            </a:r>
            <a:r>
              <a:rPr lang="vi-VN" sz="1800" dirty="0" smtClean="0">
                <a:solidFill>
                  <a:prstClr val="black"/>
                </a:solidFill>
                <a:latin typeface="Calibri" pitchFamily="34" charset="0"/>
                <a:cs typeface="Calibri" pitchFamily="34" charset="0"/>
              </a:rPr>
              <a:t>europeană</a:t>
            </a:r>
            <a:r>
              <a:rPr lang="ro-RO" sz="1800" dirty="0" smtClean="0">
                <a:solidFill>
                  <a:prstClr val="black"/>
                </a:solidFill>
                <a:latin typeface="Calibri" pitchFamily="34" charset="0"/>
                <a:cs typeface="Calibri" pitchFamily="34" charset="0"/>
              </a:rPr>
              <a:t> </a:t>
            </a:r>
            <a:r>
              <a:rPr lang="vi-VN" sz="1800" dirty="0" smtClean="0">
                <a:solidFill>
                  <a:prstClr val="black"/>
                </a:solidFill>
                <a:latin typeface="Calibri" pitchFamily="34" charset="0"/>
                <a:cs typeface="Calibri" pitchFamily="34" charset="0"/>
              </a:rPr>
              <a:t>(</a:t>
            </a:r>
            <a:r>
              <a:rPr lang="vi-VN" sz="1800" dirty="0">
                <a:solidFill>
                  <a:prstClr val="black"/>
                </a:solidFill>
                <a:latin typeface="Calibri" pitchFamily="34" charset="0"/>
                <a:cs typeface="Calibri" pitchFamily="34" charset="0"/>
              </a:rPr>
              <a:t>standarde minime obligatorii legate de igienă, siguranță </a:t>
            </a:r>
            <a:r>
              <a:rPr lang="vi-VN" sz="1800" dirty="0" smtClean="0">
                <a:solidFill>
                  <a:prstClr val="black"/>
                </a:solidFill>
                <a:latin typeface="Calibri" pitchFamily="34" charset="0"/>
                <a:cs typeface="Calibri" pitchFamily="34" charset="0"/>
              </a:rPr>
              <a:t>alimentelor</a:t>
            </a:r>
            <a:r>
              <a:rPr lang="ro-RO" sz="1800" dirty="0" smtClean="0">
                <a:solidFill>
                  <a:prstClr val="black"/>
                </a:solidFill>
                <a:latin typeface="Calibri" pitchFamily="34" charset="0"/>
                <a:cs typeface="Calibri" pitchFamily="34" charset="0"/>
              </a:rPr>
              <a:t>)</a:t>
            </a:r>
            <a:r>
              <a:rPr lang="vi-VN" sz="1800" dirty="0" smtClean="0">
                <a:solidFill>
                  <a:prstClr val="black"/>
                </a:solidFill>
                <a:latin typeface="Calibri" pitchFamily="34" charset="0"/>
                <a:cs typeface="Calibri" pitchFamily="34" charset="0"/>
              </a:rPr>
              <a:t>;</a:t>
            </a:r>
            <a:r>
              <a:rPr lang="vi-VN" sz="1800" dirty="0">
                <a:solidFill>
                  <a:prstClr val="black"/>
                </a:solidFill>
                <a:latin typeface="Calibri" pitchFamily="34" charset="0"/>
                <a:cs typeface="Calibri" pitchFamily="34" charset="0"/>
              </a:rPr>
              <a:t/>
            </a:r>
            <a:br>
              <a:rPr lang="vi-VN" sz="1800" dirty="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a:t>
            </a:r>
            <a:r>
              <a:rPr lang="en-US" sz="1800" dirty="0" smtClean="0">
                <a:solidFill>
                  <a:prstClr val="black"/>
                </a:solidFill>
                <a:latin typeface="Calibri" pitchFamily="34" charset="0"/>
                <a:cs typeface="Calibri" pitchFamily="34" charset="0"/>
              </a:rPr>
              <a:t> </a:t>
            </a:r>
            <a:r>
              <a:rPr lang="ro-RO" sz="1800" dirty="0" smtClean="0">
                <a:solidFill>
                  <a:prstClr val="black"/>
                </a:solidFill>
                <a:latin typeface="Calibri" pitchFamily="34" charset="0"/>
                <a:cs typeface="Calibri" pitchFamily="34" charset="0"/>
              </a:rPr>
              <a:t>i</a:t>
            </a:r>
            <a:r>
              <a:rPr lang="vi-VN" sz="1800" dirty="0" smtClean="0">
                <a:solidFill>
                  <a:prstClr val="black"/>
                </a:solidFill>
                <a:latin typeface="Calibri" pitchFamily="34" charset="0"/>
                <a:cs typeface="Calibri" pitchFamily="34" charset="0"/>
              </a:rPr>
              <a:t>nvestiţii </a:t>
            </a:r>
            <a:r>
              <a:rPr lang="vi-VN" sz="1800" dirty="0">
                <a:solidFill>
                  <a:prstClr val="black"/>
                </a:solidFill>
                <a:latin typeface="Calibri" pitchFamily="34" charset="0"/>
                <a:cs typeface="Calibri" pitchFamily="34" charset="0"/>
              </a:rPr>
              <a:t>pentru producerea și utilizarea energiei din surse regenerabile cadrul unității procesatoare exclusiv pentru consumul propriu și investiții în eficienţă energetică, ca operaţiuni din cadrul unui proiect de </a:t>
            </a:r>
            <a:r>
              <a:rPr lang="vi-VN" sz="1800" dirty="0" smtClean="0">
                <a:solidFill>
                  <a:prstClr val="black"/>
                </a:solidFill>
                <a:latin typeface="Calibri" pitchFamily="34" charset="0"/>
                <a:cs typeface="Calibri" pitchFamily="34" charset="0"/>
              </a:rPr>
              <a:t>investiţii</a:t>
            </a:r>
            <a:r>
              <a:rPr lang="ro-RO" sz="1800" dirty="0" smtClean="0">
                <a:solidFill>
                  <a:prstClr val="black"/>
                </a:solidFill>
                <a:latin typeface="Calibri" pitchFamily="34" charset="0"/>
                <a:cs typeface="Calibri" pitchFamily="34" charset="0"/>
              </a:rPr>
              <a:t>;</a:t>
            </a:r>
            <a:r>
              <a:rPr lang="vi-VN" sz="1800" dirty="0">
                <a:solidFill>
                  <a:prstClr val="black"/>
                </a:solidFill>
                <a:latin typeface="Calibri" pitchFamily="34" charset="0"/>
                <a:cs typeface="Calibri" pitchFamily="34" charset="0"/>
              </a:rPr>
              <a:t/>
            </a:r>
            <a:br>
              <a:rPr lang="vi-VN" sz="1800" dirty="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 i</a:t>
            </a:r>
            <a:r>
              <a:rPr lang="vi-VN" sz="1800" dirty="0" smtClean="0">
                <a:solidFill>
                  <a:prstClr val="black"/>
                </a:solidFill>
                <a:latin typeface="Calibri" pitchFamily="34" charset="0"/>
                <a:cs typeface="Calibri" pitchFamily="34" charset="0"/>
              </a:rPr>
              <a:t>nvestiții </a:t>
            </a:r>
            <a:r>
              <a:rPr lang="vi-VN" sz="1800" dirty="0">
                <a:solidFill>
                  <a:prstClr val="black"/>
                </a:solidFill>
                <a:latin typeface="Calibri" pitchFamily="34" charset="0"/>
                <a:cs typeface="Calibri" pitchFamily="34" charset="0"/>
              </a:rPr>
              <a:t>în procesarea produselor agricole incluse în lista cuprinsă în Anexa I la Tratatul de Instituire a Comunităţii Europene în scopul obținerii de produse non-Anexa I</a:t>
            </a:r>
            <a:r>
              <a:rPr lang="vi-VN" sz="1800" dirty="0" smtClean="0">
                <a:solidFill>
                  <a:prstClr val="black"/>
                </a:solidFill>
                <a:latin typeface="Calibri" pitchFamily="34" charset="0"/>
                <a:cs typeface="Calibri" pitchFamily="34" charset="0"/>
              </a:rPr>
              <a:t>.</a:t>
            </a:r>
            <a:r>
              <a:rPr lang="ro-RO" sz="1800" dirty="0" smtClean="0">
                <a:solidFill>
                  <a:prstClr val="black"/>
                </a:solidFill>
                <a:latin typeface="Calibri" pitchFamily="34" charset="0"/>
                <a:cs typeface="Calibri" pitchFamily="34" charset="0"/>
              </a:rPr>
              <a:t/>
            </a:r>
            <a:br>
              <a:rPr lang="ro-RO" sz="1800" dirty="0" smtClean="0">
                <a:solidFill>
                  <a:prstClr val="black"/>
                </a:solidFill>
                <a:latin typeface="Calibri" pitchFamily="34" charset="0"/>
                <a:cs typeface="Calibri" pitchFamily="34" charset="0"/>
              </a:rPr>
            </a:br>
            <a:r>
              <a:rPr lang="vi-VN" sz="100" dirty="0">
                <a:solidFill>
                  <a:prstClr val="black"/>
                </a:solidFill>
                <a:latin typeface="Calibri" pitchFamily="34" charset="0"/>
                <a:cs typeface="Calibri" pitchFamily="34" charset="0"/>
              </a:rPr>
              <a:t/>
            </a:r>
            <a:br>
              <a:rPr lang="vi-VN" sz="100" dirty="0">
                <a:solidFill>
                  <a:prstClr val="black"/>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Sprijinul se acordă sub formă de:</a:t>
            </a:r>
            <a:br>
              <a:rPr lang="ro-RO" sz="1800" dirty="0" smtClean="0">
                <a:solidFill>
                  <a:srgbClr val="1F4AA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rambursare cheltuieli eligibile;</a:t>
            </a:r>
            <a:br>
              <a:rPr lang="ro-RO" sz="1800" dirty="0" smtClean="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plăți în avans, cu condiția constituirii unei garanții bancare sau a unei garanții echivalente corespunzătoare procentului de 100 % din valoarea avansului, în conformitate cu art. 45 (4) și art. 63 din R 1305/2014;</a:t>
            </a:r>
            <a:br>
              <a:rPr lang="ro-RO" sz="1800" dirty="0" smtClean="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instrument financiar de garantare.</a:t>
            </a:r>
            <a:endParaRPr lang="vi-VN" sz="1600" dirty="0">
              <a:solidFill>
                <a:schemeClr val="tx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sz="200"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MĂSURI</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442725"/>
            <a:ext cx="1296144" cy="93304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7</a:t>
            </a:fld>
            <a:endParaRPr lang="ro-RO"/>
          </a:p>
        </p:txBody>
      </p:sp>
    </p:spTree>
    <p:extLst>
      <p:ext uri="{BB962C8B-B14F-4D97-AF65-F5344CB8AC3E}">
        <p14:creationId xmlns:p14="http://schemas.microsoft.com/office/powerpoint/2010/main" val="2986405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0" y="1340768"/>
            <a:ext cx="9108504" cy="5616624"/>
          </a:xfrm>
        </p:spPr>
        <p:txBody>
          <a:bodyPr numCol="1" anchor="t">
            <a:normAutofit/>
          </a:bodyPr>
          <a:lstStyle/>
          <a:p>
            <a:pPr>
              <a:tabLst>
                <a:tab pos="88900" algn="l"/>
              </a:tabLst>
            </a:pPr>
            <a:r>
              <a:rPr lang="en-US" sz="1800" b="1" dirty="0" smtClean="0">
                <a:solidFill>
                  <a:srgbClr val="1F4AA1"/>
                </a:solidFill>
                <a:latin typeface="Calibri" pitchFamily="34" charset="0"/>
                <a:cs typeface="Calibri" pitchFamily="34" charset="0"/>
              </a:rPr>
              <a:t>			</a:t>
            </a:r>
            <a:r>
              <a:rPr lang="ro-RO" sz="1800" b="1" dirty="0">
                <a:solidFill>
                  <a:srgbClr val="1F4AA1"/>
                </a:solidFill>
                <a:latin typeface="Calibri" pitchFamily="34" charset="0"/>
                <a:cs typeface="Calibri" pitchFamily="34" charset="0"/>
              </a:rPr>
              <a:t/>
            </a:r>
            <a:br>
              <a:rPr lang="ro-RO" sz="1800" b="1" dirty="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M4</a:t>
            </a:r>
            <a:r>
              <a:rPr lang="ro-RO" sz="1800" b="1" dirty="0">
                <a:solidFill>
                  <a:srgbClr val="1F4AA1"/>
                </a:solidFill>
                <a:latin typeface="Calibri" pitchFamily="34" charset="0"/>
                <a:cs typeface="Calibri" pitchFamily="34" charset="0"/>
              </a:rPr>
              <a:t>. (Art. 17) - Investiţii în active fizice </a:t>
            </a:r>
            <a:r>
              <a:rPr lang="ro-RO" sz="1800" b="1" dirty="0" smtClean="0">
                <a:solidFill>
                  <a:srgbClr val="1F4AA1"/>
                </a:solidFill>
                <a:latin typeface="Calibri" pitchFamily="34" charset="0"/>
                <a:cs typeface="Calibri" pitchFamily="34" charset="0"/>
              </a:rPr>
              <a:t>		</a:t>
            </a:r>
            <a:r>
              <a:rPr lang="en-US" sz="1800" b="1" dirty="0" smtClean="0">
                <a:solidFill>
                  <a:srgbClr val="1F4AA1"/>
                </a:solidFill>
                <a:latin typeface="Calibri" pitchFamily="34" charset="0"/>
                <a:cs typeface="Calibri" pitchFamily="34" charset="0"/>
              </a:rPr>
              <a:t/>
            </a:r>
            <a:br>
              <a:rPr lang="en-US" sz="1800" b="1" dirty="0" smtClean="0">
                <a:solidFill>
                  <a:srgbClr val="1F4AA1"/>
                </a:solidFill>
                <a:latin typeface="Calibri" pitchFamily="34" charset="0"/>
                <a:cs typeface="Calibri" pitchFamily="34" charset="0"/>
              </a:rPr>
            </a:br>
            <a:r>
              <a:rPr lang="en-US" sz="1800" b="1"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Sub-măsura 4.2 </a:t>
            </a:r>
            <a:r>
              <a:rPr lang="en-US" sz="1800" b="1" dirty="0" smtClean="0">
                <a:solidFill>
                  <a:srgbClr val="1F4AA1"/>
                </a:solidFill>
                <a:latin typeface="Calibri" pitchFamily="34" charset="0"/>
                <a:cs typeface="Calibri" pitchFamily="34" charset="0"/>
              </a:rPr>
              <a:t>“</a:t>
            </a:r>
            <a:r>
              <a:rPr lang="vi-VN" sz="1800" b="1" dirty="0" smtClean="0">
                <a:solidFill>
                  <a:srgbClr val="1F4AA1"/>
                </a:solidFill>
                <a:latin typeface="Calibri" pitchFamily="34" charset="0"/>
                <a:cs typeface="Calibri" pitchFamily="34" charset="0"/>
              </a:rPr>
              <a:t>Sprijin </a:t>
            </a:r>
            <a:r>
              <a:rPr lang="vi-VN" sz="1800" b="1" dirty="0">
                <a:solidFill>
                  <a:srgbClr val="1F4AA1"/>
                </a:solidFill>
                <a:latin typeface="Calibri" pitchFamily="34" charset="0"/>
                <a:cs typeface="Calibri" pitchFamily="34" charset="0"/>
              </a:rPr>
              <a:t>pentru investiţii în </a:t>
            </a:r>
            <a:r>
              <a:rPr lang="vi-VN" sz="1800" b="1" dirty="0" smtClean="0">
                <a:solidFill>
                  <a:srgbClr val="1F4AA1"/>
                </a:solidFill>
                <a:latin typeface="Calibri" pitchFamily="34" charset="0"/>
                <a:cs typeface="Calibri" pitchFamily="34" charset="0"/>
              </a:rPr>
              <a:t>procesarea/marketingul  </a:t>
            </a:r>
            <a:r>
              <a:rPr lang="vi-VN" sz="1800" b="1" dirty="0">
                <a:solidFill>
                  <a:srgbClr val="1F4AA1"/>
                </a:solidFill>
                <a:latin typeface="Calibri" pitchFamily="34" charset="0"/>
                <a:cs typeface="Calibri" pitchFamily="34" charset="0"/>
              </a:rPr>
              <a:t>produselor </a:t>
            </a:r>
            <a:r>
              <a:rPr lang="vi-VN" sz="1800" b="1" dirty="0" smtClean="0">
                <a:solidFill>
                  <a:srgbClr val="1F4AA1"/>
                </a:solidFill>
                <a:latin typeface="Calibri" pitchFamily="34" charset="0"/>
                <a:cs typeface="Calibri" pitchFamily="34" charset="0"/>
              </a:rPr>
              <a:t>agricole</a:t>
            </a:r>
            <a:r>
              <a:rPr lang="en-US" sz="1800" b="1" dirty="0" smtClean="0">
                <a:solidFill>
                  <a:srgbClr val="1F4AA1"/>
                </a:solidFill>
                <a:latin typeface="Calibri" pitchFamily="34" charset="0"/>
                <a:cs typeface="Calibri" pitchFamily="34" charset="0"/>
              </a:rPr>
              <a:t>” </a:t>
            </a:r>
            <a:br>
              <a:rPr lang="en-US" sz="1800" b="1" dirty="0" smtClean="0">
                <a:solidFill>
                  <a:srgbClr val="1F4AA1"/>
                </a:solidFill>
                <a:latin typeface="Calibri" pitchFamily="34" charset="0"/>
                <a:cs typeface="Calibri" pitchFamily="34" charset="0"/>
              </a:rPr>
            </a:br>
            <a:r>
              <a:rPr lang="en-US" sz="1800" b="1" dirty="0" smtClean="0">
                <a:solidFill>
                  <a:srgbClr val="1F4AA1"/>
                </a:solidFill>
                <a:latin typeface="Calibri" pitchFamily="34" charset="0"/>
                <a:cs typeface="Calibri" pitchFamily="34" charset="0"/>
              </a:rPr>
              <a:t>		</a:t>
            </a:r>
            <a:r>
              <a:rPr lang="ro-RO" sz="1800" b="1" dirty="0" smtClean="0">
                <a:solidFill>
                  <a:srgbClr val="82C836"/>
                </a:solidFill>
                <a:latin typeface="Calibri" pitchFamily="34" charset="0"/>
                <a:cs typeface="Calibri" pitchFamily="34" charset="0"/>
              </a:rPr>
              <a:t> </a:t>
            </a:r>
            <a:r>
              <a:rPr lang="ro-RO" sz="1800" b="1" dirty="0" err="1" smtClean="0">
                <a:solidFill>
                  <a:srgbClr val="1F4AA1"/>
                </a:solidFill>
                <a:latin typeface="Calibri" pitchFamily="34" charset="0"/>
                <a:cs typeface="Calibri" pitchFamily="34" charset="0"/>
              </a:rPr>
              <a:t>-continuare-</a:t>
            </a:r>
            <a:r>
              <a:rPr lang="ro-RO" sz="1800" b="1" dirty="0" smtClean="0">
                <a:solidFill>
                  <a:srgbClr val="82C836"/>
                </a:solidFill>
                <a:latin typeface="Calibri" pitchFamily="34" charset="0"/>
                <a:cs typeface="Calibri" pitchFamily="34" charset="0"/>
              </a:rPr>
              <a:t/>
            </a:r>
            <a:br>
              <a:rPr lang="ro-RO" sz="1800" b="1" dirty="0" smtClean="0">
                <a:solidFill>
                  <a:srgbClr val="82C836"/>
                </a:solidFill>
                <a:latin typeface="Calibri" pitchFamily="34" charset="0"/>
                <a:cs typeface="Calibri" pitchFamily="34" charset="0"/>
              </a:rPr>
            </a:br>
            <a:endParaRPr lang="vi-VN" sz="1600" dirty="0">
              <a:solidFill>
                <a:schemeClr val="tx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MĂSURI</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8</a:t>
            </a:fld>
            <a:endParaRPr lang="ro-RO"/>
          </a:p>
        </p:txBody>
      </p:sp>
      <p:sp>
        <p:nvSpPr>
          <p:cNvPr id="3" name="Rectangle 2"/>
          <p:cNvSpPr/>
          <p:nvPr/>
        </p:nvSpPr>
        <p:spPr>
          <a:xfrm>
            <a:off x="251520" y="2780928"/>
            <a:ext cx="8784976" cy="3385542"/>
          </a:xfrm>
          <a:prstGeom prst="rect">
            <a:avLst/>
          </a:prstGeom>
        </p:spPr>
        <p:txBody>
          <a:bodyPr wrap="square">
            <a:spAutoFit/>
          </a:bodyPr>
          <a:lstStyle/>
          <a:p>
            <a:r>
              <a:rPr lang="ro-RO" spc="-100" dirty="0">
                <a:solidFill>
                  <a:srgbClr val="1F4AA1"/>
                </a:solidFill>
                <a:latin typeface="Calibri" pitchFamily="34" charset="0"/>
                <a:ea typeface="+mj-ea"/>
                <a:cs typeface="Calibri" pitchFamily="34" charset="0"/>
              </a:rPr>
              <a:t>Sume și rate de sprijin aplicabile</a:t>
            </a:r>
          </a:p>
          <a:p>
            <a:r>
              <a:rPr lang="ro-RO" dirty="0" smtClean="0">
                <a:latin typeface="Calibri" pitchFamily="34" charset="0"/>
                <a:cs typeface="Calibri" pitchFamily="34" charset="0"/>
              </a:rPr>
              <a:t>Rata maximă a sprijinului </a:t>
            </a:r>
            <a:r>
              <a:rPr lang="ro-RO" dirty="0">
                <a:latin typeface="Calibri" pitchFamily="34" charset="0"/>
                <a:cs typeface="Calibri" pitchFamily="34" charset="0"/>
              </a:rPr>
              <a:t>public nerambursabil va fi de 50% din totalul cheltuielilor eligibile pentru IMM-uri și grupuri de producători/cooperative și 40% pentru alte  întreprinderi și nu va depăși:</a:t>
            </a:r>
            <a:br>
              <a:rPr lang="ro-RO" dirty="0">
                <a:latin typeface="Calibri" pitchFamily="34" charset="0"/>
                <a:cs typeface="Calibri" pitchFamily="34" charset="0"/>
              </a:rPr>
            </a:br>
            <a:r>
              <a:rPr lang="ro-RO" dirty="0" smtClean="0">
                <a:latin typeface="Calibri" pitchFamily="34" charset="0"/>
                <a:cs typeface="Calibri" pitchFamily="34" charset="0"/>
              </a:rPr>
              <a:t>-  </a:t>
            </a:r>
            <a:r>
              <a:rPr lang="ro-RO" b="1" dirty="0" smtClean="0">
                <a:latin typeface="Calibri" pitchFamily="34" charset="0"/>
                <a:cs typeface="Calibri" pitchFamily="34" charset="0"/>
              </a:rPr>
              <a:t>1.000.000 </a:t>
            </a:r>
            <a:r>
              <a:rPr lang="ro-RO" b="1" dirty="0">
                <a:latin typeface="Calibri" pitchFamily="34" charset="0"/>
                <a:cs typeface="Calibri" pitchFamily="34" charset="0"/>
              </a:rPr>
              <a:t>Euro/proiect </a:t>
            </a:r>
            <a:r>
              <a:rPr lang="ro-RO" dirty="0">
                <a:latin typeface="Calibri" pitchFamily="34" charset="0"/>
                <a:cs typeface="Calibri" pitchFamily="34" charset="0"/>
              </a:rPr>
              <a:t>pentru IMM;</a:t>
            </a:r>
            <a:br>
              <a:rPr lang="ro-RO" dirty="0">
                <a:latin typeface="Calibri" pitchFamily="34" charset="0"/>
                <a:cs typeface="Calibri" pitchFamily="34" charset="0"/>
              </a:rPr>
            </a:br>
            <a:r>
              <a:rPr lang="ro-RO" dirty="0" smtClean="0">
                <a:latin typeface="Calibri" pitchFamily="34" charset="0"/>
                <a:cs typeface="Calibri" pitchFamily="34" charset="0"/>
              </a:rPr>
              <a:t>-  </a:t>
            </a:r>
            <a:r>
              <a:rPr lang="ro-RO" b="1" dirty="0" smtClean="0">
                <a:latin typeface="Calibri" pitchFamily="34" charset="0"/>
                <a:cs typeface="Calibri" pitchFamily="34" charset="0"/>
              </a:rPr>
              <a:t>1.500.000 </a:t>
            </a:r>
            <a:r>
              <a:rPr lang="ro-RO" b="1" dirty="0">
                <a:latin typeface="Calibri" pitchFamily="34" charset="0"/>
                <a:cs typeface="Calibri" pitchFamily="34" charset="0"/>
              </a:rPr>
              <a:t>Euro/proiect </a:t>
            </a:r>
            <a:r>
              <a:rPr lang="ro-RO" dirty="0">
                <a:latin typeface="Calibri" pitchFamily="34" charset="0"/>
                <a:cs typeface="Calibri" pitchFamily="34" charset="0"/>
              </a:rPr>
              <a:t>pentru alte întreprinderi;</a:t>
            </a:r>
            <a:br>
              <a:rPr lang="ro-RO" dirty="0">
                <a:latin typeface="Calibri" pitchFamily="34" charset="0"/>
                <a:cs typeface="Calibri" pitchFamily="34" charset="0"/>
              </a:rPr>
            </a:br>
            <a:r>
              <a:rPr lang="ro-RO" dirty="0" smtClean="0">
                <a:latin typeface="Calibri" pitchFamily="34" charset="0"/>
                <a:cs typeface="Calibri" pitchFamily="34" charset="0"/>
              </a:rPr>
              <a:t>-  </a:t>
            </a:r>
            <a:r>
              <a:rPr lang="ro-RO" b="1" dirty="0" smtClean="0">
                <a:latin typeface="Calibri" pitchFamily="34" charset="0"/>
                <a:cs typeface="Calibri" pitchFamily="34" charset="0"/>
              </a:rPr>
              <a:t>2.500.000 </a:t>
            </a:r>
            <a:r>
              <a:rPr lang="ro-RO" b="1" dirty="0">
                <a:latin typeface="Calibri" pitchFamily="34" charset="0"/>
                <a:cs typeface="Calibri" pitchFamily="34" charset="0"/>
              </a:rPr>
              <a:t>Euro/proiect </a:t>
            </a:r>
            <a:r>
              <a:rPr lang="ro-RO" dirty="0">
                <a:latin typeface="Calibri" pitchFamily="34" charset="0"/>
                <a:cs typeface="Calibri" pitchFamily="34" charset="0"/>
              </a:rPr>
              <a:t>pentru investițiile care conduc la un </a:t>
            </a:r>
            <a:r>
              <a:rPr lang="vi-VN" dirty="0">
                <a:latin typeface="Calibri" pitchFamily="34" charset="0"/>
                <a:cs typeface="Calibri" pitchFamily="34" charset="0"/>
              </a:rPr>
              <a:t>la un lanț alimentar integrat, forme asociative cooperative și grupuri de </a:t>
            </a:r>
            <a:r>
              <a:rPr lang="vi-VN" dirty="0" smtClean="0">
                <a:latin typeface="Calibri" pitchFamily="34" charset="0"/>
                <a:cs typeface="Calibri" pitchFamily="34" charset="0"/>
              </a:rPr>
              <a:t>producători</a:t>
            </a:r>
            <a:r>
              <a:rPr lang="ro-RO" dirty="0" smtClean="0">
                <a:latin typeface="Calibri" pitchFamily="34" charset="0"/>
                <a:cs typeface="Calibri" pitchFamily="34" charset="0"/>
              </a:rPr>
              <a:t>.</a:t>
            </a:r>
          </a:p>
          <a:p>
            <a:r>
              <a:rPr lang="ro-RO" dirty="0">
                <a:latin typeface="Calibri" pitchFamily="34" charset="0"/>
                <a:cs typeface="Calibri" pitchFamily="34" charset="0"/>
              </a:rPr>
              <a:t/>
            </a:r>
            <a:br>
              <a:rPr lang="ro-RO" dirty="0">
                <a:latin typeface="Calibri" pitchFamily="34" charset="0"/>
                <a:cs typeface="Calibri" pitchFamily="34" charset="0"/>
              </a:rPr>
            </a:br>
            <a:r>
              <a:rPr lang="ro-RO" dirty="0">
                <a:latin typeface="Calibri" pitchFamily="34" charset="0"/>
                <a:cs typeface="Calibri" pitchFamily="34" charset="0"/>
              </a:rPr>
              <a:t>Intensitatea sprijinului nerambursabil se va putea majora cu 20 de puncte procentuale pentru operaţiuni sprijinite în cadrul PEI.</a:t>
            </a:r>
            <a:r>
              <a:rPr lang="ro-RO" sz="1600" dirty="0"/>
              <a:t/>
            </a:r>
            <a:br>
              <a:rPr lang="ro-RO" sz="1600" dirty="0"/>
            </a:br>
            <a:endParaRPr lang="ro-RO" sz="1600" dirty="0"/>
          </a:p>
        </p:txBody>
      </p:sp>
    </p:spTree>
    <p:extLst>
      <p:ext uri="{BB962C8B-B14F-4D97-AF65-F5344CB8AC3E}">
        <p14:creationId xmlns:p14="http://schemas.microsoft.com/office/powerpoint/2010/main" val="184311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35496" y="1412776"/>
            <a:ext cx="9108504" cy="5445224"/>
          </a:xfrm>
        </p:spPr>
        <p:txBody>
          <a:bodyPr numCol="1" anchor="t">
            <a:normAutofit fontScale="90000"/>
          </a:bodyPr>
          <a:lstStyle/>
          <a:p>
            <a:pPr>
              <a:tabLst>
                <a:tab pos="88900" algn="l"/>
              </a:tabLst>
            </a:pPr>
            <a:r>
              <a:rPr lang="en-US" sz="1600" b="1" dirty="0" smtClean="0">
                <a:solidFill>
                  <a:srgbClr val="1F4AA1"/>
                </a:solidFill>
                <a:latin typeface="Calibri" pitchFamily="34" charset="0"/>
                <a:cs typeface="Calibri" pitchFamily="34" charset="0"/>
              </a:rPr>
              <a:t>		</a:t>
            </a:r>
            <a:r>
              <a:rPr lang="ro-RO" sz="1100" b="1" dirty="0" smtClean="0">
                <a:solidFill>
                  <a:srgbClr val="1F4AA1"/>
                </a:solidFill>
                <a:latin typeface="Calibri" pitchFamily="34" charset="0"/>
                <a:cs typeface="Calibri" pitchFamily="34" charset="0"/>
              </a:rPr>
              <a:t/>
            </a:r>
            <a:br>
              <a:rPr lang="ro-RO" sz="1100" b="1" dirty="0" smtClean="0">
                <a:solidFill>
                  <a:srgbClr val="1F4AA1"/>
                </a:solidFill>
                <a:latin typeface="Calibri" pitchFamily="34" charset="0"/>
                <a:cs typeface="Calibri" pitchFamily="34" charset="0"/>
              </a:rPr>
            </a:br>
            <a:r>
              <a:rPr lang="ro-RO" sz="1800" b="1" dirty="0" smtClean="0">
                <a:solidFill>
                  <a:srgbClr val="1F4AA1"/>
                </a:solidFill>
                <a:latin typeface="Calibri" pitchFamily="34" charset="0"/>
                <a:cs typeface="Calibri" pitchFamily="34" charset="0"/>
              </a:rPr>
              <a:t>                            M4. (Art. 17) - Investiţii în active fizice 	</a:t>
            </a:r>
            <a:r>
              <a:rPr lang="en-US" sz="1800" b="1" dirty="0" smtClean="0">
                <a:solidFill>
                  <a:srgbClr val="1F4AA1"/>
                </a:solidFill>
                <a:latin typeface="Calibri" pitchFamily="34" charset="0"/>
                <a:cs typeface="Calibri" pitchFamily="34" charset="0"/>
              </a:rPr>
              <a:t/>
            </a:r>
            <a:br>
              <a:rPr lang="en-US" sz="1800" b="1" dirty="0" smtClean="0">
                <a:solidFill>
                  <a:srgbClr val="1F4AA1"/>
                </a:solidFill>
                <a:latin typeface="Calibri" pitchFamily="34" charset="0"/>
                <a:cs typeface="Calibri" pitchFamily="34" charset="0"/>
              </a:rPr>
            </a:br>
            <a:r>
              <a:rPr lang="en-US" sz="1800" b="1" dirty="0" smtClean="0">
                <a:solidFill>
                  <a:srgbClr val="1F4AA1"/>
                </a:solidFill>
                <a:latin typeface="Calibri" pitchFamily="34" charset="0"/>
                <a:cs typeface="Calibri" pitchFamily="34" charset="0"/>
              </a:rPr>
              <a:t>		</a:t>
            </a:r>
            <a:r>
              <a:rPr lang="vi-VN" sz="1800" b="1" dirty="0" smtClean="0">
                <a:solidFill>
                  <a:srgbClr val="1F4AA1"/>
                </a:solidFill>
                <a:latin typeface="Calibri" pitchFamily="34" charset="0"/>
                <a:cs typeface="Calibri" pitchFamily="34" charset="0"/>
              </a:rPr>
              <a:t>Sub-măsura 4.3 </a:t>
            </a:r>
            <a:r>
              <a:rPr lang="en-US" sz="1800" b="1" dirty="0" smtClean="0">
                <a:solidFill>
                  <a:srgbClr val="1F4AA1"/>
                </a:solidFill>
                <a:latin typeface="Calibri" pitchFamily="34" charset="0"/>
                <a:cs typeface="Calibri" pitchFamily="34" charset="0"/>
              </a:rPr>
              <a:t>“</a:t>
            </a:r>
            <a:r>
              <a:rPr lang="vi-VN" sz="1800" b="1" dirty="0" smtClean="0">
                <a:solidFill>
                  <a:srgbClr val="1F4AA1"/>
                </a:solidFill>
                <a:latin typeface="Calibri" pitchFamily="34" charset="0"/>
                <a:cs typeface="Calibri" pitchFamily="34" charset="0"/>
              </a:rPr>
              <a:t>Investiţii  pentru dezvoltarea, modernizarea sau adaptarea infrastructurii agricole şi </a:t>
            </a:r>
            <a:r>
              <a:rPr lang="ro-RO" sz="1800" b="1" dirty="0" smtClean="0">
                <a:solidFill>
                  <a:srgbClr val="1F4AA1"/>
                </a:solidFill>
                <a:latin typeface="Calibri" pitchFamily="34" charset="0"/>
                <a:cs typeface="Calibri" pitchFamily="34" charset="0"/>
              </a:rPr>
              <a:t>s</a:t>
            </a:r>
            <a:r>
              <a:rPr lang="vi-VN" sz="1800" b="1" dirty="0" smtClean="0">
                <a:solidFill>
                  <a:srgbClr val="1F4AA1"/>
                </a:solidFill>
                <a:latin typeface="Calibri" pitchFamily="34" charset="0"/>
                <a:cs typeface="Calibri" pitchFamily="34" charset="0"/>
              </a:rPr>
              <a:t>ilvice</a:t>
            </a:r>
            <a:r>
              <a:rPr lang="en-US" sz="1800" b="1" dirty="0" smtClean="0">
                <a:solidFill>
                  <a:srgbClr val="1F4AA1"/>
                </a:solidFill>
                <a:latin typeface="Calibri" pitchFamily="34" charset="0"/>
                <a:cs typeface="Calibri" pitchFamily="34" charset="0"/>
              </a:rPr>
              <a:t>” </a:t>
            </a:r>
            <a:br>
              <a:rPr lang="en-US" sz="1800" b="1" dirty="0" smtClean="0">
                <a:solidFill>
                  <a:srgbClr val="1F4AA1"/>
                </a:solidFill>
                <a:latin typeface="Calibri" pitchFamily="34" charset="0"/>
                <a:cs typeface="Calibri" pitchFamily="34" charset="0"/>
              </a:rPr>
            </a:br>
            <a:r>
              <a:rPr lang="en-US" sz="1800" b="1" dirty="0" smtClean="0">
                <a:solidFill>
                  <a:srgbClr val="1F4AA1"/>
                </a:solidFill>
                <a:latin typeface="Calibri" pitchFamily="34" charset="0"/>
                <a:cs typeface="Calibri" pitchFamily="34" charset="0"/>
              </a:rPr>
              <a:t>		</a:t>
            </a:r>
            <a:r>
              <a:rPr lang="en-US" sz="1800" b="1" dirty="0" err="1" smtClean="0">
                <a:solidFill>
                  <a:srgbClr val="82C836"/>
                </a:solidFill>
                <a:latin typeface="Calibri" pitchFamily="34" charset="0"/>
                <a:cs typeface="Calibri" pitchFamily="34" charset="0"/>
              </a:rPr>
              <a:t>Alocare</a:t>
            </a:r>
            <a:r>
              <a:rPr lang="en-US" sz="1800" b="1" dirty="0" smtClean="0">
                <a:solidFill>
                  <a:srgbClr val="82C836"/>
                </a:solidFill>
                <a:latin typeface="Calibri" pitchFamily="34" charset="0"/>
                <a:cs typeface="Calibri" pitchFamily="34" charset="0"/>
              </a:rPr>
              <a:t> FEADR: 570,02  mil. Euro </a:t>
            </a:r>
            <a:r>
              <a:rPr lang="ro-RO" sz="1800" b="1" dirty="0" smtClean="0">
                <a:solidFill>
                  <a:srgbClr val="82C836"/>
                </a:solidFill>
                <a:latin typeface="Calibri" pitchFamily="34" charset="0"/>
                <a:cs typeface="Calibri" pitchFamily="34" charset="0"/>
              </a:rPr>
              <a:t/>
            </a:r>
            <a:br>
              <a:rPr lang="ro-RO" sz="1800" b="1" dirty="0" smtClean="0">
                <a:solidFill>
                  <a:srgbClr val="82C836"/>
                </a:solidFill>
                <a:latin typeface="Calibri" pitchFamily="34" charset="0"/>
                <a:cs typeface="Calibri" pitchFamily="34" charset="0"/>
              </a:rPr>
            </a:br>
            <a:r>
              <a:rPr lang="ro-RO" sz="400" dirty="0" smtClean="0">
                <a:solidFill>
                  <a:srgbClr val="78B832"/>
                </a:solidFill>
                <a:latin typeface="Calibri" pitchFamily="34" charset="0"/>
                <a:cs typeface="Calibri" pitchFamily="34" charset="0"/>
              </a:rPr>
              <a:t/>
            </a:r>
            <a:br>
              <a:rPr lang="ro-RO" sz="400" dirty="0" smtClean="0">
                <a:solidFill>
                  <a:srgbClr val="78B832"/>
                </a:solidFill>
                <a:latin typeface="Calibri" pitchFamily="34" charset="0"/>
                <a:cs typeface="Calibri" pitchFamily="34" charset="0"/>
              </a:rPr>
            </a:br>
            <a:r>
              <a:rPr lang="en-US" sz="1800" dirty="0" err="1" smtClean="0">
                <a:solidFill>
                  <a:srgbClr val="1F4AA1"/>
                </a:solidFill>
                <a:latin typeface="Calibri" pitchFamily="34" charset="0"/>
                <a:cs typeface="Calibri" pitchFamily="34" charset="0"/>
              </a:rPr>
              <a:t>Beneficiari</a:t>
            </a:r>
            <a:r>
              <a:rPr lang="en-US" sz="1800" dirty="0" smtClean="0">
                <a:solidFill>
                  <a:srgbClr val="1F4AA1"/>
                </a:solidFill>
                <a:latin typeface="Calibri" pitchFamily="34" charset="0"/>
                <a:cs typeface="Calibri" pitchFamily="34" charset="0"/>
              </a:rPr>
              <a:t/>
            </a:r>
            <a:br>
              <a:rPr lang="en-US" sz="1800" dirty="0" smtClean="0">
                <a:solidFill>
                  <a:srgbClr val="1F4AA1"/>
                </a:solidFill>
                <a:latin typeface="Calibri" pitchFamily="34" charset="0"/>
                <a:cs typeface="Calibri" pitchFamily="34" charset="0"/>
              </a:rPr>
            </a:br>
            <a:r>
              <a:rPr lang="vi-VN" sz="1800" b="1" dirty="0" smtClean="0">
                <a:solidFill>
                  <a:prstClr val="black"/>
                </a:solidFill>
                <a:latin typeface="Calibri" pitchFamily="34" charset="0"/>
                <a:cs typeface="Calibri" pitchFamily="34" charset="0"/>
              </a:rPr>
              <a:t>Agricol</a:t>
            </a:r>
            <a:r>
              <a:rPr lang="en-US" sz="1800" b="1" dirty="0" smtClean="0">
                <a:solidFill>
                  <a:prstClr val="black"/>
                </a:solidFill>
                <a:latin typeface="Calibri" pitchFamily="34" charset="0"/>
                <a:cs typeface="Calibri" pitchFamily="34" charset="0"/>
              </a:rPr>
              <a:t> </a:t>
            </a:r>
            <a:r>
              <a:rPr lang="en-US" sz="1800" dirty="0" smtClean="0">
                <a:solidFill>
                  <a:prstClr val="black"/>
                </a:solidFill>
                <a:latin typeface="Calibri" pitchFamily="34" charset="0"/>
                <a:cs typeface="Calibri" pitchFamily="34" charset="0"/>
              </a:rPr>
              <a:t>- u</a:t>
            </a:r>
            <a:r>
              <a:rPr lang="vi-VN" sz="1800" dirty="0" smtClean="0">
                <a:solidFill>
                  <a:prstClr val="black"/>
                </a:solidFill>
                <a:latin typeface="Calibri" pitchFamily="34" charset="0"/>
                <a:cs typeface="Calibri" pitchFamily="34" charset="0"/>
              </a:rPr>
              <a:t>nităţi administrativ teritoriale  şi/sau asociaţii ale acestora</a:t>
            </a:r>
            <a:br>
              <a:rPr lang="vi-VN" sz="1800" dirty="0" smtClean="0">
                <a:solidFill>
                  <a:prstClr val="black"/>
                </a:solidFill>
                <a:latin typeface="Calibri" pitchFamily="34" charset="0"/>
                <a:cs typeface="Calibri" pitchFamily="34" charset="0"/>
              </a:rPr>
            </a:br>
            <a:r>
              <a:rPr lang="vi-VN" sz="1800" b="1" dirty="0" smtClean="0">
                <a:solidFill>
                  <a:prstClr val="black"/>
                </a:solidFill>
                <a:latin typeface="Calibri" pitchFamily="34" charset="0"/>
                <a:cs typeface="Calibri" pitchFamily="34" charset="0"/>
              </a:rPr>
              <a:t>Silvic</a:t>
            </a:r>
            <a:r>
              <a:rPr lang="en-US" sz="1800" dirty="0" smtClean="0">
                <a:solidFill>
                  <a:prstClr val="black"/>
                </a:solidFill>
                <a:latin typeface="Calibri" pitchFamily="34" charset="0"/>
                <a:cs typeface="Calibri" pitchFamily="34" charset="0"/>
              </a:rPr>
              <a:t>     - </a:t>
            </a:r>
            <a:r>
              <a:rPr lang="ro-RO" sz="1800" dirty="0" smtClean="0">
                <a:solidFill>
                  <a:prstClr val="black"/>
                </a:solidFill>
                <a:latin typeface="Calibri" pitchFamily="34" charset="0"/>
                <a:cs typeface="Calibri" pitchFamily="34" charset="0"/>
              </a:rPr>
              <a:t>p</a:t>
            </a:r>
            <a:r>
              <a:rPr lang="vi-VN" sz="1800" dirty="0" smtClean="0">
                <a:solidFill>
                  <a:prstClr val="black"/>
                </a:solidFill>
                <a:latin typeface="Calibri" pitchFamily="34" charset="0"/>
                <a:cs typeface="Calibri" pitchFamily="34" charset="0"/>
              </a:rPr>
              <a:t>ersoane juridice de drept privat/alte forme de organizare proprietari  de pădure  şi/sau  asociaţiile acestora;</a:t>
            </a:r>
            <a:r>
              <a:rPr lang="ro-RO" sz="1800" dirty="0" smtClean="0">
                <a:solidFill>
                  <a:prstClr val="black"/>
                </a:solidFill>
                <a:latin typeface="Calibri" pitchFamily="34" charset="0"/>
                <a:cs typeface="Calibri" pitchFamily="34" charset="0"/>
              </a:rPr>
              <a:t/>
            </a:r>
            <a:br>
              <a:rPr lang="ro-RO" sz="1800" dirty="0" smtClean="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              -  u</a:t>
            </a:r>
            <a:r>
              <a:rPr lang="vi-VN" sz="1800" dirty="0" smtClean="0">
                <a:solidFill>
                  <a:prstClr val="black"/>
                </a:solidFill>
                <a:latin typeface="Calibri" pitchFamily="34" charset="0"/>
                <a:cs typeface="Calibri" pitchFamily="34" charset="0"/>
              </a:rPr>
              <a:t>nități administrativ teritoriale  şi/sau asociaţii ale acestora, proprietari de pădure; </a:t>
            </a:r>
            <a:r>
              <a:rPr lang="ro-RO" sz="1800" dirty="0" smtClean="0">
                <a:solidFill>
                  <a:prstClr val="black"/>
                </a:solidFill>
                <a:latin typeface="Calibri" pitchFamily="34" charset="0"/>
                <a:cs typeface="Calibri" pitchFamily="34" charset="0"/>
              </a:rPr>
              <a:t/>
            </a:r>
            <a:br>
              <a:rPr lang="ro-RO" sz="1800" dirty="0" smtClean="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              -  a</a:t>
            </a:r>
            <a:r>
              <a:rPr lang="vi-VN" sz="1800" dirty="0" smtClean="0">
                <a:solidFill>
                  <a:prstClr val="black"/>
                </a:solidFill>
                <a:latin typeface="Calibri" pitchFamily="34" charset="0"/>
                <a:cs typeface="Calibri" pitchFamily="34" charset="0"/>
              </a:rPr>
              <a:t>dministratorul fondului forestier proprietate publică a statului.</a:t>
            </a:r>
            <a:br>
              <a:rPr lang="vi-VN" sz="1800" dirty="0" smtClean="0">
                <a:solidFill>
                  <a:prstClr val="black"/>
                </a:solidFill>
                <a:latin typeface="Calibri" pitchFamily="34" charset="0"/>
                <a:cs typeface="Calibri" pitchFamily="34" charset="0"/>
              </a:rPr>
            </a:br>
            <a:r>
              <a:rPr lang="vi-VN" sz="1800" b="1" dirty="0" smtClean="0">
                <a:solidFill>
                  <a:prstClr val="black"/>
                </a:solidFill>
                <a:latin typeface="Calibri" pitchFamily="34" charset="0"/>
                <a:cs typeface="Calibri" pitchFamily="34" charset="0"/>
              </a:rPr>
              <a:t>Irigații </a:t>
            </a:r>
            <a:r>
              <a:rPr lang="en-US" sz="1800" dirty="0" smtClean="0">
                <a:solidFill>
                  <a:prstClr val="black"/>
                </a:solidFill>
                <a:latin typeface="Calibri" pitchFamily="34" charset="0"/>
                <a:cs typeface="Calibri" pitchFamily="34" charset="0"/>
              </a:rPr>
              <a:t>  - </a:t>
            </a:r>
            <a:r>
              <a:rPr lang="ro-RO" sz="1800" dirty="0" smtClean="0">
                <a:solidFill>
                  <a:prstClr val="black"/>
                </a:solidFill>
                <a:latin typeface="Calibri" pitchFamily="34" charset="0"/>
                <a:cs typeface="Calibri" pitchFamily="34" charset="0"/>
              </a:rPr>
              <a:t>o</a:t>
            </a:r>
            <a:r>
              <a:rPr lang="vi-VN" sz="1800" dirty="0" smtClean="0">
                <a:solidFill>
                  <a:prstClr val="black"/>
                </a:solidFill>
                <a:latin typeface="Calibri" pitchFamily="34" charset="0"/>
                <a:cs typeface="Calibri" pitchFamily="34" charset="0"/>
              </a:rPr>
              <a:t>rganizaţii/federaţii ale utilizatorilor de apă, constituite din proprietari/utilizatori de terenuri agricole.</a:t>
            </a:r>
            <a:r>
              <a:rPr lang="en-US" sz="1800" dirty="0" smtClean="0">
                <a:solidFill>
                  <a:prstClr val="black"/>
                </a:solidFill>
                <a:latin typeface="Calibri" pitchFamily="34" charset="0"/>
                <a:cs typeface="Calibri" pitchFamily="34" charset="0"/>
              </a:rPr>
              <a:t/>
            </a:r>
            <a:br>
              <a:rPr lang="en-US" sz="1800" dirty="0" smtClean="0">
                <a:solidFill>
                  <a:prstClr val="black"/>
                </a:solidFill>
                <a:latin typeface="Calibri" pitchFamily="34" charset="0"/>
                <a:cs typeface="Calibri" pitchFamily="34" charset="0"/>
              </a:rPr>
            </a:br>
            <a:r>
              <a:rPr lang="en-US" sz="900" dirty="0" smtClean="0">
                <a:solidFill>
                  <a:prstClr val="black"/>
                </a:solidFill>
                <a:latin typeface="Calibri" pitchFamily="34" charset="0"/>
                <a:cs typeface="Calibri" pitchFamily="34" charset="0"/>
              </a:rPr>
              <a:t/>
            </a:r>
            <a:br>
              <a:rPr lang="en-US" sz="900" dirty="0" smtClean="0">
                <a:solidFill>
                  <a:prstClr val="black"/>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Acțiuni eligibile</a:t>
            </a:r>
            <a:r>
              <a:rPr lang="vi-VN" sz="1800" dirty="0" smtClean="0">
                <a:solidFill>
                  <a:schemeClr val="tx1"/>
                </a:solidFill>
                <a:latin typeface="Calibri" pitchFamily="34" charset="0"/>
                <a:cs typeface="Calibri" pitchFamily="34" charset="0"/>
              </a:rPr>
              <a:t/>
            </a:r>
            <a:br>
              <a:rPr lang="vi-VN" sz="1800" dirty="0" smtClean="0">
                <a:solidFill>
                  <a:schemeClr val="tx1"/>
                </a:solidFill>
                <a:latin typeface="Calibri" pitchFamily="34" charset="0"/>
                <a:cs typeface="Calibri" pitchFamily="34" charset="0"/>
              </a:rPr>
            </a:br>
            <a:r>
              <a:rPr lang="vi-VN" sz="1800" b="1" dirty="0" smtClean="0">
                <a:solidFill>
                  <a:schemeClr val="tx1"/>
                </a:solidFill>
                <a:latin typeface="Calibri" pitchFamily="34" charset="0"/>
                <a:cs typeface="Calibri" pitchFamily="34" charset="0"/>
              </a:rPr>
              <a:t>Domeniul agricol </a:t>
            </a:r>
            <a:r>
              <a:rPr lang="ro-RO" sz="1800" b="1" dirty="0" smtClean="0">
                <a:solidFill>
                  <a:schemeClr val="tx1"/>
                </a:solidFill>
                <a:latin typeface="Calibri" pitchFamily="34" charset="0"/>
                <a:cs typeface="Calibri" pitchFamily="34" charset="0"/>
              </a:rPr>
              <a:t>-</a:t>
            </a:r>
            <a:r>
              <a:rPr lang="vi-VN" sz="1800" dirty="0" smtClean="0">
                <a:solidFill>
                  <a:schemeClr val="tx1"/>
                </a:solidFill>
                <a:latin typeface="Calibri" pitchFamily="34" charset="0"/>
                <a:cs typeface="Calibri" pitchFamily="34" charset="0"/>
              </a:rPr>
              <a:t> înființarea, extinderea și modernizarea infrastructurii agricole de acces la fermă.</a:t>
            </a:r>
            <a:br>
              <a:rPr lang="vi-VN" sz="1800" dirty="0" smtClean="0">
                <a:solidFill>
                  <a:schemeClr val="tx1"/>
                </a:solidFill>
                <a:latin typeface="Calibri" pitchFamily="34" charset="0"/>
                <a:cs typeface="Calibri" pitchFamily="34" charset="0"/>
              </a:rPr>
            </a:br>
            <a:r>
              <a:rPr lang="vi-VN" sz="1800" b="1" dirty="0" smtClean="0">
                <a:solidFill>
                  <a:schemeClr val="tx1"/>
                </a:solidFill>
                <a:latin typeface="Calibri" pitchFamily="34" charset="0"/>
                <a:cs typeface="Calibri" pitchFamily="34" charset="0"/>
              </a:rPr>
              <a:t>Domeniul silvic</a:t>
            </a:r>
            <a:r>
              <a:rPr lang="ro-RO" sz="1800" b="1" dirty="0" smtClean="0">
                <a:solidFill>
                  <a:schemeClr val="tx1"/>
                </a:solidFill>
                <a:latin typeface="Calibri" pitchFamily="34" charset="0"/>
                <a:cs typeface="Calibri" pitchFamily="34" charset="0"/>
              </a:rPr>
              <a:t>    -   î</a:t>
            </a:r>
            <a:r>
              <a:rPr lang="vi-VN" sz="1800" dirty="0" smtClean="0">
                <a:solidFill>
                  <a:schemeClr val="tx1"/>
                </a:solidFill>
                <a:latin typeface="Calibri" pitchFamily="34" charset="0"/>
                <a:cs typeface="Calibri" pitchFamily="34" charset="0"/>
              </a:rPr>
              <a:t>nființarea, extinderea  și modernizarea căilor de acces în cadrul fondului forestier.</a:t>
            </a:r>
            <a:br>
              <a:rPr lang="vi-VN" sz="1800" dirty="0" smtClean="0">
                <a:solidFill>
                  <a:schemeClr val="tx1"/>
                </a:solidFill>
                <a:latin typeface="Calibri" pitchFamily="34" charset="0"/>
                <a:cs typeface="Calibri" pitchFamily="34" charset="0"/>
              </a:rPr>
            </a:br>
            <a:r>
              <a:rPr lang="vi-VN" sz="1800" b="1" dirty="0" smtClean="0">
                <a:solidFill>
                  <a:schemeClr val="tx1"/>
                </a:solidFill>
                <a:latin typeface="Calibri" pitchFamily="34" charset="0"/>
                <a:cs typeface="Calibri" pitchFamily="34" charset="0"/>
              </a:rPr>
              <a:t>Domeniul irigații </a:t>
            </a:r>
            <a:r>
              <a:rPr lang="ro-RO" sz="1800" b="1"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 </a:t>
            </a:r>
            <a:r>
              <a:rPr lang="ro-RO" sz="1800" dirty="0" smtClean="0">
                <a:solidFill>
                  <a:schemeClr val="tx1"/>
                </a:solidFill>
                <a:latin typeface="Calibri" pitchFamily="34" charset="0"/>
                <a:cs typeface="Calibri" pitchFamily="34" charset="0"/>
              </a:rPr>
              <a:t>m</a:t>
            </a:r>
            <a:r>
              <a:rPr lang="vi-VN" sz="1800" dirty="0" smtClean="0">
                <a:solidFill>
                  <a:schemeClr val="tx1"/>
                </a:solidFill>
                <a:latin typeface="Calibri" pitchFamily="34" charset="0"/>
                <a:cs typeface="Calibri" pitchFamily="34" charset="0"/>
              </a:rPr>
              <a:t>odernizarea infrastructurii de irigații.</a:t>
            </a:r>
            <a:br>
              <a:rPr lang="vi-VN" sz="1800" dirty="0" smtClean="0">
                <a:solidFill>
                  <a:schemeClr val="tx1"/>
                </a:solidFill>
                <a:latin typeface="Calibri" pitchFamily="34" charset="0"/>
                <a:cs typeface="Calibri" pitchFamily="34" charset="0"/>
              </a:rPr>
            </a:br>
            <a:r>
              <a:rPr lang="ro-RO" sz="1300" dirty="0" smtClean="0">
                <a:solidFill>
                  <a:prstClr val="black"/>
                </a:solidFill>
                <a:latin typeface="Calibri" pitchFamily="34" charset="0"/>
                <a:cs typeface="Calibri" pitchFamily="34" charset="0"/>
              </a:rPr>
              <a:t/>
            </a:r>
            <a:br>
              <a:rPr lang="ro-RO" sz="1300" dirty="0" smtClean="0">
                <a:solidFill>
                  <a:prstClr val="black"/>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Sume și rate de sprijin aplicabile</a:t>
            </a: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Rata maximă a </a:t>
            </a:r>
            <a:r>
              <a:rPr lang="vi-VN" sz="1800" dirty="0" smtClean="0">
                <a:solidFill>
                  <a:prstClr val="black"/>
                </a:solidFill>
                <a:latin typeface="Calibri" pitchFamily="34" charset="0"/>
                <a:cs typeface="Calibri" pitchFamily="34" charset="0"/>
              </a:rPr>
              <a:t>spijinului public nerambursabil va fi  de 100% din totalul cheltuielilor eligibile, și nu va depăși:</a:t>
            </a:r>
            <a:br>
              <a:rPr lang="vi-VN" sz="1800" dirty="0" smtClean="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 </a:t>
            </a:r>
            <a:r>
              <a:rPr lang="vi-VN" sz="1800" b="1" dirty="0" smtClean="0">
                <a:solidFill>
                  <a:prstClr val="black"/>
                </a:solidFill>
                <a:latin typeface="Calibri" pitchFamily="34" charset="0"/>
                <a:cs typeface="Calibri" pitchFamily="34" charset="0"/>
              </a:rPr>
              <a:t>1.000.000 Euro/proiect </a:t>
            </a:r>
            <a:r>
              <a:rPr lang="vi-VN" sz="1800" dirty="0" smtClean="0">
                <a:solidFill>
                  <a:prstClr val="black"/>
                </a:solidFill>
                <a:latin typeface="Calibri" pitchFamily="34" charset="0"/>
                <a:cs typeface="Calibri" pitchFamily="34" charset="0"/>
              </a:rPr>
              <a:t>pentru sistemele de irigații aferente stațiilor de punere sub presiune și drumurile agricole de acces;</a:t>
            </a:r>
            <a:br>
              <a:rPr lang="vi-VN" sz="1800" dirty="0" smtClean="0">
                <a:solidFill>
                  <a:prstClr val="black"/>
                </a:solidFill>
                <a:latin typeface="Calibri" pitchFamily="34" charset="0"/>
                <a:cs typeface="Calibri" pitchFamily="34" charset="0"/>
              </a:rPr>
            </a:br>
            <a:r>
              <a:rPr lang="ro-RO" sz="1800" dirty="0" smtClean="0">
                <a:solidFill>
                  <a:prstClr val="black"/>
                </a:solidFill>
                <a:latin typeface="Calibri" pitchFamily="34" charset="0"/>
                <a:cs typeface="Calibri" pitchFamily="34" charset="0"/>
              </a:rPr>
              <a:t>- </a:t>
            </a:r>
            <a:r>
              <a:rPr lang="vi-VN" sz="1800" b="1" dirty="0" smtClean="0">
                <a:solidFill>
                  <a:prstClr val="black"/>
                </a:solidFill>
                <a:latin typeface="Calibri" pitchFamily="34" charset="0"/>
                <a:cs typeface="Calibri" pitchFamily="34" charset="0"/>
              </a:rPr>
              <a:t>1.500.000 Euro/proiect </a:t>
            </a:r>
            <a:r>
              <a:rPr lang="vi-VN" sz="1800" dirty="0" smtClean="0">
                <a:solidFill>
                  <a:prstClr val="black"/>
                </a:solidFill>
                <a:latin typeface="Calibri" pitchFamily="34" charset="0"/>
                <a:cs typeface="Calibri" pitchFamily="34" charset="0"/>
              </a:rPr>
              <a:t>pentru amenajarea sistemelor de irigații aferente stațiilor de  pompare și repompare</a:t>
            </a:r>
            <a:r>
              <a:rPr lang="ro-RO" sz="1800" dirty="0" smtClean="0">
                <a:solidFill>
                  <a:prstClr val="black"/>
                </a:solidFill>
                <a:latin typeface="Calibri" pitchFamily="34" charset="0"/>
                <a:cs typeface="Calibri" pitchFamily="34" charset="0"/>
              </a:rPr>
              <a:t>, </a:t>
            </a:r>
            <a:r>
              <a:rPr lang="vi-VN" sz="1800" dirty="0" smtClean="0">
                <a:solidFill>
                  <a:prstClr val="black"/>
                </a:solidFill>
                <a:latin typeface="Calibri" pitchFamily="34" charset="0"/>
                <a:cs typeface="Calibri" pitchFamily="34" charset="0"/>
              </a:rPr>
              <a:t>precum și drumurilor </a:t>
            </a:r>
            <a:r>
              <a:rPr lang="ro-RO" sz="1800" dirty="0" smtClean="0">
                <a:solidFill>
                  <a:prstClr val="black"/>
                </a:solidFill>
                <a:latin typeface="Calibri" pitchFamily="34" charset="0"/>
                <a:cs typeface="Calibri" pitchFamily="34" charset="0"/>
              </a:rPr>
              <a:t> 	f</a:t>
            </a:r>
            <a:r>
              <a:rPr lang="vi-VN" sz="1800" dirty="0" smtClean="0">
                <a:solidFill>
                  <a:prstClr val="black"/>
                </a:solidFill>
                <a:latin typeface="Calibri" pitchFamily="34" charset="0"/>
                <a:cs typeface="Calibri" pitchFamily="34" charset="0"/>
              </a:rPr>
              <a:t>orestiere.</a:t>
            </a:r>
            <a:r>
              <a:rPr lang="vi-VN" sz="1600" dirty="0" smtClean="0">
                <a:solidFill>
                  <a:prstClr val="black"/>
                </a:solidFill>
                <a:latin typeface="Calibri" pitchFamily="34" charset="0"/>
                <a:cs typeface="Calibri" pitchFamily="34" charset="0"/>
              </a:rPr>
              <a:t/>
            </a:r>
            <a:br>
              <a:rPr lang="vi-VN" sz="1600" dirty="0" smtClean="0">
                <a:solidFill>
                  <a:prstClr val="black"/>
                </a:solidFill>
                <a:latin typeface="Calibri" pitchFamily="34" charset="0"/>
                <a:cs typeface="Calibri" pitchFamily="34" charset="0"/>
              </a:rPr>
            </a:br>
            <a:r>
              <a:rPr lang="vi-VN" sz="1600" dirty="0" smtClean="0">
                <a:solidFill>
                  <a:prstClr val="black"/>
                </a:solidFill>
                <a:latin typeface="Calibri" pitchFamily="34" charset="0"/>
                <a:cs typeface="Calibri" pitchFamily="34" charset="0"/>
              </a:rPr>
              <a:t/>
            </a:r>
            <a:br>
              <a:rPr lang="vi-VN" sz="1600" dirty="0" smtClean="0">
                <a:solidFill>
                  <a:prstClr val="black"/>
                </a:solidFill>
                <a:latin typeface="Calibri" pitchFamily="34" charset="0"/>
                <a:cs typeface="Calibri" pitchFamily="34" charset="0"/>
              </a:rPr>
            </a:br>
            <a:r>
              <a:rPr lang="ro-RO" sz="1600" dirty="0" smtClean="0">
                <a:solidFill>
                  <a:prstClr val="black"/>
                </a:solidFill>
                <a:latin typeface="Calibri" pitchFamily="34" charset="0"/>
                <a:cs typeface="Calibri" pitchFamily="34" charset="0"/>
              </a:rPr>
              <a:t/>
            </a:r>
            <a:br>
              <a:rPr lang="ro-RO" sz="1600" dirty="0" smtClean="0">
                <a:solidFill>
                  <a:prstClr val="black"/>
                </a:solidFill>
                <a:latin typeface="Calibri" pitchFamily="34" charset="0"/>
                <a:cs typeface="Calibri" pitchFamily="34" charset="0"/>
              </a:rPr>
            </a:br>
            <a:r>
              <a:rPr lang="ro-RO" sz="1800" dirty="0" smtClean="0">
                <a:solidFill>
                  <a:srgbClr val="78B832"/>
                </a:solidFill>
                <a:latin typeface="Calibri" pitchFamily="34" charset="0"/>
                <a:cs typeface="Calibri" pitchFamily="34" charset="0"/>
              </a:rPr>
              <a:t/>
            </a:r>
            <a:br>
              <a:rPr lang="ro-RO" sz="1800" dirty="0" smtClean="0">
                <a:solidFill>
                  <a:srgbClr val="78B832"/>
                </a:solidFill>
                <a:latin typeface="Calibri" pitchFamily="34" charset="0"/>
                <a:cs typeface="Calibri" pitchFamily="34" charset="0"/>
              </a:rPr>
            </a:br>
            <a:r>
              <a:rPr lang="vi-VN" sz="1800" dirty="0" smtClean="0">
                <a:solidFill>
                  <a:srgbClr val="1F4AA1"/>
                </a:solidFill>
                <a:latin typeface="Calibri" pitchFamily="34" charset="0"/>
                <a:cs typeface="Calibri" pitchFamily="34" charset="0"/>
              </a:rPr>
              <a:t/>
            </a:r>
            <a:br>
              <a:rPr lang="vi-VN" sz="1800" dirty="0" smtClean="0">
                <a:solidFill>
                  <a:srgbClr val="1F4AA1"/>
                </a:solidFill>
                <a:latin typeface="Calibri" pitchFamily="34" charset="0"/>
                <a:cs typeface="Calibri" pitchFamily="34" charset="0"/>
              </a:rPr>
            </a:br>
            <a:r>
              <a:rPr lang="ro-RO" sz="1800" dirty="0" smtClean="0">
                <a:solidFill>
                  <a:srgbClr val="1F4AA1"/>
                </a:solidFill>
                <a:latin typeface="Calibri" pitchFamily="34" charset="0"/>
                <a:cs typeface="Calibri" pitchFamily="34" charset="0"/>
              </a:rPr>
              <a:t/>
            </a:r>
            <a:br>
              <a:rPr lang="ro-RO" sz="1800" dirty="0" smtClean="0">
                <a:solidFill>
                  <a:srgbClr val="1F4AA1"/>
                </a:solidFill>
                <a:latin typeface="Calibri" pitchFamily="34" charset="0"/>
                <a:cs typeface="Calibri" pitchFamily="34" charset="0"/>
              </a:rPr>
            </a:br>
            <a:endParaRPr lang="ro-RO" sz="1800"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sz="1000" dirty="0" smtClean="0">
              <a:solidFill>
                <a:srgbClr val="1F4AA1"/>
              </a:solidFill>
              <a:latin typeface="Calibri" pitchFamily="34" charset="0"/>
              <a:cs typeface="Calibri" pitchFamily="34" charset="0"/>
            </a:endParaRPr>
          </a:p>
          <a:p>
            <a:pPr algn="ctr"/>
            <a:r>
              <a:rPr lang="ro-RO" b="1" dirty="0" smtClean="0">
                <a:solidFill>
                  <a:srgbClr val="1F4AA1"/>
                </a:solidFill>
                <a:latin typeface="Calibri" pitchFamily="34" charset="0"/>
                <a:cs typeface="Arial" pitchFamily="34" charset="0"/>
              </a:rPr>
              <a:t>MĂSURI</a:t>
            </a:r>
            <a:endParaRPr lang="ro-RO" b="1" dirty="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9</a:t>
            </a:fld>
            <a:endParaRPr lang="ro-RO"/>
          </a:p>
        </p:txBody>
      </p:sp>
    </p:spTree>
    <p:extLst>
      <p:ext uri="{BB962C8B-B14F-4D97-AF65-F5344CB8AC3E}">
        <p14:creationId xmlns:p14="http://schemas.microsoft.com/office/powerpoint/2010/main" val="8841103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6810</TotalTime>
  <Words>472</Words>
  <Application>Microsoft Office PowerPoint</Application>
  <PresentationFormat>On-screen Show (4:3)</PresentationFormat>
  <Paragraphs>184</Paragraphs>
  <Slides>43</Slides>
  <Notes>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Clarity</vt:lpstr>
      <vt:lpstr> </vt:lpstr>
      <vt:lpstr> </vt:lpstr>
      <vt:lpstr>       M4. (Art. 17) - Investiţii în active fizice - Alocare FEADR:  2057,03  mil. Euro        Sub-măsura 4.1 “Investiţii în exploataţii agricole” - Alocare FEADR:   1017,97  mil. Euro    Beneficiari - fermieri, cu excepția persoanelor fizice neautorizate; - cooperative (cooperativele agricole și societățile cooperative agricole),  grupuri de producători constituite în baza legislației naționale în vigoare, care deservesc interesele membrilor.  Acțiuni eligibile - înființarea, extinderea şi/sau modernizarea fermelor zootehnice, inclusiv tehnologii  eficiente de reducere a poluării și    respectarea standardelor;  - înființarea, extinderea şi/sau modernizarea fermelor vegetale, inclusiv capacități de stocare, condiționare, sortare,   ambalare a producției vegetale pentru creșterea valorii adăugate  a produselor;  - investiții în scopul îndeplinirii standardelor comunitare în cazul tinerilor fermieri în conformitate cu art 17 (5) care     beneficiază de o perioadă de conformare, respectiv 24 de luni de la momentul instalării și investiții de conformare cu noile standarde în cazul modernizării exploatațiilor agricole conform art. 17 (6) care beneficiază de o perioadă de conformare de 12 luni de la data la care noul standard a devenit obligatoriu pentru exploatație;    - înființare şi/sau modernizarea căilor de acces în cadrul fermei, inclusiv utilităţi şi racordări;  </vt:lpstr>
      <vt:lpstr>       M4. (Art. 17) - Investiţii în active fizice       Sub-măsura 4.1 “Investiţii în exploataţii agricole”    -procesarea˟ produselor agricole la nivel de fermă, precum și  investiții în vederea comercializării; investitiile de procesare la nivelul fermei vor fi realizate doar împreună cu investitiile în modernizarea/dezvoltarea fermei (considerate ca fiind proiecte ce vizează un lanț alimentar integrat și adăugarea de plus valoare la nivel de fermă);  - înființarea şi/sau modernizarea instalaţiilor pentru irigaţii în cadrul  fermei, cu condiția ca acestea să reprezinte o componentă secundară înt-un proiect de investiții la nivel de fermă;  - producerea şi utilizarea energiei din surse regenerabile în cadrul fermei, ca şi componentă în cadrul unui proiect de investiţii; - producerea de energie din surse regenerabile: solară, eoliană, cea produsă cu ajutorul pompelor de căldură, geotermală, din deșeuri/produse secundare rezultate din propria activitate agricolă, iar energia obținută va fi destinată exclusiv consumului propriu; - Investiții necorporale: achiziționarea sau dezvoltarea de software și achiziționarea de brevete, licențe, drepturi de autor, mărci în conformitate cu la art 45 (2) (d);  ˟Materia primă procesată va fi produs agricol (conform Anexei I la Tratat) și produsul rezultat va fi doar produs Anexa I la Tratat.   </vt:lpstr>
      <vt:lpstr>             M4. (Art. 17) - Investiţii în active fizice               Sub-măsura 4.1 “Investiţii în exploataţii agricole” - continuare-  Sume și rate de sprijin aplicabile Rata maximă a sprijinului public nerambursabil va fi de 50% din totalul cheltuielilor eligibile și  nu va  depăşi: În cazul fermelor având dimensiunea economică până la 500.000 SO - proiecte care prevăd achiziții simple – maximum 500.000 euro, respectiv 100.000 euro pentru fermele mici; - proiecte care prevăd construcții-montaj – maximum 1.000.000 euro pentru sectorul vegetal, respectiv 200.000 euro pentru  fermele mici din sectorul vegetal și maximum 1.500.000 euro pentru legume în spații protejate (sere) și sectorul zootehnic, respectiv 300.000 euro pentru fermele mici din sectorul zootehnic; - proiecte care prevăd crearea de lanțuri alimentare integrate- maximum 2.000.000 euro, respectiv  400.000 euro pentru fermele mici;  Intensitatea sprijinului nerambursabil și valoarea se vor putea majora cu 20 puncte procentuale  suplimentare, dar rata maximă a sprijinului combinat nu poate depăși 90%, în cazul fermelor mici și medii (cu dimensiunea până la 250.000 SO), respectiv 70% în cazul fermelor având între 250.000 și 500.000 SO, în cazul: • Investiţiilor realizate de tinerii fermieri, cu vârsta sub 40 de ani, la data depunerii cererii de finanţare (așa cum sunt definiți la art. 2 al R (UE) nr. 1305/2013 sau cei care s-au stabilit în cei cinci ani anteriori solicitării sprijinului, în conformitate cu anexa II a R 1305) •Proiectelor integrate; • Operațiunilor sprijinite în cadrul PEI; • Investițiilor legate de operațiunile prevăzute la art. 28 (Agromediu) și art. 29 (Agricultura ecologică) din R(UE) nr. 1305/2013; • Investițiilor în zone care se confruntă cu constrângeri naturale și cu alte constrângeri specifice, menționate la art. 32 R(UE) nr. 1305/2013; În cazul fermelor având dimensiunea economică peste 500.000 SO, rata maximă a sprijinului public nerambursabil va fi de 30% și nu va depăşi: • proiecte care prevăd achiziții simple – maximum 500.000 euro;       </vt:lpstr>
      <vt:lpstr>            M4. (Art. 17) - Investiţii în active fizice              Sub-măsura 4.1 “Investiţii în exploataţii agricole” - continuare-                         Sume și rate de sprijin aplicabile • pentru proiecte care prevăd construcții- montaj – maximum 1.000.000 euro pentru sectorul vegetal, respectiv maximum 1.500.000 euro pentru legume în spații protejate (sere) și sectorul zootehnic; • pentru proiecte care prevăd crearea de lanțuri alimentare integrate - maximum 2.000.000 euro; Intensitatea sprijinului nerambursabil se va putea majora cu 20 puncte procentuale suplimentare, dar rata maximă a sprijinului combinat nu poate depăși 50% în cazul: • proiectelor integrate; • operațiunilor sprijinite în cadrul PEI; • investiții în zone care se confruntă cu constrângeri naturale și cu alte constrângeri specifice, menționate la art. 32 R(UE) nr. 1305/2013.  În cazul cooperativelor și grupurilor de producători – 50% intensitate sprijin fără a depăși maximum 2.000.000 euro indiferent de tipul investiției; Intensitatea sprijinului nerambursabil se va putea majora cu 20 puncte procentuale suplimentare, dar rata maximă a sprijinului combinat nu poate depăși 90%, în cazul:  • investiţiilor realizate de tinerii fermieri, cu vârsta sub 40 de ani, la data depunerii cererii de finanţare (așa cum sunt definiți la art. 2 al R (UE) nr. 1305/2013 2013 sau cei care s-au stabilit în cei cinci ani anteriori solicitării sprijinului, în conformitate cu anexa II a R 1305); • investițiilor colective realizate de formele asociative ale fermierilor (cooperative și grupuri de producători) și a proiectelor integrate; • operațiunilor sprijinite în cadrul PEI; • investițiilor legate de operațiunile prevăzute la art. 28 (Agromediu) și art. 29 (Agricultura ecologică) din R(UE) nr. 1305/2013; • investiții în zone care se confruntă cu constrângeri naturale și cu alte constrângeri specifice, menționate la art. 32 R(UE) nr. 1305/2013;     </vt:lpstr>
      <vt:lpstr>   M4. (Art. 17) - Investiţii în active fizice       Sub-măsura 4.2 “Sprijin pentru investiţii în procesarea/marketingul  produselor agricole”     Alocare FEADR: 469,04  mil. Euro  Beneficiari -  întreprinderi; -  cooperative (societăți cooperative agricole, societăți cooperative de valorificare , cooperative agricole), grupuri de producători constituite în baza legislației naționale în vigoare, care deservesc interesele membrilor.  Acțiuni eligibile - înființarea, extinderea și/sau modernizarea și dotarea unităților de procesare, inclusiv investiții de marketingul produselor (etichetare, ambalare); - înființarea, extinderea și/sau modernizarea de rețelele locale de colectare, recepție, depozitare, condiționare, sortare și capacități de ambalare;  - investiţii pentru îmbunătăţirea controlului intern al calităţii și respectarea standardelor și conformarea cu noile standarde impuse de legislația europeană (standarde minime obligatorii legate de igienă, siguranță alimentelor); - investiţii pentru producerea și utilizarea energiei din surse regenerabile cadrul unității procesatoare exclusiv pentru consumul propriu și investiții în eficienţă energetică, ca operaţiuni din cadrul unui proiect de investiţii; - investiții în procesarea produselor agricole incluse în lista cuprinsă în Anexa I la Tratatul de Instituire a Comunităţii Europene în scopul obținerii de produse non-Anexa I.  Sprijinul se acordă sub formă de: - rambursare cheltuieli eligibile; -  plăți în avans, cu condiția constituirii unei garanții bancare sau a unei garanții echivalente corespunzătoare procentului de 100 % din valoarea avansului, în conformitate cu art. 45 (4) și art. 63 din R 1305/2014; - instrument financiar de garantare.</vt:lpstr>
      <vt:lpstr>                            M4. (Art. 17) - Investiţii în active fizice      Sub-măsura 4.2 “Sprijin pentru investiţii în procesarea/marketingul  produselor agricole”     -continuare- </vt:lpstr>
      <vt:lpstr>                               M4. (Art. 17) - Investiţii în active fizice     Sub-măsura 4.3 “Investiţii  pentru dezvoltarea, modernizarea sau adaptarea infrastructurii agricole şi silvice”    Alocare FEADR: 570,02  mil. Euro   Beneficiari Agricol - unităţi administrativ teritoriale  şi/sau asociaţii ale acestora Silvic     - persoane juridice de drept privat/alte forme de organizare proprietari  de pădure  şi/sau  asociaţiile acestora;               -  unități administrativ teritoriale  şi/sau asociaţii ale acestora, proprietari de pădure;                -  administratorul fondului forestier proprietate publică a statului. Irigații   - organizaţii/federaţii ale utilizatorilor de apă, constituite din proprietari/utilizatori de terenuri agricole.  Acțiuni eligibile Domeniul agricol - înființarea, extinderea și modernizarea infrastructurii agricole de acces la fermă. Domeniul silvic    -   înființarea, extinderea  și modernizarea căilor de acces în cadrul fondului forestier. Domeniul irigații -  modernizarea infrastructurii de irigații.  Sume și rate de sprijin aplicabile Rata maximă a spijinului public nerambursabil va fi  de 100% din totalul cheltuielilor eligibile, și nu va depăși: - 1.000.000 Euro/proiect pentru sistemele de irigații aferente stațiilor de punere sub presiune și drumurile agricole de acces; - 1.500.000 Euro/proiect pentru amenajarea sistemelor de irigații aferente stațiilor de  pompare și repompare, precum și drumurilor   forestiere.      </vt:lpstr>
      <vt:lpstr>       M6. (Art. 19) - Dezvoltarea exploataţiilor şi a întreprinderilor - Alocare  FEADR: 978,69 mil. Euro          Sub-măsura 6.1 „Sprijin pentru instalarea tinerilor fermieri” –Alocare FEADR: 400,36  mil. Euro   Beneficiari - tânărul fermier în conformitate cu definiția prevăzută la art. 2 din R(UE) nr. 1305/2013, care se instalează ca unic  șef al exploatației agricole; - persoană juridică - tânăr fermier în sensul art. 2 din R(UE) nr.1305/2013 care se instalează împreună cu alți tineri fermieri și care exercită un control efectiv pe termen lung în ceea ce privește deciziile referitoare la gestionare, beneficii și riscuri financiare în cadrul exploatației respective.  Acțiuni eligibile Sprijinul se acordă în vederea facilitării stabilirii tînărului fermier în baza Planului de Afaceri (PA).  Toate cheltuielile propuse prin PA, inclusiv capitalul de lucru şi activităţile relevante pentru implementarea în bune condiţii a PA aprobat pot fi  eligibile indiferent de natura lor.  Sume și rate de sprijin aplicabile Cuantumul sprijinului este de până la 50.000 Euro pe o perioadă de maximum cinci ani acordat, pe baza unui plan de afaceri, în două tranşe (75% la primirea deciziei de finanţare  şi 25% în maximum 3 ani de la primirea deciziei de finanţare).  Implementarea planului de afaceri trebuie să înceapă în termen de cel mult nouă luni de la data deciziei de acordare a ajutorului.            </vt:lpstr>
      <vt:lpstr>      M6. (Art. 19) - Dezvoltarea exploataţiilor şi a întreprinderilor       Sub-măsura 6.2 „Sprijin pentru înfiinţarea de activităţi neagricole în zone rurale”       Alocare  FEADR:  100,00  mil. Euro   Beneficiari - fermieri sau membrii unei gospodarii agricole care își diversifică activitatea prin înființarea unei  activități non- agricole pentru prima dată; - micro-întreprinderi și întreprinderi mici din spațiul rural, care sunt înființate în anul depunerii aplicației de finanțare (start-up) pentru desfășurare de activități non-agricole, precum și întreprinderi existente care activează exclusiv în domeniul agricol și care vor desfășura activități non-agricole, pe care pe care nu le-au mai efectuat până la data aplicării pentru sprijin.   Acțiuni eligibile Sprijinul se acordă pentru activităţile prevăzute pentru îndeplinirea obiectivelor din cadrul Planului de Afaceri.  Toate cheltuielile propuse prin Planul de Afaceri, inclusiv capital de lucru și capitalizarea întreprinderii şi activităţile relevante pentru implementarea în bune condiţii a Planului de Afaceri aprobat pot fi  eligibile indiferent de natura acestora.  Sume și rate de sprijin aplicabile Cuantumul sprijinului este de: - 70.000 Euro/proiect în cazul activităților productive, servicii medicale, sanitar-veterinare, servicii agroturistice de cazare, servicii turistice de agrement și alimentație publice;   - 50.000 Euro/proiect în cazul altor activități.  Sprijinul pentru înfiinţarea de activităţi nonagricole în zone rurale va fi acordat, pentru o perioadă de maximum cinci ani, sub formă de primă în două tranşe (70% la primirea deciziei de finanţare şi 30% în maximum 3 ani de la primirea deciziei de finanţare ). Implementarea planului de afaceri trebuie să înceapă în termen de cel mult nouă luni de la data deciziei de acordare a ajutorului.            </vt:lpstr>
      <vt:lpstr>  M6. (Art. 19) - Dezvoltarea exploataţiilor şi a întreprinderilor     Sub-măsura 6.3 „Sprijin pentru dezvoltarea fermelor mici”                         Alocare  FEADR: 216,00  mil. Euro        Beneficiari - Fermieri care deţin în proprietate și/sau folosință o exploataţie agricolă încadrată în categoria de fermă mică, cu dimensiunea economică cuprinsă între 8.000 – 11.999  euro (valoarea Producţiei Standard).   Acțiuni eligibile Sprijinul se acordă pentru ferma mică în vederea asigurării îmbunătățirii activităţii economice şi de mediu a acesteia și a activităţilor propuse prin Planul de Afaceri (PA).  Toate cheltuielile propuse prin PA, inclusiv capitalul de lucru şi activităţile relevante pentru implementarea în bune condiţii a PA aprobat sunt eligibile.  Sume și rate de sprijin aplicabile Sprijin public nerambursabil este de maximum 15.000 Euro /per exploataţie agricolă pentru o perioada de maximum cinci ani, pe baza unui plan de afaceri, în două tranşe (75% la primirea deciziei de finanţare şi 25% în maximum 3 ani de la primirea deciziei de finanţare).            </vt:lpstr>
      <vt:lpstr>         M6. (Art. 19) - Dezvoltarea exploataţiilor şi a întreprinderilor           Sub-măsura 6.4 „Investiţii în crearea şi dezvoltarea de activităţi neagricole”          Alocare FEADR:  150,00  mil. Euro    Beneficiari - micro-întreprinderilor și întreprinderilor mici existente, din spațiul rural; - micro-întreprinderilor și întreprinderilor mici nou-înființate, din spațiul rural, care fac dovada cofinanțării; - fermelor care își diversifică activitatea de bază agricolă prin dezvoltarea unei activități non-agricole în cadrul întreprinderii deja existente încadrabile în microîntreprinderi și întreprinderi mici. Persoanele fizice nu sunt beneficiari eligibili.  Acțiuni eligibile - construcţia, extinderea și/sau modernizarea și dotarea clădirilor; - achiziţionarea inclusiv în leasing  de noi utilaje, instalaţii și echipamente, costuri de instalare; - investiții intangibile: achiziționarea sau dezvoltarea de software și achiziționarea de brevete, licențe, drepturi de autor, mărci.  Sume și rate de sprijin aplicabile Sprijinul public nerambursabil va respecta prevederile Regulamentului 1407/2013 cu privire la sprijinul de minimis și nu va depăși  200.000 Euro/beneficiar pe 3 ani fiscali.  Intensitatea sprijinului public nerambursabil – 90%.     </vt:lpstr>
      <vt:lpstr>  M6. (Art. 19) - Dezvoltarea exploataţiilor şi a întreprinderilor    Sub-măsura 6.5 „Schema pentru micii fermieri”    Alocare FEADR:  112,33  mil. Euro   Beneficiari - Fermierii înregistraţi în cadrul schemei pentru micii fermieri finanţată din Pilonul I care, în momentul depunerii cererii de acordare a sprijinului,  au fost eligibili pentru cel puţin un an şi care se angajează să transfere definitiv altui fermier întreaga lor exploataţie.  Acțiuni eligibile Vor fi reprezentate de plăţile anuale pentru fermierii eligibili în cadrul schemei pentru micii fermieri, conform Regulamentului 1307/2013, care își transferă definitiv exploatația lor către o altă fermă.  Sume şi rate de sprijin aplicabile Valoarea sprijinului  este echivalentul a 120% din cuantumul anual al  sprijinului acordat pe schema de micii fermieri din Pilonul 1 (art. 63 din Regulamentul (UE) NR. 1307/2013 plăţile directe). </vt:lpstr>
      <vt:lpstr> M7. (Art. 20) - Servicii de bază şi reînnoirea satelor în zonele rurale Alocare FEADR: 1.100,60mil. Euro  Sub-măsura 7.2 “Investiţii în crearea și modernizarea infrastructurii de bază la scară mică” Alocare FEADR: 935,51mil. Euro  Beneficiari Comunele și asociațiile acestora. ONG-uri-pentru investiții în infrastructura educațională (grădinițe)  și socială (afterschool).  Acțiuni eligibile Pentru proiectele privind infrastructura rutieră de interes local și infrastructura de apă/apă uzată : - construcția, extinderea și/sau modernizarea rețelei publice de apă  în localități rurale care fac parte din aglomerări  între 2.000 - 10.000 locuitori echivalenți (l.e.); - construcția, extinderea și/sau modernizarea rețelei publice de apă  uzată  în localități rurale care fac parte din aglomerări  între 2.000 - 10.000 l.e.; - construcția, extinderea și/sau modernizarea rețelei de drumuri de interes local. Pentru proiectele de infrastructură educațională/socială : - înființarea și modernizarea (inclusiv dotarea) grădinițelor și a creșelor, inclusiv demolarea, în cazul în care expertiza tehnică o recomandă; - extinderea și modernizarea (inclusiv dotarea) instituțiilor de învățământ secundar superior, filiera tehnologică cu profil resurse naturale și protecția mediului și a școlilor profesionale în domeniul agricol; - înființarea și modernizarea (inclusiv dotarea)  infrastructurii de tip after-school, inclusiv demolarea, în cazul în care expertiza tehnică o recomandă. </vt:lpstr>
      <vt:lpstr>         M7. (Art. 20) - Servicii de bază şi reînnoirea satelor în zonele rurale        Sub-măsura 7.2 “Investiţii în crearea și modernizarea infrastructurii de bază la scară mică”         - continuare-  Sume și rate de sprijin aplicabile Sprijinul public nerambursabil - 100% din totalul cheltuielilor eligibile pentru proiectele aplicate de autoritățile publice locale și ONG-uri care sunt negeneratoare de profit și nu va depăși: - 1.000. 000 Euro/ comună, pentru investiții care vizează un singur tip de sprijin (infrastructura de drumuri, apă sau apă uzată); - 2.500.000 Euro/ comună, pentru investiții  care vizează înființarea infrastructurii apă și apă uzată și 1.500.000 euro pentru extinderea acestei infrastructuri; - 500.000 Euro, pentru proiectele de infrastructură educațională/socială;  - 4.000.000 euro, pentru proiectele colective care vizează mai multe comune (ADI din care fac parte comune) fără a depăși valoarea maximă /comună/tip de sprijin.  Sprijinul public nerambursabil acordat în cadrul acestei submăsuri va fi de max. 80% din totalul cheltuielilor eligibile pentru proiectele generatoare de profit aplicate de ONG-uri care vizează infrastructura educațională (grădinițe)  și socială (afterschool) și nu va depăși 100.000 euro.  Alocarea financiară a submăsurii 7.2. Investiţii în crearea și modernizarea infrastructurii de bază la scară mică este de 85% din alocarea totală a măsurii, cu alocări distincte și sesiuni specifice pe tipuri de infrastructură.  </vt:lpstr>
      <vt:lpstr> M7. (Art. 20) - Servicii de bază şi reînnoirea satelor în zonele rurale  Sub-măsura 7.6 “Investiţii asociate cu protejarea patrimoniului cultural” - Alocarea FEADR 165,09 mil Euro                                                                                                                                                                                             Beneficiari - comunele - ONG-uri - unități de cult - persoane fizice autorizate și societăți comerciale care dețin în administrare obiective de patrimoniu cultural de clasă  B, de utilitate publică. Tipul sprijinului - restaurarea, conservarea, și dotarea clădirilor/monumentelor din patrimoniul cultural imobil de interes local de clasă B;  - construcția, extinderea și/sau modernizarea drumurilor de acces ale așezămintelor monahale de clasă B;  - restaurarea, conservarea și /sau dotarea așezămintelor monahale de clasă B; - modernizarea, renovarea și/sau dotarea așezămintelor culturale (cămine culturale).  Sume și rate de sprijin aplicabile Sprijinul public nerambursabil acordat în cadrul acestei submăsuri va fi 100% din totalul cheltuielilor eligibile pentru proiectele de utilitate publică, negeneratoare de profit și nu va depăși 500.000 euro. Sprijinul public nerambursabil acordat în cadrul acestei submăsuri va fi 85% din totalul cheltuielilor eligibile pentru proiectele generatoare de profit și nu va depăși 200.000 euro.  Alocarea financiară a submăsurii 7.6. Investiţii asociate cu protejarea patrimoniului cultural este de  15% din alocarea totală a măsurii.</vt:lpstr>
      <vt:lpstr>                                                   M4. (Art. 17) - Investiţii în active fizice                                                    Sub-măsura 4.1 a „Investiţii în exploataţii pomicole”                      Alocare FEADR: 260,00 mil. Euro Beneficiari - fermieri, cu excepția persoanelor fizice neautorizate; - grupuri de producători și cooperative (societăți cooperative agricole și cooperative agricole) care activează în sectorul pomicol, cu condiţia ca investiţiile realizate să deservească interesele propriilor membri  Acțiuni eligibile  a) Reconversia plantațiilor existente, inclusiv costurile pentru defrișare, materiale de plantare, sisteme de susţinere, pregătirea solului, lucrări de plantare, sisteme de protecție pentru grindină și ploaie, echipamente de irigaţii la nivelul exploatațiilor;                b) Înființarea de plantații pomicole, inclusiv costurile pentru materiale de plantare, sisteme de susţinere, pregătirea solului, lucrări de plantare, sisteme de protecție pentru grindină și ploaie;                                             c) Înființarea de pepiniere pentru material de înmulțire și material de plantare fructifer inclusiv costurile pentru materiale de plantare, sisteme de susţinere, pregătirea solului, lucrări de plantare, plase antigrindină etc.; d) Înființarea, extinderea și/sau modernizarea sistemelor de depozitare, condiționare,  și ambalare şi a unităţilor de procesare la nivelul  exploatației, inclusiv cele destinate producţiei de bauturi alcoolice;                                                                                        e) Achiziţionarea, inclusiv prin  leasing, de maşini/utilaje şi echipamente noi, în limita valorii de piaţă a bunului respectiv; f) Achiziționarea,  inclusiv prin leasing, de mijloace de transport compacte, frigorifice, în scopul comercializării produselor în cadrul lanțurilor scurte; g) Amenajarea, construcția, dotarea spațiilor de desfacere din cadrul exploatației și activități de marketing; h) Investiții care vizează îmbunătățirea performanțelor de mediu ale exploatațiilor pomicole (creșterea eficienței energetice a clădirilor, achiziționarea de instalații de producere a energiei regenerabile la nivelul exploatației);   i) Împrejmuirea suprafețelor  pe care se realizează investiția și drumuri de exploatare;                                                                                               j) Completarea golurilor cu puieți în plantațiile de pomi și arbuști ; k) Conformarea cu standardele Uniunii Europene, în cazurile menționate în art. 17 (5), (6) din R. 1305/2013                          </vt:lpstr>
      <vt:lpstr>                                                   M4. (Art. 17) - Investiţii în active fizice                                                    Sub-măsura 4.1 a „Investiţii în exploataţii pomicole”                         - continuare -    Sume și rate de sprijin aplicabile  În cazul fermelor mici și al formelor asociative (grupuri de producători și cooperative)  - intensitatea sprijinului este de 50% din totalul cheltuielilor eligibile, fără a depăși: Ferme mici - 100.000 euro pentru investițiile care presupun achiziții simple; - 300.000 euro în cazul investițiilor în activitatea de producție (utilaje, înființare și reconversie);    - 450.000 euro pentru investiţiile care acoperă tot lanţul alimentar (producție, procesare, comercializare). Forme asociative (grupuri de producători și cooperative) - 350.000 euro pentru investițiile care presupun achiziții simple; - 750.000 euro în cazul investițiilor în activitatea de producție (utilaje, înființare și reconversie);    - 1.050.000 euro pentru investiţiile care acoperă tot lanţul alimentar (producție, procesare, comercializare). Intensitatea sprijinului nerambursabil se va putea majora, cu  20 de puncte procentuale, însă rata maximă a sprijinului combinat nu poate depăși 90%, în urmatoarele cazuri: - investiţii realizate de tinerii fermieri, cu vârsta sub 40 de ani, la data depunerii cererii de finanţare (așa cum sunt definiți la art. 2 din Regulamentul 1305/2013 sau care s-au instalat în ultimii cinci ani anterior solicitării sprijinului, conform Anexa II a R. 1305/2013); - investiții colective și proiecte integrate;                    - operațiuni sprijinite prin sub-măsura 16.1 în cadrul PEI;                                              - investiții legate de operațiunile prevăzute la art. 28 (Agromediu) și art. 29 (Agricultura ecologică) din Regulamentul (UE) nr. 1305/2013; - zone care se confruntă cu constrângeri naturale și cu alte constrângeri specifice, menționate la articolul 32. Secțiune aplicabilă celor două categorii de beneficiari sus-menționate.      </vt:lpstr>
      <vt:lpstr>                                                   M4. (Art. 17) - Investiţii în active fizice                                        Sub-măsura 4.1 a „Investiţii în exploataţii pomicole”                   -continuare -    Sume și rate de sprijin aplicabile  Ferme medii:  - intensitatea sprijinului este de 50% din totalul cheltuielilor eligibile, fără a depăși: - 200.000 euro pentru investițiile care presupun achiziții simple; - 600.000 euro în cazul investițiilor în activitatea de producție (utilaje, înființare și reconversie);  - 900.000 euro pentru investiţiile care acoperă tot lanţul alimentar (producție, procesare, comercializare). Intensitatea sprijinului nerambursabil se va putea majora, cu 20 de puncte procentuale, însă rata maximă a sprijinului combinat nu poate depăși 80%, în următoarele cazuri:  - investiţii realizate de tinerii fermieri, cu vârsta sub 40 de ani, la data depunerii cererii de finanţare (așa cum sunt definiți la art. 2 din Regulamentul 1305/2013 sau care s-au instalat în ultimii cinci ani anterior solicitării sprijinului, conform Anexa II a R. 1305/2013);  - proiecte integrate;   - operațiuni sprijinite prin sub-măsura 16.1 în cadrul PEI;    - investiții legate de operațiunile prevăzute la art. 28 (Agromediu) și art. 29 (Agricultura ecologica) din Regulamentul (UE) nr. 1305/2013;  - zone care se confruntă cu constrângeri naturale și cu alte constrângeri specifice, menționate la articolul 32.       </vt:lpstr>
      <vt:lpstr>                                                   M4. (Art. 17) - Investiţii în active fizice                                                    Sub-măsura 4.1 a „Investiţii în exploataţii pomicole”                    – continuare - Sume și rate de sprijin aplicabile  Ferme mari: - intensitatea sprijinului este de 50 % din totalul cheltuielilor eligibile, fără a depăși: - 250.000 euro pentru investițiile care presupun achiziții simple; - 750.000 euro în cazul investițiilor în activitatea de producție (utilaje, înființare și reconversie);    - 1.050.000 euro pentru investiţiile care acoperă tot lanţul alimentar (producție, procesare, comercializare). Intensitatea sprijinului nerambursabil se va putea majora, cu 20 de puncte procentuale, în următorul caz: - operaţiuni sprijinite prin sub-măsura 16.1 în cadrul PEI. În cazul obținerii de material de înmulțire și material de plantare fructifer: - intensitatea sprijinului este de 50% din totalul cheltuielilor eligibile, fără a depăși:   • 200.000 euro pentru investițiile care presupun achiziții simple;   • 600.000 euro în cazul investițiilor în activitatea de producție (utilaje, înființare). Intensitatea sprijinului nerambursabil se va putea majora, cu  20 de puncte procentuale, însă rata maximă a sprijinului combinat nu poate depăși 90%, în urmatoarele cazuri: - investiţii realizate de tinerii fermieri, cu vârsta sub 40 de ani, la data depunerii cererii de finanţare (așa cum sunt definiți la art. 2 din Regulamentul 1305/2013 sau care s-au instalat în ultimii cinci ani anterior solicitării sprijinului, conform Anexa II a R. 1305/2013); - proiecte integrate;                    - operațiuni sprijinite prin sub-măsura 16.1 în cadrul PEI;     - investiții legate de operațiunile prevăzute la art. 28 (Agromediu) și art. 29 (Agricultura ecologică) din Regulamentul (UE) nr. 1305/2013; - zone care se confruntă cu constrângeri naturale și cu alte constrângeri specifice, menționate la articolul 32.                        </vt:lpstr>
      <vt:lpstr>                                              M4. (Art. 17) - Investiţii în active fizice                                            Sub-măsura 4.2 a Investiţii în procesarea/marketingul produselor din sectorul pomicol                    Alocare FEADR: 40,00 mil Euro                 Beneficiari  - întreprinderile micro, mici, mijlocii și mari, definite conform legislației naționale în vigoare. - grupurile de producători și cooperativele (societăți cooperative agricole și de aprovizionare și cooperative agricole), cu condiţia ca investiţiile realizate să deservească interesele propriilor membri.   Acțiuni eligibile  - înfiinţarea, extinderea şi modernizarea unităţilor ce colectează, condiționează şi/ procesează materie primă provenită din sectorul pomicol menționată în Anexa I de la TFUE; rezultatul procesării poate fi și un produs non Anexa I la TFUE.  - achiziţionarea, inclusiv în leasing, de utilaje noi, instalaţii şi echipamente şi mijloace de transport specializate în scopul comercializării produselor din fructe în cadrul lanțurilor scurte.  - investiții în energie regenerabilă pentru uz propriu şi/sau eficiență energetică, sisteme de economisire a apei și în tehnologii de eliminare a deșeurilor in unitatea proprie.  -   cheltuieli generate de îmbunătăţirea controlului intern al calităţii și conformarea cu noile standarde impuse de legislația europeană pentru prelucrarea și comercializarea produselor agro-alimentare.  -  cheltuieli cu activități de marketing.                    </vt:lpstr>
      <vt:lpstr>                                                             M4. (Art. 17) - Investiţii în active fizice                                                   Sub-măsura 4.2 a Investiţii în procesarea/marketingul produselor din sectorul pomicol                       - continuare-                        Sume și rate de sprijin aplicabile   Întreprinderi micro și mici  - intensitatea sprijinului este de 50% din totalul cheltuielilor eligibile, fără a depăși: - 600.000 euro pentru proiectele care nu presupun investiţii care acoperă tot lanţul alimentar; - 900.000 euro pentru investiţiile care acoperă tot lanţul alimentar (colectare, sortare, depozitare, ambalare, procesare); Intensitatea sprijinului nerambursabil se va putea majora, cu 20 de puncte procentuale, în următorul caz: -  operaţiuni sprijinite sprijinite prin sub-măsura 16.1 în cadrul PEI.  Întreprinderi mijlocii  -  intensitatea sprijinului este de 50% din totalul cheltuielilor eligibile, fără a depăși:      •  800.000 euro pentru proiectele care nu presupun investiţii care acoperă tot lanţul alimentar;      • 1.100.000 euro pentru investiţiile care acoperă tot lanţul alimentar (colectare, sortare, depozitare, ambalare, procesare); Intensitatea sprijinului nerambursabil se va putea majora, cu 20 de puncte procentuale, în următorul caz:  - operaţiuni sprijinite sprijinite prin sub-măsura 16.1 în cadrul PEI.  Întreprinderi mari - intensitatea sprijinului este de 40% din totalul cheltuielilor eligibile, fără a depăși: -1.000.000 euro pentru proiectele care nu presupun investiţii care acoperă tot lanţul alimentar; - 1.500.000 euro pentru investiţiile care acoperă tot lanţul alimentar (colectare, sortare, depozitare, ambalare, procesare); Intensitatea sprijinului nerambursabil se va putea majora, cu 20 de puncte procentuale, în următorul caz:  - operaţiuni sprijinite sprijinite prin sub-măsura 16.1 în cadrul PEI.                   </vt:lpstr>
      <vt:lpstr>                                                             M9. (Art. 27) – Grupuri de producători - Alocare financiară: 18 mil. Euro                                                   9 a. Înfiinţarea grupurilor de producători în sectorul pomicol                        Alocare financiară: 4,74  mil. Euro            Beneficiari  Grupurile de producători din sectorul pomicol care se încadrează în definiția IMM-urilor și care au fost recunoscute oficial de către autoritatea competentă după 1 ianuarie 2014 şi înainte de solicitarea sprijinului.  Acțiuni eligibile Cheltuielile eligibile sunt limitate la cele rezultate din înființarea și funcționarea grupurilor de producători din sectorul pomicol, prevăzute în planul de afaceri, iar detalierea costurilor eligibile se va realiza în cadrul legislativ național. Nu vor fi eligibile în cadrul acestei măsuri cheltuielile pentru fuzionarea grupurilor de producători  existente.  Sume și rate de sprijin aplicabile   Sprijinul acordat este 100% public şi nu poate să depăşească anual 10% din valoarea producţiei comercializate în primii 5 ani şi 100.000 euro/an.  Ultima rată se va plăti numai după ce s-a verificat dacă planul de afaceri a fost implementat corect.  În cazul nerespectării planului de afaceri, se recuperează sprijinul, proporțional cu obiectivele nerealizate.                   </vt:lpstr>
      <vt:lpstr>  M 16 - Cooperarea (Articolul 35) - Alocare financiară: 28,02 mil. Euro     16.1 a Sprijin pentru înființarea și funcționarea grupurilor operaționale (GO),                                                    dezvoltarea de noi proiecte-pilot, produse și procese                              Alocare financiară: 15,02 mil. Euro                 Beneficiari  Grupurile Operaționale (GO). • GO este un parteneriat; • GO este constituit din minim un partener din categoriile de mai jos și cel puțin un fermier/un grup de producători/ o cooperativă din sectorul pomicol:  - Partener cu domeniul  de activitate de cercetare (de ex.: producție/procesare/ambalare fructe), corespunzător temei         proiectului;  - Partener care are ca activitate principală procesarea/comercializarea fructelor din sectorul pomicol sau producția de ambalaje și alte produse destinate sectorului ca domeniu principal de activitate, în concordanță cu tema proiectului.  Acțiuni eligibile Cheltuielile eligibile în cadrul acestei sub-măsuri sunt limitate la: a) cheltuieli generate în mod specific de înființarea și funcționarea GO și pot include, de exemplu următoarele tipuri de cheltuieli: - elaborarea de studii și planuri, inclusiv a planului de proiect; - cheltuieli de funcționare ale GO b) costurile directe determinate în mod specific de activitățile incluse în planul de proiect depus de  GO, inclusiv diseminarea rezultatelor.  Sume și rate de sprijin aplicabile   Sprijinul acordat este 100% public şi nu poate să depăşească anual 10% din valoarea producţiei comercializate în primii 5 ani şi 500.000 euro/an. </vt:lpstr>
      <vt:lpstr>  M 16 - Cooperarea (Articolul 35)     16.4 a Sprijin pentru cooperarea orizontală și verticală între actorii din    lanțul de aprovizionare                                              Beneficiari  Sprijinul se va acorda  parteneriatelor constituite din minim un partener din categoriile de mai jos și cel puțin un fermier sau un grup de producători/o cooperativă care își desfășoară activitatea în sectorul pomicol: Fermieri; Microîntreprinderi și întreprinderi mici; Organizații neguvernamentale înregistrate conform legislației naționale; Consilii locale; Unități școlare, sanitare, de agrement și de alimentație publică.  Acțiuni eligibile Studii/planuri;                    Costurile de funcţionare a cooperării; Costuri directe ale proiectelor specifice corelate cu planul proiectului; Costuri de promovare  Sume și rate de sprijin aplicabile  Ponderea sprijinului nerambursabil este de 100% din totalul cheltuielilor eligibile, cu excepția cazului în care se aplică normele privind ajutoarele de stat, și se impune o limită inferioară.  În cazul în care planul de proiect include, de asemenea, acțiuni care sunt eligibile în cadrul altor măsuri, atunci costurile sunt acoperite din sub-măsura 16.4 a, în conformitate cu intensitatea maximă a ajutorului și valorile aplicabile în cadrul acelor măsuri. Cu toate acestea, valoarea maximă a cheltuielilor eligibile în cadrul altor măsuri nu va depăși valoarea maximă acordată în cadrul submăsurii 16.4. Valoarea maximă a sprijinului este de 100.000 de euro.  Costurile de funcţionare a cooperării nu vor depăși 20% din valoarea maximă a sprijinului acordat pe proiect depus.  Toate costurile sunt acoperite din această sub-măsură ca sumă globală. </vt:lpstr>
      <vt:lpstr>  Capitolul 17.  Înființarea Rețelei Naționale de Dezvoltare Rurală (RNDR)                                                        Alocare financiară: 15 mil. Euro  Înființarea RNDR În perioada  2014-2020 Unitatea de Sprijin a Rețelei – RNDR (USR) va fi înființată în cadrul AM cu două componente: - Structură centrală în cadrul AM – 8 persoane  - Structuri regionale – 16 persoane   Etapele principale de înființare a USR-RNDR 1. Înființarea unui Grup de Lucru Strategic 2. Înființarea unui Comitet Național de Coordonare (CNC) – 3 luni  de la aprobarea PNDR 3. Finalizare Plan de Acțiune pentru Anul 1 al USR- 6 luni după aprobarea PNDR 4. RNDR va fi înființată în maxim 12 luni de la  aprobarea PNDR  5. Realizat: Înființarea Serviciului RNDR- structura USR centrală din AM – PNDR  Guvernarea și gestionarea RNDR RNDR  va acționa sub jurisdicția AM și va fi guvernată de CNC  CNC se va reuni de cel puțin două ori pe an  În cadrul CNC se pot înființa sub-comitete provizorii pe anumite tematici  Funcții ale USR pot fi externalizate.  1. Principalele categorii de activități ce se vor realiza prin RNDR (art 54 Reg. 1305/2013) - Sporirea nivelului de implicare a actorilor relevanți în implementarea dezvoltării rurale;  - Îmbunătățirea calității implementării PNDR; - Informarea publicului larg și a potențialilor beneficiari cu privire la politica de dezvoltare rurală și la oportunitățile de finanțare; - Stimularea inovării în agricultură, sectorul agroalimentar, silvicultură și zonele rurale.                     </vt:lpstr>
      <vt:lpstr>  Capitolul 17.  Înființarea Rețelei Naționale de Dezvoltare Rurală (RNDR)   2. Principalele categorii de activități ce se vor realiza prin RNDR conform obiectivelor PNDR   Stimularea inovării în mediul rural se va face prin:  - furnizare de formare și de interconectare pentru GAL-uri ; - asistență tehnică pentru cooperare interteritorială și transnațională ; - facilitarea cooperării între GAL-uri ; - căutare de parteneri pentru acțiuni de cooperare ; - facilitarea interconectării cu consultanți, experți și alte entități specializate și interesate  în activități de inovare. USR va furniza interconectare destinată consultanților și serviciilor de sprijinire a inovării . USRNDR va  participa la activitățile Rețelei Europene de Dezvoltare Rurală (REDR) și ale Parteneriatului European pentru Inovare (PEI).  Beneficii: - consolidarea relațiilor cu alte țări ;                       - schimb de experiențe și de cunoștințe ;                       - identificare de oportunități de cooperare transnațională ;                        - folosirea în comun a resurselor.  Acțiunile de conectare la rețea sunt necesare în vederea dezvoltării și implementării de proiecte comune.  Această cooperare se poate realiza între antreprenori, GAL-uri, sau se poate concretiza în noi parteneriate între fermieri, consultanți și cercetători, sub forma grupurilor operaționale din cadrul PEI.                        </vt:lpstr>
      <vt:lpstr>                                                      Capitolul 17.  Înființarea Rețelei Naționale de Dezvoltare Rurală (RNDR)                                                                                                                           3. Priorități principale pentru anul 1    - Publicitate și informare pentru PNDR 2014-2020, cu accent pe activități de informare și comunicare destinate potențialilor beneficiari și publicului larg ; - Acțiuni de instruire și de conectare la rețea pentru GAL-uri și alți actori din spațiul rural;   - Acțiuni de conectare la rețea pentru consultanți și serviciile de sprijin pentru inovare și facilitarea identificării de parteneri pentru măsura de Cooperare (art. 35), activități esențiale pentru încurajarea unei „culturi a inovării” în rândul fermierilor. - Conectarea grupurilor operaționale în cadrul PEI pentru productivitatea și durabilitatea agriculturii prin facilitarea accesului la rezultatele Rețelei - PEI europene și colaborare cu grupurile operaționale de la nivel european; - Colectare de exemple de proiecte de succes și bune practici care să acopere prioritățile PNDR; - Participare la Rețeaua Europeană de Dezvoltare Rurală și Rețeaua Europeană PEI.  4. Prioritățile suplimentare pentru anii următori - Facilitare de schimburi tematice și analitice între actori relevanți din spațiul rural,împărtășirea și diseminarea concluziilor; - Facilitarea cooperării dintre GAL-uri, prin oferirea de consiliere pentru proiecte de cooperare interteritorială și transnațională; - Diseminare a concluziilor acțiunilor de monitorizare și evaluare; - Dezvoltare și implementare de proiecte comune între actori din zona rurală implicați în RNDR.         </vt:lpstr>
      <vt:lpstr>  M19. (Art. 42-45) – LEADER - Alocare FEADR:  572,36  mil. Euro                              Sub-măsura 19.1 “Sprijin pregătitor” – Alocare FEADR: 2,16 mil. Euro   Beneficiari - GAL-uri autorizate constituite conform OG 26/2000; - parteneriate  privat-publice constituite în baza unui Acord de Parteneriat, indiferent dacă reprezintă teritorii care sunt acoperite de GAL-uri ce au fost selectate în cadrul PNDR 2007-2013, sau parteneriate potențiale/existente formate din parteneri care au fost membri în GAL-uri autorizate și/sau parteneri care nu au mai fost membri în GAL-uri;  - parteneriate privat-publice înființate în baza unui Acord de parteneriat (fără personalitate juridică), situație în care beneficiarul eligibil va fi reprezentat de o entitate juridică privată sau publică din cadrul parteneriatului, cu sediul social/punct de lucru în teritoriul acoperit de potențialul GAL, desemnat de respectivul parteneriat.  Condiții de eligibilitate privind componența parteneriatului Partenerii economici privați, precum și alți reprezentanți ai societății civile vor reprezenta cel puțin 51% la nivel decizional. Reprezentanții orașelor vor reprezenta maximum 25% la nivel decizional  (organisme de conducere ale GAL-ului și comitet de selecție) și raportat la populația acoperită într-un teritoriu GAL.  </vt:lpstr>
      <vt:lpstr>    Sub-măsura 19.1 “Sprijin pregătitor”                         -continuare-   Tipul Sprijinului  Rambursarea cheltuielilor eligibile în funcție de categoria de cheltuieli. a)activități de consultare, animare și grupuri de lucru în vederea elaborării SDL, inclusiv costurile de personal pentru aceste activități; b)consultanță tehnică și financiară în vederea elaborării SDL, inclusiv costuri de personal, achiziția de informații și date necesare elaborării SDL.  GAL-urile care au beneficiat de sprijin pregătitor în perioada de programare 2007-2013 pot  beneficia de acest tip de sprijin și în  perioada 2014-2020,  în concordanță cu condițiile stipulate în legislația comunitară și națională, precum și în cadrul național de implementare, cu condiția ca activitățile pregătitoare specifice pentru perioada 2014-2020 să nu fie finanțate din fonduri aferente perioadei 2007-2013.  Pentru evitarea dublei finanțări pentru GAL-urile care beneficiază de sprijin financiar pentru funcționare în perioada de programare 2007-2013, activitățile și cheltuielile aferente acestora vor fi evidențiate, monitorizate și verificate distinct, în conformitate cu legislația specifică în vigoare (de ex: contracte de muncă distincte, fișe de post, evidență contabilă distinctă, etc).     </vt:lpstr>
      <vt:lpstr>    Sub-măsura 19.1 “Sprijin pregătitor”      - continuare -  Sume și rate de sprijin aplicabile Asistență tehnică, până la suma maximă de 20.000 Euro pentru SDL  depusă de parteneriat, astfel:  - cheltuielile pentru animare - maximum 10.000 euro, acordate proporțional cu numărul de locuitori acoperit de SDL. Aceste cheltuieli pot fi rambursate după finalizarea activităților aferente animării. În situația în care parteneriatul nu depune strategia în vederea selecției, sumele plătite vor fi recuperate;  - cheltuielile legate de elaborarea strategiei, consultanță, achiziția de informații, costuri de personal etc - maximum 10.000 de euro, indiferent de mărimea teritoriului și populația acoperită de SDL. Aceste cheltuieli vor fi rambursate doar pentru SDL-urile declarate eligibile de către Autoritatea de Management, ulterior procesului de evaluare a SDL.  Acordarea sprijinului pentru acest tip de cheltuieli nu este condiționată de selectarea SDL, ci exclusiv de eligibilitatea acesteia.  Intensitatea sprijinului nerambursabil pentru această submăsură este 100%.                  </vt:lpstr>
      <vt:lpstr>     SELECȚIA  SDL Criterii de eligibilitate: - parteneriatul trebuie să fie constituit din minimum 51 % reprezentanți ai mediului privat și societatea civilă; - organizațiile din mediul urban trebuie să reprezinte maximum 25% la nivel decizional și la nivelul total al populației    acoperite din teritoriu; - omogenitatea teritorială; - teritoriul cu o populație cuprinsă între 10.000 – 100.000 de locuitori, inclusiv în orașele mici cu o populație de maximum  20.000 de locuitori. Având în vedere densitatea redusă a populației în zona Delta Dunării, pentru această zonă se va  accepta un prag minim de 5.000 locuitori; - capacitatea administrativă pentru implementarea strategiei, demonstrată prin stabilirea unei structuri organizatorice minime corespunzătoare, care să asigure îndeplinirea tuturor atribuțiilor specifice GAL, inclusiv a celor de monitorizare, evaluare și control; - prezența unui singur GAL pe teritoriul eligibil LEADER; - demonstrarea valorii adăugate a operațiunilor propuse în SDL, prin stabilirea de indicatori specifici, relevanți pentru operațiunile respective.  Principii privind stabilirea criteriilor de selecție: - Principiul selecției  teritoriilor cu zone dezavantajate sau/și cu zone cu potențial natural; - Principiul selecției parteneriatelor care au în componență o organizație reprezentativă a unei minorități locale; - Principiul selecției strategiilor care conțin intervenții în infrastructura socială, acțiuni adresate minorităților locale (în special populația roma), intervenții în infrastructura de bandă largă, scheme de calitate, operațiuni care implică asocierea; - Principiul selecției calității SDL, reflectată inclusiv de caracterul inovativ al strategiei.                     </vt:lpstr>
      <vt:lpstr>     SELECȚIA  SDL   Alocarea financiară pentru SDL (formată din alocarea aferentă sub-măsurii 19.2 și sub-măsurii 19.4) se va stabili astfel:  - 80% din alocarea totală pentru SDL vor fi împărțiți în mod egal pentru populația și suprafața totală a teritoriului eligibil LEADER, rezultând o valoare pe locuitor și km²; - minimum 20% din alocarea totală pentru SDL se acordă SDL-urilor care obțin nivelul cel mai înalt de calitate, rezultat ca urmare a procesului de selecție. În situația în care există diferențe între teritoriul eligibil LEADER și teritoriul acoperit de SDL-urile selectate, sumele rămase disponibile (aferente populației și suprafeței neacoperite) vor contribui la majorarea procentului minim de 20% rezervat pentru calitatea SDL.   Evaluarea performanțelor Într-o etapă intermediară a implementării SDL selectate, AM va stabili un sistem de redistribuire a alocării financiare în funcție de performanțele înregistrate de GAL în implementarea obiectivelor propuse prin strategie. Pentru GAL-urile care nu vor atinge un nivel de performanță prestabilit de către AM prin cadrul național de implementare, vor fi aplicate măsuri corective proporționale cu nerealizarea gradului de performanță stabilit, iar sumele  disponibilizate vor fi redistribuite catre GAL-urile performante, în baza nevoilor identificate de către acestea.                 </vt:lpstr>
      <vt:lpstr>             Sub-măsura 19.2 “Sprijin pentru implementarea acțiunilor în cadrul strategiei de dezvoltare locală” –                                                                                         Alocare FEADR: 444,24 mil. Euro Beneficiari Entități juridice private/publice, stabilite prin fișa măsurii din SDL, cu respectarea prevederilor din Reg. UE  1305/2013.  În cazul în care în SDL s-a identificat oportunitatea dezvoltării unor operațiuni de interes public pentru comunitate și teritoriul respectiv, pentru care niciun alt solicitant nu-și manifestă interesul, GAL poate fi beneficiar cu condiția aplicării măsurilor de evitare a conflictului de interese.  Condiții de eligibilitate  Operațiunile implementate prin LEADER trebuie sa îndeplinească cel puțin condițiile generale de eligibilitate prevăzute în Regulamentul (EU) nr. 1305/2014 și să contribuie la atingerea obiectivelor stabilite în Strategia de Dezvoltare Locală. Pentru a fi eligibile, toate cheltuielile aferente implementării SDL trebuie să fie efectuate pe teritoriul GAL. Pentru anumite proiecte de servicii, cheltuielile pot fi eligibile și pentru acțiuni realizate în afara teritoriului GAL.                </vt:lpstr>
      <vt:lpstr>             Sub-măsura 19.2 “Sprijin pentru implementarea acțiunilor în cadrul strategiei de dezvoltare locală” –                                                                                         Alocare FEADR: 444,24 mil. Euro Tipuri de acțiuni neeligibile: - Sprijin pentru schimburi pe termen scurt la nivelul conducerii exploatațiilor și pădurilor, precum și pentru vizite în exploatații și în păduri; (Art 14/ Reg. 1305/2013) - Servicii de consiliere, servicii de gestionare a exploatației și servicii de înlocuire în cadrul exploatației; (Art 15/ Reg. 1305/2013) - Investiții în dezvoltarea zonelor forestiere și ameliorarea viabilității pădurilor (Art 21/ Reg. 1305/2013); - Plățile pentru agromediu și climă (Art 28/ Reg. 1305/2013); - Plăți Natura 2000 și plăți legate de Directiva-cadru privind apa (Art 30/ Reg. 1305/2013); - Plăți pentru zone care se confruntă cu constrângeri naturale sau cu alte constrângeri specifice (Art 31/ Reg. 1305/2013); - Plățile pentru bunăstarea animalelor (Art 33/ Reg. 1305/2013); - Sprijin pentru gestionarea riscurilor (Art 36/ Reg. 1305/2013); Nu sunt eligibile cheltuielile conform art. 69 (3) din Regulamentul 1303/2013.                 </vt:lpstr>
      <vt:lpstr>             Sub-măsura 19.2 “Sprijin pentru implementarea acțiunilor în cadrul strategiei de dezvoltare locală”     - continuare - Valoarea adăugată a operațiunilor care vor fi sprijinite prin LEADER se va realiza prin  selectarea la nivelul GAL-ului a proiectelor care vizează în principal: • stimularea inovării • consolidarea identității locale și a profilului local; • îmbunătățirea calității vieții și a atractivității zonei locale; • soluționarea problemelor demografice; • crearea și păstrarea locurilor de muncă în zonele LEADER; • îmbunătățirea egalității de șanse pentru tineri, femei, persoane în vârstă, persoane cu dizabilități și membrii  minorităților; • creșterea valorii adăugate  și a competitivității la nivel local; • conservarea resurselor și protecția mediului natural; • aplicarea unei abordări integrate și multisectoriale. Măsurile cu caracter inovativ implementate prin LEADER trebuie sa fie in concordonță cu obiectivele prestabilite în strategie si totodată să aducă valoare adăugată și/sau impact economic, social, cultural și natural în teritoriu (eficiența energetică și promovarea energiei din surse regenerabile, TIC, patrimoniu material și imaterial inclusiv patrimoniu natural de interes local, grupuri de producători, piețe agricole, agroalimentare pentru produsele locale, grupuri vulnerabile și comunități dezavantajate etc)                 </vt:lpstr>
      <vt:lpstr>             Sub-măsura 19.2 “Sprijin pentru implementarea acțiunilor în cadrul strategiei de dezvoltare locală”     - continuare -  Sume și rate de sprijin aplicabile  Ponderea  maximă a sprijinului din totalul cheltuielilor eligibile este de până la 100% - până la un maxim de 200.000 de euro/proiect.  Pentru măsurile și operațiunile care nu intră în sfera de aplicabilitate ale art. 42 din Tratat, se vor aplica regulile de ajutor de minimis în vigoare (dacă este cazul) s, conform prevederilor Regulamentului UE nr. 1407/2013. Pentru operatiunile specifice FEADR, GAL va stabili intensitatea sprijinului în limita maximă prevăzută în Regulamentul (UE) nr. 1305/2013. Intensitatea sprijinului pentru operațiunile care ies din sfera Regulamentului  va fi stabilită de GAL-uri astfel: - pentru operațiunile generatoare de venit: maximum 90% - pentru operațiunile negeneratoare de venit: maximum 100%.  Beneficiarii sub-măsurii 19.2 pot solicita Agenţiei de Plăţi, plata unui avans în conformitate cu prevederile Regulamentului (UE) nr. 1305/2013.                </vt:lpstr>
      <vt:lpstr>       Sub-măsura 19.3 “Pregătirea și implementarea activităților de cooperare ale Grupului de Acțiune Locală”                                                                                        Alocare FEADR: 14,905 mil. Euro Beneficiari Vor beneficia de sprijin prin PNDR Grupurile de Acțiune Locală autorizate de AM PNDR pentru perioada de programare 2014-2020. Această sub-măsură va finanța proiectele de cooperare transnațională (dintre România și alte state europene) și de cooperare interteritorială (în cadrul teritoriului României) între GAL-uri din România și parteneriatele de tip CLLD sau alte parteneriate, ca de exemplu un grup de parteneri publici și privați locali pe un teritoriu rural/urban, care implementează o strategie de dezvoltare locală.  Tipul sprijinului Asistenţa în cadrul submăsurii se acordă sub forma sprijinului nerambursabil (grantului).  Sunt eligibile pentru finantare FEADR : - Costurile privind asistența tehnică pregătitoare: costurile aferente misiunilor tehnice, întâlnirilor, atelierelor de lucru, studiilor, achizitia de date si informatii necesare etc. Condițiile principale de eligibilitate pentru asistența tehnică pregatitoare sunt:  a)intentia de cooperare trebuie sa se regaseasca in SDL; b)solicitantul trebuie sa fie un GAL autorizat la nivel național pentru perioada de programare 2014-2020; c)prezentarea unui plan de acțiune; d)în situația în care acțiunile pregătitoare se concretizează cu semnarea unui Acord de Cooperare și de Parteneriat, sunt eligibile numai cheltuielile pregătitoare efectuate înainte de semnarea acestuia; e)Acțiunile pregătitoare sunt eligibile dacă sunt realizate pe teritoriul GAL sau pe teritoriul potențialilor parteneri.      </vt:lpstr>
      <vt:lpstr>Sub-măsura 19.3 “Pregătirea și implementarea activităților de cooperare ale Grupului de Acțiune Locală”     - continuare –  - Costurile proiectelor de cooperare din teritoriul național (cooperare inter-teritorială), sau costurile proiectelor de cooperare între teritoriile naționale și teritoriile altor state europene (cooperarea transnațională): costurile aferente actiunilor  comune de instruire, intalniri, ateliere de lucru, networking legate de acțiunea comună, costurile administrative, costuri legate de promovare, achiziția/închirierea de echipamente/bunuri aferente proiectului de cooperare, etc. Condițiile principale de eligibilitate pentru implementarea proiectelor de cooperare sunt: a)integrarea în strategia teritoriului - acțiunile de cooperare trebuie să contribuie la obiectivele din strategia de dezvoltare locală; b)proiectul trebuie să prezinte activități concrete comune; c)partenerul/inițiatorul unui proiect de cooperare din Romania trebuie sa fie un GAL autorizat la nivel național pentru perioada de programare 2014-2020; d)prezentarea unui plan financiar, care să includă contribuțiile tuturor partenerilor, Nivelul sprijinului acordat GAL-ului care participa la proiectul de cooperare trebuie sa fie relationat cu partea din actiunea comuna pe care proiectul de cooperare este planificat sa o livreze. e)detalierea activitatilor ce se vor desfășura prin proiect. f)  demonstrarea necesității și oportunității proiectului, printr-o descriere concretă, care să conțină inclusiv intervalul de timp stabilit pentru derularea proiectului.               </vt:lpstr>
      <vt:lpstr>Sub-măsura 19.3 “Pregătirea și implementarea activităților de cooperare ale Grupului de Acțiune Locală”     - continuare –  Principii de selecție • Principiul selecției proiectelor care integrează aspecte legate de dezvoltare durabilă;  •   Principiul selecției proiectelor prin care se facilitează implementarea acțiunilor care se adresează grupurilor de producători, asociațiilor și parteneriatelor;  • Principiul prioritizării proiectelor în care coordonatorul proiectului va fi un GAL recunoscut la nivel național; • Principiul selecției proiectelor care vizează accesarea de piețe noi pentru produsele locale și dezvoltare de lanțuri scurte de producție și desfacere; • Principiul selecției proiectelor care promovează transfer de noi tehnologii sau inovare; • Principiul selecției proiectelor care promovează valorificarea potențialului turistic/ecoturistic local; • Principiul selecției proiectelor care promovează acțiuni care sprijină grupurile vulnerabile, inclusiv minorități; • Principiul selecției proiectelor care se încadrează în teritoriul ITI (Delta Dunării).  Sume și rate de sprijin aplicabile Cuantumul maxim al sprijinului să fie până la un maxim de 200.000 de euro pe proiect.  Se vor aplica regulile de ajutor de stat în vigoare (dacă este cazul).  Intensitatea sprijinului pentru proiectele generatoare de venit este de maximum 90% (în funcție de domeniul de intervenție) iar pentru proiectele negeneratoare de venit este de 100%.           </vt:lpstr>
      <vt:lpstr>   Sub-măsura 19.4 “Sprijin pentru cheltuieli de funcționare și animare”                                                         Alocare FEADR: 111,06 mil Euro Beneficiari Grupuri de Acțiune Locală autorizate de AM PNDR Tipul sprijinului Sprijinul pentru animarea teritoriului va avea drept obiectiv facilitarea schimbului dintre actori, oferirea unor informații relevante, promovarea oportunităților financiare relevante din strategie și sprijinirea beneficiarilor potențiali la pregătirea cererilor  de finanțare. Pentru funcționarea GAL, sunt eligibile costurile legate de managementul implementării strategiei, respectiv costurile de funcționare, costurile de personal, costurile de instruire, costurile legate de comunicare, costurile de transport (achiziția unui singur mijloc de transport de către fiecare GAL -autovehicul sau ambarcațiune pentru zona Delta Dunării-cu o valoare de maximum 18.000 euro inclusiv TVA), costurile financiare, precum și costurile legate de monitorizarea și evaluarea strategiei, conform articolului 34 (3) (g) Regulamentul 1303/2013. Sprijinul se acordă pentru implementarea strategiei și pentru funcțiile GAL: • pregătirea și publicarea apelurilor de selecție, în conformitate cu SDL; • animarea teritoriului; • analiza, evaluarea și selecția proiectelor; • monitorizarea și implementarea strategiei; • verificarea conformității cererilor de plată pentru proiectele selectate; • monitorizarea proiectelor contractate, • întocmirea cererilor de plată, dosarelor de achiziții aferente costurilor de funcționare; • aspecte specifice domeniilor: financiar, contabilitate, juridic, resurse umane etc. Tipurile de sprijin pentru costurile de funcționare și de animare privind managementul implementării strategiei sunt stabilite în Art 35 (1) d, e din Regulamentul 1303/2013. Sume și rate de sprijin aplicabile Cuantumul maxim al sprijinului din totalul cheltuielilor eligibile este de 100%. Costurile de funcționare și pentru animarea strategiei se vor deconta în procent maxim de 20 % (exceptie 25% pentru Delta Dunării) din cheltuielile publice totale efectuate în cadrul SDL . </vt:lpstr>
      <vt:lpstr>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 Rosu</dc:creator>
  <cp:lastModifiedBy>Adrian Potorac</cp:lastModifiedBy>
  <cp:revision>1058</cp:revision>
  <cp:lastPrinted>2015-01-19T11:22:58Z</cp:lastPrinted>
  <dcterms:created xsi:type="dcterms:W3CDTF">2013-09-30T10:29:47Z</dcterms:created>
  <dcterms:modified xsi:type="dcterms:W3CDTF">2015-01-21T10:02:30Z</dcterms:modified>
</cp:coreProperties>
</file>